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2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Lst>
  <p:sldSz cx="9144000" cy="5143500" type="screen16x9"/>
  <p:notesSz cx="6858000" cy="9144000"/>
  <p:embeddedFontLst>
    <p:embeddedFont>
      <p:font typeface="Calibri" panose="020F0502020204030204" pitchFamily="34" charset="0"/>
      <p:regular r:id="rId218"/>
      <p:bold r:id="rId219"/>
      <p:italic r:id="rId220"/>
      <p:boldItalic r:id="rId221"/>
    </p:embeddedFont>
    <p:embeddedFont>
      <p:font typeface="Consolas" panose="020B0609020204030204" pitchFamily="49" charset="0"/>
      <p:regular r:id="rId222"/>
      <p:bold r:id="rId223"/>
      <p:italic r:id="rId224"/>
      <p:boldItalic r:id="rId225"/>
    </p:embeddedFont>
    <p:embeddedFont>
      <p:font typeface="Roboto" panose="02000000000000000000" pitchFamily="2" charset="0"/>
      <p:regular r:id="rId226"/>
      <p:bold r:id="rId227"/>
      <p:italic r:id="rId228"/>
      <p:boldItalic r:id="rId2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0" roundtripDataSignature="AMtx7mg3EacTEjHG7fsagqsv2Oml2Mpl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04A78F-F641-4A54-A469-78C8CC7B30F7}">
  <a:tblStyle styleId="{C804A78F-F641-4A54-A469-78C8CC7B30F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803"/>
  </p:normalViewPr>
  <p:slideViewPr>
    <p:cSldViewPr snapToGrid="0">
      <p:cViewPr varScale="1">
        <p:scale>
          <a:sx n="138" d="100"/>
          <a:sy n="138" d="100"/>
        </p:scale>
        <p:origin x="78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font" Target="fonts/font9.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font" Target="fonts/font10.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notesMaster" Target="notesMasters/notes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font" Target="fonts/font11.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font" Target="fonts/font1.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font" Target="fonts/font12.fntdata"/><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font" Target="fonts/font2.fntdata"/><Relationship Id="rId230" Type="http://customschemas.google.com/relationships/presentationmetadata" Target="meta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font" Target="fonts/font3.fntdata"/><Relationship Id="rId225" Type="http://schemas.openxmlformats.org/officeDocument/2006/relationships/font" Target="fonts/font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presProps" Target="pres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font" Target="fonts/font4.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font" Target="fonts/font5.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theme" Target="theme/theme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font" Target="fonts/font6.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font" Target="fonts/font7.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0" name="Google Shape;1280;p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8" name="Google Shape;1288;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3" name="Google Shape;1293;p10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9" name="Google Shape;1299;p10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5" name="Google Shape;1305;p10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1" name="Google Shape;1311;p10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7" name="Google Shape;1317;p10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p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3" name="Google Shape;1323;p10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9" name="Google Shape;1329;p10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5" name="Google Shape;1335;p10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1" name="Google Shape;1341;p1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7" name="Google Shape;1347;p1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3" name="Google Shape;1353;p1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p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9" name="Google Shape;1359;p1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5" name="Google Shape;1365;p1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1" name="Google Shape;1371;p1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7" name="Google Shape;1377;p1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3" name="Google Shape;1383;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p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9" name="Google Shape;1389;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5" name="Google Shape;1395;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2" name="Google Shape;1402;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8" name="Google Shape;1408;p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4" name="Google Shape;1414;p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0" name="Google Shape;1430;p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6" name="Google Shape;1436;p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8" name="Google Shape;1448;p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4" name="Google Shape;1454;p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1" name="Google Shape;1461;p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0" name="Google Shape;1470;p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0" name="Google Shape;1490;p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2" name="Google Shape;1512;p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0" name="Google Shape;1520;p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1" name="Google Shape;1531;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7" name="Google Shape;1537;p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3" name="Google Shape;1543;p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9" name="Google Shape;1549;p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3" name="Google Shape;1613;p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7" name="Google Shape;1677;p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4" name="Google Shape;1744;p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9" name="Google Shape;1809;p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6" name="Google Shape;1876;p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3" name="Google Shape;1943;p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0" name="Google Shape;2010;p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5" name="Google Shape;2075;p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0" name="Google Shape;2140;p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p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5" name="Google Shape;2205;p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p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0" name="Google Shape;2210;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6" name="Google Shape;2216;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2" name="Google Shape;2222;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p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8" name="Google Shape;2228;p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p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4" name="Google Shape;2234;p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p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0" name="Google Shape;2240;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p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6" name="Google Shape;2246;p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p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2" name="Google Shape;2252;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8" name="Google Shape;2258;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p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4" name="Google Shape;2264;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p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0" name="Google Shape;2270;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p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6" name="Google Shape;2276;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2" name="Google Shape;2282;p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p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8" name="Google Shape;2288;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4" name="Google Shape;2294;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p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0" name="Google Shape;2300;p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p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6" name="Google Shape;2306;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p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2" name="Google Shape;2312;p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p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8" name="Google Shape;2318;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4" name="Google Shape;2324;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0" name="Google Shape;2330;p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6" name="Google Shape;2336;p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8" name="Google Shape;2348;p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4" name="Google Shape;2354;p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2" name="Google Shape;2372;p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3" name="Google Shape;2403;p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4" name="Google Shape;2434;p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5" name="Google Shape;2465;p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6" name="Google Shape;2496;p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p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7" name="Google Shape;2527;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p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8" name="Google Shape;2558;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9" name="Google Shape;2589;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p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2" name="Google Shape;2602;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p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8" name="Google Shape;2608;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11f2169c0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4" name="Google Shape;2614;g11f2169c00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11f2169c00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9" name="Google Shape;2649;g11f2169c00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g11f2169c00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5" name="Google Shape;2655;g11f2169c00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11f2169c00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1" name="Google Shape;2661;g11f2169c00a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4"/>
        <p:cNvGrpSpPr/>
        <p:nvPr/>
      </p:nvGrpSpPr>
      <p:grpSpPr>
        <a:xfrm>
          <a:off x="0" y="0"/>
          <a:ext cx="0" cy="0"/>
          <a:chOff x="0" y="0"/>
          <a:chExt cx="0" cy="0"/>
        </a:xfrm>
      </p:grpSpPr>
      <p:sp>
        <p:nvSpPr>
          <p:cNvPr id="2725" name="Google Shape;2725;g11f2169c00a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6" name="Google Shape;2726;g11f2169c00a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g11f2169c00a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9" name="Google Shape;2769;g11f2169c00a_0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3"/>
        <p:cNvGrpSpPr/>
        <p:nvPr/>
      </p:nvGrpSpPr>
      <p:grpSpPr>
        <a:xfrm>
          <a:off x="0" y="0"/>
          <a:ext cx="0" cy="0"/>
          <a:chOff x="0" y="0"/>
          <a:chExt cx="0" cy="0"/>
        </a:xfrm>
      </p:grpSpPr>
      <p:sp>
        <p:nvSpPr>
          <p:cNvPr id="2774" name="Google Shape;2774;g11f9dfa78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5" name="Google Shape;2775;g11f9dfa788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9"/>
        <p:cNvGrpSpPr/>
        <p:nvPr/>
      </p:nvGrpSpPr>
      <p:grpSpPr>
        <a:xfrm>
          <a:off x="0" y="0"/>
          <a:ext cx="0" cy="0"/>
          <a:chOff x="0" y="0"/>
          <a:chExt cx="0" cy="0"/>
        </a:xfrm>
      </p:grpSpPr>
      <p:sp>
        <p:nvSpPr>
          <p:cNvPr id="2780" name="Google Shape;2780;g11f9dfa788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1" name="Google Shape;2781;g11f9dfa788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11f9dfa788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7" name="Google Shape;2787;g11f9dfa7887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11f9dfa78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3" name="Google Shape;2793;g11f9dfa7887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1f2169c00a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9" name="Google Shape;2799;g11f2169c00a_0_3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11f2169c00a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9" name="Google Shape;2819;g11f2169c00a_0_4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g11f2169c00a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0" name="Google Shape;2840;g11f2169c00a_0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11f2169c00a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6" name="Google Shape;2846;g11f2169c00a_0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11f2169c00a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4" name="Google Shape;2854;g11f2169c00a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11f2169c00a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7" name="Google Shape;2867;g11f2169c00a_0_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1"/>
        <p:cNvGrpSpPr/>
        <p:nvPr/>
      </p:nvGrpSpPr>
      <p:grpSpPr>
        <a:xfrm>
          <a:off x="0" y="0"/>
          <a:ext cx="0" cy="0"/>
          <a:chOff x="0" y="0"/>
          <a:chExt cx="0" cy="0"/>
        </a:xfrm>
      </p:grpSpPr>
      <p:sp>
        <p:nvSpPr>
          <p:cNvPr id="2872" name="Google Shape;2872;g11f2169c00a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3" name="Google Shape;2873;g11f2169c00a_0_5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4"/>
        <p:cNvGrpSpPr/>
        <p:nvPr/>
      </p:nvGrpSpPr>
      <p:grpSpPr>
        <a:xfrm>
          <a:off x="0" y="0"/>
          <a:ext cx="0" cy="0"/>
          <a:chOff x="0" y="0"/>
          <a:chExt cx="0" cy="0"/>
        </a:xfrm>
      </p:grpSpPr>
      <p:sp>
        <p:nvSpPr>
          <p:cNvPr id="2885" name="Google Shape;2885;g11f2169c00a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6" name="Google Shape;2886;g11f2169c00a_0_5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7"/>
        <p:cNvGrpSpPr/>
        <p:nvPr/>
      </p:nvGrpSpPr>
      <p:grpSpPr>
        <a:xfrm>
          <a:off x="0" y="0"/>
          <a:ext cx="0" cy="0"/>
          <a:chOff x="0" y="0"/>
          <a:chExt cx="0" cy="0"/>
        </a:xfrm>
      </p:grpSpPr>
      <p:sp>
        <p:nvSpPr>
          <p:cNvPr id="2898" name="Google Shape;2898;g11f2169c00a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9" name="Google Shape;2899;g11f2169c00a_0_5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8"/>
        <p:cNvGrpSpPr/>
        <p:nvPr/>
      </p:nvGrpSpPr>
      <p:grpSpPr>
        <a:xfrm>
          <a:off x="0" y="0"/>
          <a:ext cx="0" cy="0"/>
          <a:chOff x="0" y="0"/>
          <a:chExt cx="0" cy="0"/>
        </a:xfrm>
      </p:grpSpPr>
      <p:sp>
        <p:nvSpPr>
          <p:cNvPr id="2909" name="Google Shape;2909;g11f2169c00a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0" name="Google Shape;2910;g11f2169c00a_0_5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8"/>
        <p:cNvGrpSpPr/>
        <p:nvPr/>
      </p:nvGrpSpPr>
      <p:grpSpPr>
        <a:xfrm>
          <a:off x="0" y="0"/>
          <a:ext cx="0" cy="0"/>
          <a:chOff x="0" y="0"/>
          <a:chExt cx="0" cy="0"/>
        </a:xfrm>
      </p:grpSpPr>
      <p:sp>
        <p:nvSpPr>
          <p:cNvPr id="2919" name="Google Shape;2919;g11f2169c00a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0" name="Google Shape;2920;g11f2169c00a_0_6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g11f2169c00a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9" name="Google Shape;2929;g11f2169c00a_0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11f2169c00a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5" name="Google Shape;2935;g11f2169c00a_0_6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g11f2169c00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5" name="Google Shape;2945;g11f2169c00a_0_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11f2169c00a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2" name="Google Shape;2952;g11f2169c00a_0_6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11f2169c00a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9" name="Google Shape;2959;g11f2169c00a_0_6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11f2169c00a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7" name="Google Shape;2967;g11f2169c00a_0_6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g11f2169c00a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6" name="Google Shape;2976;g11f2169c00a_0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1"/>
        <p:cNvGrpSpPr/>
        <p:nvPr/>
      </p:nvGrpSpPr>
      <p:grpSpPr>
        <a:xfrm>
          <a:off x="0" y="0"/>
          <a:ext cx="0" cy="0"/>
          <a:chOff x="0" y="0"/>
          <a:chExt cx="0" cy="0"/>
        </a:xfrm>
      </p:grpSpPr>
      <p:sp>
        <p:nvSpPr>
          <p:cNvPr id="2982" name="Google Shape;2982;g11f2169c00a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3" name="Google Shape;2983;g11f2169c00a_0_6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11f2169c00a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9" name="Google Shape;2989;g11f2169c00a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11f2169c00a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8" name="Google Shape;2998;g11f2169c00a_0_6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1f2169c00a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5" name="Google Shape;3005;g11f2169c00a_0_6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11f2169c00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2" name="Google Shape;3012;g11f2169c00a_0_6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2" name="Google Shape;822;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4" name="Google Shape;88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4" name="Google Shape;954;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6" name="Google Shape;986;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4" name="Google Shape;994;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7" name="Google Shape;1007;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5" name="Google Shape;1015;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3" name="Google Shape;1023;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1" name="Google Shape;1031;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0" name="Google Shape;1070;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2" name="Google Shape;1082;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3" name="Google Shape;1093;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3" name="Google Shape;1113;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2" name="Google Shape;112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1" name="Google Shape;1131;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0" name="Google Shape;1140;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8" name="Google Shape;1148;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6" name="Google Shape;1156;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p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4" name="Google Shape;1164;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0" name="Google Shape;1180;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8" name="Google Shape;1188;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4" name="Google Shape;1204;p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2" name="Google Shape;1212;p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0" name="Google Shape;1220;p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1" name="Google Shape;1231;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p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5" name="Google Shape;1255;p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8" name="Google Shape;1268;p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8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8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9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9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99"/>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99"/>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lvl1pPr marL="457200" lvl="0" indent="-298450" algn="l">
              <a:lnSpc>
                <a:spcPct val="90000"/>
              </a:lnSpc>
              <a:spcBef>
                <a:spcPts val="1100"/>
              </a:spcBef>
              <a:spcAft>
                <a:spcPts val="0"/>
              </a:spcAft>
              <a:buSzPts val="1100"/>
              <a:buChar char="●"/>
              <a:defRPr/>
            </a:lvl1pPr>
            <a:lvl2pPr marL="914400" lvl="1" indent="-298450" algn="l">
              <a:lnSpc>
                <a:spcPct val="90000"/>
              </a:lnSpc>
              <a:spcBef>
                <a:spcPts val="1200"/>
              </a:spcBef>
              <a:spcAft>
                <a:spcPts val="0"/>
              </a:spcAft>
              <a:buSzPts val="1100"/>
              <a:buChar char="○"/>
              <a:defRPr/>
            </a:lvl2pPr>
            <a:lvl3pPr marL="1371600" lvl="2" indent="-298450" algn="l">
              <a:lnSpc>
                <a:spcPct val="90000"/>
              </a:lnSpc>
              <a:spcBef>
                <a:spcPts val="300"/>
              </a:spcBef>
              <a:spcAft>
                <a:spcPts val="0"/>
              </a:spcAft>
              <a:buSzPts val="1100"/>
              <a:buChar char="■"/>
              <a:defRPr/>
            </a:lvl3pPr>
            <a:lvl4pPr marL="1828800" lvl="3" indent="-298450" algn="l">
              <a:lnSpc>
                <a:spcPct val="90000"/>
              </a:lnSpc>
              <a:spcBef>
                <a:spcPts val="300"/>
              </a:spcBef>
              <a:spcAft>
                <a:spcPts val="0"/>
              </a:spcAft>
              <a:buSzPts val="1100"/>
              <a:buChar char="●"/>
              <a:defRPr/>
            </a:lvl4pPr>
            <a:lvl5pPr marL="2286000" lvl="4" indent="-298450" algn="l">
              <a:lnSpc>
                <a:spcPct val="90000"/>
              </a:lnSpc>
              <a:spcBef>
                <a:spcPts val="300"/>
              </a:spcBef>
              <a:spcAft>
                <a:spcPts val="0"/>
              </a:spcAft>
              <a:buSzPts val="1100"/>
              <a:buChar char="○"/>
              <a:defRPr/>
            </a:lvl5pPr>
            <a:lvl6pPr marL="2743200" lvl="5" indent="-298450" algn="l">
              <a:lnSpc>
                <a:spcPct val="90000"/>
              </a:lnSpc>
              <a:spcBef>
                <a:spcPts val="300"/>
              </a:spcBef>
              <a:spcAft>
                <a:spcPts val="0"/>
              </a:spcAft>
              <a:buSzPts val="1100"/>
              <a:buChar char="■"/>
              <a:defRPr/>
            </a:lvl6pPr>
            <a:lvl7pPr marL="3200400" lvl="6" indent="-298450" algn="l">
              <a:lnSpc>
                <a:spcPct val="90000"/>
              </a:lnSpc>
              <a:spcBef>
                <a:spcPts val="300"/>
              </a:spcBef>
              <a:spcAft>
                <a:spcPts val="0"/>
              </a:spcAft>
              <a:buSzPts val="1100"/>
              <a:buChar char="●"/>
              <a:defRPr/>
            </a:lvl7pPr>
            <a:lvl8pPr marL="3657600" lvl="7" indent="-298450" algn="l">
              <a:lnSpc>
                <a:spcPct val="90000"/>
              </a:lnSpc>
              <a:spcBef>
                <a:spcPts val="300"/>
              </a:spcBef>
              <a:spcAft>
                <a:spcPts val="0"/>
              </a:spcAft>
              <a:buSzPts val="1100"/>
              <a:buChar char="○"/>
              <a:defRPr/>
            </a:lvl8pPr>
            <a:lvl9pPr marL="4114800" lvl="8" indent="-298450" algn="l">
              <a:lnSpc>
                <a:spcPct val="90000"/>
              </a:lnSpc>
              <a:spcBef>
                <a:spcPts val="300"/>
              </a:spcBef>
              <a:spcAft>
                <a:spcPts val="300"/>
              </a:spcAft>
              <a:buSzPts val="1100"/>
              <a:buChar char="■"/>
              <a:defRPr/>
            </a:lvl9pPr>
          </a:lstStyle>
          <a:p>
            <a:endParaRPr/>
          </a:p>
        </p:txBody>
      </p:sp>
      <p:sp>
        <p:nvSpPr>
          <p:cNvPr id="53" name="Google Shape;53;p199"/>
          <p:cNvSpPr txBox="1">
            <a:spLocks noGrp="1"/>
          </p:cNvSpPr>
          <p:nvPr>
            <p:ph type="dt" idx="10"/>
          </p:nvPr>
        </p:nvSpPr>
        <p:spPr>
          <a:xfrm>
            <a:off x="857247" y="4667871"/>
            <a:ext cx="17469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54" name="Google Shape;54;p199"/>
          <p:cNvSpPr txBox="1">
            <a:spLocks noGrp="1"/>
          </p:cNvSpPr>
          <p:nvPr>
            <p:ph type="ftr" idx="11"/>
          </p:nvPr>
        </p:nvSpPr>
        <p:spPr>
          <a:xfrm>
            <a:off x="2961861" y="4667871"/>
            <a:ext cx="35385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55" name="Google Shape;55;p199"/>
          <p:cNvSpPr txBox="1">
            <a:spLocks noGrp="1"/>
          </p:cNvSpPr>
          <p:nvPr>
            <p:ph type="sldNum" idx="12"/>
          </p:nvPr>
        </p:nvSpPr>
        <p:spPr>
          <a:xfrm>
            <a:off x="6997148" y="4667871"/>
            <a:ext cx="12795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8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2" name="Google Shape;62;p1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8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 name="Google Shape;66;p1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9" name="Google Shape;69;p18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0" name="Google Shape;70;p18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1" name="Google Shape;71;p1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p1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18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5" name="Google Shape;75;p189"/>
          <p:cNvSpPr txBox="1">
            <a:spLocks noGrp="1"/>
          </p:cNvSpPr>
          <p:nvPr>
            <p:ph type="dt" idx="10"/>
          </p:nvPr>
        </p:nvSpPr>
        <p:spPr>
          <a:xfrm>
            <a:off x="857247" y="4667871"/>
            <a:ext cx="1746806"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Google Shape;76;p189"/>
          <p:cNvSpPr txBox="1">
            <a:spLocks noGrp="1"/>
          </p:cNvSpPr>
          <p:nvPr>
            <p:ph type="ftr" idx="11"/>
          </p:nvPr>
        </p:nvSpPr>
        <p:spPr>
          <a:xfrm>
            <a:off x="2961861" y="4667871"/>
            <a:ext cx="3538331"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1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20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0" name="Google Shape;80;p20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1" name="Google Shape;81;p20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20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p20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5"/>
        <p:cNvGrpSpPr/>
        <p:nvPr/>
      </p:nvGrpSpPr>
      <p:grpSpPr>
        <a:xfrm>
          <a:off x="0" y="0"/>
          <a:ext cx="0" cy="0"/>
          <a:chOff x="0" y="0"/>
          <a:chExt cx="0" cy="0"/>
        </a:xfrm>
      </p:grpSpPr>
      <p:sp>
        <p:nvSpPr>
          <p:cNvPr id="86" name="Google Shape;86;p20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7" name="Google Shape;87;p20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8" name="Google Shape;88;p20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8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1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9"/>
        <p:cNvGrpSpPr/>
        <p:nvPr/>
      </p:nvGrpSpPr>
      <p:grpSpPr>
        <a:xfrm>
          <a:off x="0" y="0"/>
          <a:ext cx="0" cy="0"/>
          <a:chOff x="0" y="0"/>
          <a:chExt cx="0" cy="0"/>
        </a:xfrm>
      </p:grpSpPr>
      <p:sp>
        <p:nvSpPr>
          <p:cNvPr id="90" name="Google Shape;90;p20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1" name="Google Shape;91;p2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sp>
        <p:nvSpPr>
          <p:cNvPr id="93" name="Google Shape;93;p20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0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5" name="Google Shape;95;p20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6" name="Google Shape;96;p20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7" name="Google Shape;97;p20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20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0" name="Google Shape;100;p2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sp>
        <p:nvSpPr>
          <p:cNvPr id="102" name="Google Shape;102;p20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3" name="Google Shape;103;p20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04" name="Google Shape;104;p20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20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9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1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9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9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19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19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9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9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9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9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9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9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9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19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9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6"/>
        <p:cNvGrpSpPr/>
        <p:nvPr/>
      </p:nvGrpSpPr>
      <p:grpSpPr>
        <a:xfrm>
          <a:off x="0" y="0"/>
          <a:ext cx="0" cy="0"/>
          <a:chOff x="0" y="0"/>
          <a:chExt cx="0" cy="0"/>
        </a:xfrm>
      </p:grpSpPr>
      <p:sp>
        <p:nvSpPr>
          <p:cNvPr id="57" name="Google Shape;57;p1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8" name="Google Shape;58;p18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9" name="Google Shape;59;p1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4.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7.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8.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0.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6.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2.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3.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4.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6.xml"/><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7.xml"/><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8.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5.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19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6.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0.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2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2.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4.xml"/><Relationship Id="rId1" Type="http://schemas.openxmlformats.org/officeDocument/2006/relationships/slideLayout" Target="../slideLayouts/slideLayout14.xml"/><Relationship Id="rId5" Type="http://schemas.openxmlformats.org/officeDocument/2006/relationships/image" Target="../media/image61.png"/><Relationship Id="rId4" Type="http://schemas.openxmlformats.org/officeDocument/2006/relationships/image" Target="../media/image57.png"/></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7.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2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8.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67.png"/></Relationships>
</file>

<file path=ppt/slides/_rels/slide2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1.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2.xml"/><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3.xml"/><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8.gif"/><Relationship Id="rId4" Type="http://schemas.openxmlformats.org/officeDocument/2006/relationships/hyperlink" Target="https://www.instagram.com/thejinsanity/"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hyperlink" Target="https://en.wikipedia.org/wiki/Bellman%E2%80%93Ford_algorithm#CITEREFBellman1958" TargetMode="External"/><Relationship Id="rId3" Type="http://schemas.openxmlformats.org/officeDocument/2006/relationships/image" Target="../media/image9.png"/><Relationship Id="rId7" Type="http://schemas.openxmlformats.org/officeDocument/2006/relationships/hyperlink" Target="https://en.wikipedia.org/wiki/L._R._Ford,_Jr." TargetMode="External"/><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hyperlink" Target="https://en.wikipedia.org/wiki/Richard_Bellman" TargetMode="External"/><Relationship Id="rId11" Type="http://schemas.openxmlformats.org/officeDocument/2006/relationships/hyperlink" Target="https://en.wikipedia.org/wiki/Bellman%E2%80%93Ford_algorithm" TargetMode="External"/><Relationship Id="rId5" Type="http://schemas.openxmlformats.org/officeDocument/2006/relationships/hyperlink" Target="https://en.wikipedia.org/wiki/Bellman%E2%80%93Ford_algorithm#CITEREFShimbel1955" TargetMode="External"/><Relationship Id="rId10" Type="http://schemas.openxmlformats.org/officeDocument/2006/relationships/hyperlink" Target="https://en.wikipedia.org/wiki/Edward_F._Moore" TargetMode="External"/><Relationship Id="rId4" Type="http://schemas.openxmlformats.org/officeDocument/2006/relationships/image" Target="../media/image10.png"/><Relationship Id="rId9" Type="http://schemas.openxmlformats.org/officeDocument/2006/relationships/hyperlink" Target="https://en.wikipedia.org/wiki/Bellman%E2%80%93Ford_algorithm#CITEREFFord195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dirty="0"/>
              <a:t>CS2040S Tutorial 10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Topological Sort</a:t>
            </a:r>
            <a:endParaRPr/>
          </a:p>
        </p:txBody>
      </p:sp>
      <p:sp>
        <p:nvSpPr>
          <p:cNvPr id="187" name="Google Shape;18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10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283" name="Google Shape;1283;p10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284" name="Google Shape;1284;p100"/>
          <p:cNvPicPr preferRelativeResize="0"/>
          <p:nvPr/>
        </p:nvPicPr>
        <p:blipFill rotWithShape="1">
          <a:blip r:embed="rId3">
            <a:alphaModFix/>
          </a:blip>
          <a:srcRect/>
          <a:stretch/>
        </p:blipFill>
        <p:spPr>
          <a:xfrm>
            <a:off x="1794" y="0"/>
            <a:ext cx="9140410" cy="5143499"/>
          </a:xfrm>
          <a:prstGeom prst="rect">
            <a:avLst/>
          </a:prstGeom>
          <a:noFill/>
          <a:ln>
            <a:noFill/>
          </a:ln>
        </p:spPr>
      </p:pic>
      <p:sp>
        <p:nvSpPr>
          <p:cNvPr id="1285" name="Google Shape;1285;p100"/>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0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Tutorial Problems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0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1 – Kahn’s Algorithm</a:t>
            </a:r>
            <a:endParaRPr/>
          </a:p>
        </p:txBody>
      </p:sp>
      <p:sp>
        <p:nvSpPr>
          <p:cNvPr id="1296" name="Google Shape;1296;p10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You have seen in lecture how Kahn’s Algorithm work. The algorithm attempts to find a topological ordering of a directed graph by removing nodes that does not have any incoming edges, remove the edges that originate from that node from the graph, and adds that node to the ordering. This is repeated until there is no more nodes without any incoming edges remaining in the graph. What kind of data structure can we use to help us keep track and decide which node to remove? What would the time complexity be?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1 – Kahn’s Algorithm</a:t>
            </a:r>
            <a:endParaRPr/>
          </a:p>
        </p:txBody>
      </p:sp>
      <p:sp>
        <p:nvSpPr>
          <p:cNvPr id="1302" name="Google Shape;1302;p10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solidFill>
                  <a:schemeClr val="dk1"/>
                </a:solidFill>
              </a:rPr>
              <a:t>Naive solution: Use AVL tree</a:t>
            </a:r>
            <a:endParaRPr>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0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1 – Kahn’s Algorithm</a:t>
            </a:r>
            <a:endParaRPr/>
          </a:p>
        </p:txBody>
      </p:sp>
      <p:sp>
        <p:nvSpPr>
          <p:cNvPr id="1308" name="Google Shape;1308;p104"/>
          <p:cNvSpPr txBox="1">
            <a:spLocks noGrp="1"/>
          </p:cNvSpPr>
          <p:nvPr>
            <p:ph type="body" idx="1"/>
          </p:nvPr>
        </p:nvSpPr>
        <p:spPr>
          <a:xfrm>
            <a:off x="311700" y="1152475"/>
            <a:ext cx="8520600" cy="3416400"/>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1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1 – Kahn’s Algorithm</a:t>
            </a:r>
            <a:endParaRPr/>
          </a:p>
        </p:txBody>
      </p:sp>
      <p:sp>
        <p:nvSpPr>
          <p:cNvPr id="1314" name="Google Shape;1314;p10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solidFill>
                  <a:schemeClr val="dk1"/>
                </a:solidFill>
              </a:rPr>
              <a:t>Key observation: we only need to maintain a collection of nodes that have no incoming edges (as opposed to storing all the nodes)</a:t>
            </a:r>
            <a:endParaRPr>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0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1 – Kahn’s Algorithm</a:t>
            </a:r>
            <a:endParaRPr/>
          </a:p>
        </p:txBody>
      </p:sp>
      <p:sp>
        <p:nvSpPr>
          <p:cNvPr id="1320" name="Google Shape;1320;p10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solidFill>
                  <a:schemeClr val="dk1"/>
                </a:solidFill>
              </a:rPr>
              <a:t>Key observation: we only need to maintain a collection of nodes that have no incoming edges (as opposed to storing all the nodes)</a:t>
            </a:r>
            <a:endParaRPr/>
          </a:p>
          <a:p>
            <a:pPr marL="457200" lvl="0" indent="-342900" algn="l" rtl="0">
              <a:lnSpc>
                <a:spcPct val="115000"/>
              </a:lnSpc>
              <a:spcBef>
                <a:spcPts val="0"/>
              </a:spcBef>
              <a:spcAft>
                <a:spcPts val="0"/>
              </a:spcAft>
              <a:buSzPts val="1800"/>
              <a:buChar char="●"/>
            </a:pPr>
            <a:r>
              <a:rPr lang="en">
                <a:solidFill>
                  <a:schemeClr val="dk1"/>
                </a:solidFill>
              </a:rPr>
              <a:t>Use a queue to store the nodes that have no incoming edges</a:t>
            </a:r>
            <a:endParaRPr>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0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1 – Kahn’s Algorithm</a:t>
            </a:r>
            <a:endParaRPr/>
          </a:p>
        </p:txBody>
      </p:sp>
      <p:sp>
        <p:nvSpPr>
          <p:cNvPr id="1326" name="Google Shape;1326;p107"/>
          <p:cNvSpPr txBox="1">
            <a:spLocks noGrp="1"/>
          </p:cNvSpPr>
          <p:nvPr>
            <p:ph type="body" idx="1"/>
          </p:nvPr>
        </p:nvSpPr>
        <p:spPr>
          <a:xfrm>
            <a:off x="311700" y="1222718"/>
            <a:ext cx="8360960" cy="3391882"/>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0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1 – Kahn’s Algorithm</a:t>
            </a:r>
            <a:endParaRPr/>
          </a:p>
        </p:txBody>
      </p:sp>
      <p:sp>
        <p:nvSpPr>
          <p:cNvPr id="1332" name="Google Shape;1332;p108"/>
          <p:cNvSpPr txBox="1">
            <a:spLocks noGrp="1"/>
          </p:cNvSpPr>
          <p:nvPr>
            <p:ph type="body" idx="1"/>
          </p:nvPr>
        </p:nvSpPr>
        <p:spPr>
          <a:xfrm>
            <a:off x="311700" y="1222718"/>
            <a:ext cx="8360960" cy="3391882"/>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0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1 – Kahn’s Algorithm</a:t>
            </a:r>
            <a:endParaRPr/>
          </a:p>
        </p:txBody>
      </p:sp>
      <p:sp>
        <p:nvSpPr>
          <p:cNvPr id="1338" name="Google Shape;1338;p109"/>
          <p:cNvSpPr txBox="1">
            <a:spLocks noGrp="1"/>
          </p:cNvSpPr>
          <p:nvPr>
            <p:ph type="body" idx="1"/>
          </p:nvPr>
        </p:nvSpPr>
        <p:spPr>
          <a:xfrm>
            <a:off x="311700" y="1222718"/>
            <a:ext cx="8360960" cy="3391882"/>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Topological Order</a:t>
            </a:r>
            <a:endParaRPr/>
          </a:p>
        </p:txBody>
      </p:sp>
      <p:pic>
        <p:nvPicPr>
          <p:cNvPr id="193" name="Google Shape;193;p11"/>
          <p:cNvPicPr preferRelativeResize="0"/>
          <p:nvPr/>
        </p:nvPicPr>
        <p:blipFill rotWithShape="1">
          <a:blip r:embed="rId3">
            <a:alphaModFix/>
          </a:blip>
          <a:srcRect/>
          <a:stretch/>
        </p:blipFill>
        <p:spPr>
          <a:xfrm>
            <a:off x="1943100" y="1753125"/>
            <a:ext cx="5257800" cy="533400"/>
          </a:xfrm>
          <a:prstGeom prst="rect">
            <a:avLst/>
          </a:prstGeom>
          <a:noFill/>
          <a:ln>
            <a:noFill/>
          </a:ln>
        </p:spPr>
      </p:pic>
      <p:sp>
        <p:nvSpPr>
          <p:cNvPr id="194" name="Google Shape;194;p11"/>
          <p:cNvSpPr txBox="1">
            <a:spLocks noGrp="1"/>
          </p:cNvSpPr>
          <p:nvPr>
            <p:ph type="body" idx="1"/>
          </p:nvPr>
        </p:nvSpPr>
        <p:spPr>
          <a:xfrm>
            <a:off x="311700" y="1152475"/>
            <a:ext cx="8520600" cy="4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1.  Sequential total ordering of all nodes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1 – Kahn’s Algorithm</a:t>
            </a:r>
            <a:endParaRPr/>
          </a:p>
        </p:txBody>
      </p:sp>
      <p:sp>
        <p:nvSpPr>
          <p:cNvPr id="1344" name="Google Shape;1344;p110"/>
          <p:cNvSpPr txBox="1">
            <a:spLocks noGrp="1"/>
          </p:cNvSpPr>
          <p:nvPr>
            <p:ph type="body" idx="1"/>
          </p:nvPr>
        </p:nvSpPr>
        <p:spPr>
          <a:xfrm>
            <a:off x="311700" y="1222718"/>
            <a:ext cx="8360960" cy="3391882"/>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1 – Kahn’s Algorithm</a:t>
            </a:r>
            <a:endParaRPr/>
          </a:p>
        </p:txBody>
      </p:sp>
      <p:sp>
        <p:nvSpPr>
          <p:cNvPr id="1350" name="Google Shape;1350;p111"/>
          <p:cNvSpPr txBox="1">
            <a:spLocks noGrp="1"/>
          </p:cNvSpPr>
          <p:nvPr>
            <p:ph type="body" idx="1"/>
          </p:nvPr>
        </p:nvSpPr>
        <p:spPr>
          <a:xfrm>
            <a:off x="311700" y="1222718"/>
            <a:ext cx="8360960" cy="3391882"/>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1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1 – Kahn’s Algorithm</a:t>
            </a:r>
            <a:endParaRPr/>
          </a:p>
        </p:txBody>
      </p:sp>
      <p:pic>
        <p:nvPicPr>
          <p:cNvPr id="1356" name="Google Shape;1356;p112"/>
          <p:cNvPicPr preferRelativeResize="0"/>
          <p:nvPr/>
        </p:nvPicPr>
        <p:blipFill rotWithShape="1">
          <a:blip r:embed="rId3">
            <a:alphaModFix/>
          </a:blip>
          <a:srcRect/>
          <a:stretch/>
        </p:blipFill>
        <p:spPr>
          <a:xfrm>
            <a:off x="311700" y="1322525"/>
            <a:ext cx="8691671" cy="382097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2 – Shortest Path in a tree</a:t>
            </a:r>
            <a:endParaRPr/>
          </a:p>
        </p:txBody>
      </p:sp>
      <p:sp>
        <p:nvSpPr>
          <p:cNvPr id="1362" name="Google Shape;1362;p1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What if you want to find shortest path in an undirected rooted tree? What is the simplest way to find a good order to relax the edges?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2 – Shortest Path in a Tree</a:t>
            </a:r>
            <a:endParaRPr/>
          </a:p>
        </p:txBody>
      </p:sp>
      <p:sp>
        <p:nvSpPr>
          <p:cNvPr id="1368" name="Google Shape;1368;p1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solidFill>
                  <a:schemeClr val="dk1"/>
                </a:solidFill>
              </a:rPr>
              <a:t>Relax the edges in either BFS or DFS order</a:t>
            </a:r>
            <a:endParaRPr>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2 – Shortest Path in a Tree</a:t>
            </a:r>
            <a:endParaRPr/>
          </a:p>
        </p:txBody>
      </p:sp>
      <p:sp>
        <p:nvSpPr>
          <p:cNvPr id="1374" name="Google Shape;1374;p115"/>
          <p:cNvSpPr txBox="1">
            <a:spLocks noGrp="1"/>
          </p:cNvSpPr>
          <p:nvPr>
            <p:ph type="body" idx="1"/>
          </p:nvPr>
        </p:nvSpPr>
        <p:spPr>
          <a:xfrm>
            <a:off x="311700" y="1152475"/>
            <a:ext cx="8520600" cy="3416400"/>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2 – Shortest Path in a Tree</a:t>
            </a:r>
            <a:endParaRPr/>
          </a:p>
        </p:txBody>
      </p:sp>
      <p:sp>
        <p:nvSpPr>
          <p:cNvPr id="1380" name="Google Shape;1380;p116"/>
          <p:cNvSpPr txBox="1">
            <a:spLocks noGrp="1"/>
          </p:cNvSpPr>
          <p:nvPr>
            <p:ph type="body" idx="1"/>
          </p:nvPr>
        </p:nvSpPr>
        <p:spPr>
          <a:xfrm>
            <a:off x="311700" y="1152475"/>
            <a:ext cx="8520600" cy="3416400"/>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1384"/>
        <p:cNvGrpSpPr/>
        <p:nvPr/>
      </p:nvGrpSpPr>
      <p:grpSpPr>
        <a:xfrm>
          <a:off x="0" y="0"/>
          <a:ext cx="0" cy="0"/>
          <a:chOff x="0" y="0"/>
          <a:chExt cx="0" cy="0"/>
        </a:xfrm>
      </p:grpSpPr>
      <p:sp>
        <p:nvSpPr>
          <p:cNvPr id="1385" name="Google Shape;1385;p1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3 – Exploring all Paths</a:t>
            </a:r>
            <a:endParaRPr/>
          </a:p>
        </p:txBody>
      </p:sp>
      <p:sp>
        <p:nvSpPr>
          <p:cNvPr id="1386" name="Google Shape;1386;p1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Sometimes, it seems like a good solution to a graph problem is to explore all possible paths in the graph. Starting from some vertex s, we explore all possible paths to some destination t, and examine the resulting cost. For example, imagine you have a highway road map, with tolls specified along various roads. You want to find the route with the smallest cumulative toll. </a:t>
            </a: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r>
              <a:rPr lang="en"/>
              <a:t>Perhaps we can explore all possible routes using a cleverly modified DFS or BFS? Why is this a bad idea? Draw a graph in which exploring all possible paths from s to t will not work well.</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1390"/>
        <p:cNvGrpSpPr/>
        <p:nvPr/>
      </p:nvGrpSpPr>
      <p:grpSpPr>
        <a:xfrm>
          <a:off x="0" y="0"/>
          <a:ext cx="0" cy="0"/>
          <a:chOff x="0" y="0"/>
          <a:chExt cx="0" cy="0"/>
        </a:xfrm>
      </p:grpSpPr>
      <p:sp>
        <p:nvSpPr>
          <p:cNvPr id="1391" name="Google Shape;1391;p1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3 – Exploring all Paths</a:t>
            </a:r>
            <a:endParaRPr/>
          </a:p>
        </p:txBody>
      </p:sp>
      <p:sp>
        <p:nvSpPr>
          <p:cNvPr id="1392" name="Google Shape;1392;p1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solidFill>
                  <a:schemeClr val="dk1"/>
                </a:solidFill>
              </a:rPr>
              <a:t>There are graphs in which there are an exponential number of possible paths</a:t>
            </a:r>
            <a:endParaRPr/>
          </a:p>
          <a:p>
            <a:pPr marL="457200" lvl="0" indent="-228600" algn="l" rtl="0">
              <a:lnSpc>
                <a:spcPct val="115000"/>
              </a:lnSpc>
              <a:spcBef>
                <a:spcPts val="0"/>
              </a:spcBef>
              <a:spcAft>
                <a:spcPts val="0"/>
              </a:spcAft>
              <a:buSzPts val="1800"/>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3 – Exploring all Paths</a:t>
            </a:r>
            <a:endParaRPr/>
          </a:p>
        </p:txBody>
      </p:sp>
      <p:sp>
        <p:nvSpPr>
          <p:cNvPr id="1398" name="Google Shape;1398;p1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solidFill>
                  <a:schemeClr val="dk1"/>
                </a:solidFill>
              </a:rPr>
              <a:t>There are graphs in which there are an exponential number of possible paths</a:t>
            </a:r>
            <a:endParaRPr/>
          </a:p>
          <a:p>
            <a:pPr marL="457200" lvl="0" indent="-342900" algn="l" rtl="0">
              <a:lnSpc>
                <a:spcPct val="115000"/>
              </a:lnSpc>
              <a:spcBef>
                <a:spcPts val="0"/>
              </a:spcBef>
              <a:spcAft>
                <a:spcPts val="0"/>
              </a:spcAft>
              <a:buSzPts val="1800"/>
              <a:buChar char="●"/>
            </a:pPr>
            <a:r>
              <a:rPr lang="en">
                <a:solidFill>
                  <a:schemeClr val="dk1"/>
                </a:solidFill>
              </a:rPr>
              <a:t>Take for example, complete graphs</a:t>
            </a:r>
            <a:endParaRPr/>
          </a:p>
          <a:p>
            <a:pPr marL="457200" lvl="0" indent="-228600" algn="l" rtl="0">
              <a:lnSpc>
                <a:spcPct val="115000"/>
              </a:lnSpc>
              <a:spcBef>
                <a:spcPts val="0"/>
              </a:spcBef>
              <a:spcAft>
                <a:spcPts val="0"/>
              </a:spcAft>
              <a:buSzPts val="1800"/>
              <a:buNone/>
            </a:pPr>
            <a:endParaRPr/>
          </a:p>
        </p:txBody>
      </p:sp>
      <p:pic>
        <p:nvPicPr>
          <p:cNvPr id="1399" name="Google Shape;1399;p119" descr="Complete graph - Wikipedia"/>
          <p:cNvPicPr preferRelativeResize="0"/>
          <p:nvPr/>
        </p:nvPicPr>
        <p:blipFill rotWithShape="1">
          <a:blip r:embed="rId3">
            <a:alphaModFix/>
          </a:blip>
          <a:srcRect/>
          <a:stretch/>
        </p:blipFill>
        <p:spPr>
          <a:xfrm>
            <a:off x="3358990" y="2108362"/>
            <a:ext cx="2426020" cy="23795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Topological Order</a:t>
            </a:r>
            <a:endParaRPr/>
          </a:p>
        </p:txBody>
      </p:sp>
      <p:sp>
        <p:nvSpPr>
          <p:cNvPr id="200" name="Google Shape;200;p12"/>
          <p:cNvSpPr txBox="1">
            <a:spLocks noGrp="1"/>
          </p:cNvSpPr>
          <p:nvPr>
            <p:ph type="body" idx="1"/>
          </p:nvPr>
        </p:nvSpPr>
        <p:spPr>
          <a:xfrm>
            <a:off x="311700" y="1152475"/>
            <a:ext cx="8520600" cy="4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1.  Sequential total ordering of all nodes</a:t>
            </a:r>
            <a:endParaRPr/>
          </a:p>
        </p:txBody>
      </p:sp>
      <p:pic>
        <p:nvPicPr>
          <p:cNvPr id="201" name="Google Shape;201;p12"/>
          <p:cNvPicPr preferRelativeResize="0"/>
          <p:nvPr/>
        </p:nvPicPr>
        <p:blipFill rotWithShape="1">
          <a:blip r:embed="rId3">
            <a:alphaModFix/>
          </a:blip>
          <a:srcRect/>
          <a:stretch/>
        </p:blipFill>
        <p:spPr>
          <a:xfrm>
            <a:off x="1943100" y="1753125"/>
            <a:ext cx="5257800" cy="533400"/>
          </a:xfrm>
          <a:prstGeom prst="rect">
            <a:avLst/>
          </a:prstGeom>
          <a:noFill/>
          <a:ln>
            <a:noFill/>
          </a:ln>
        </p:spPr>
      </p:pic>
      <p:sp>
        <p:nvSpPr>
          <p:cNvPr id="202" name="Google Shape;202;p12"/>
          <p:cNvSpPr txBox="1">
            <a:spLocks noGrp="1"/>
          </p:cNvSpPr>
          <p:nvPr>
            <p:ph type="body" idx="1"/>
          </p:nvPr>
        </p:nvSpPr>
        <p:spPr>
          <a:xfrm>
            <a:off x="311700" y="2524075"/>
            <a:ext cx="8520600" cy="4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2. Edges only point forward</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sp>
        <p:nvSpPr>
          <p:cNvPr id="1405" name="Google Shape;1405;p1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Given a list of 𝑛 dishes and 𝑘 constraints on the relative ordering of dishes, output a valid sequence in which the dishes can be served</a:t>
            </a: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r>
              <a:rPr lang="en"/>
              <a:t>Constraints represent which dish must be served before/after which other dish</a:t>
            </a: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r>
              <a:rPr lang="en"/>
              <a:t>Assume that there is always at least one valid sequence</a:t>
            </a: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r>
              <a:rPr lang="en"/>
              <a:t>If there are more than one valid sequence, output the lexicographically smallest one</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1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sp>
        <p:nvSpPr>
          <p:cNvPr id="1411" name="Google Shape;1411;p1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Model the problem as a directed acyclic graph</a:t>
            </a:r>
            <a:endParaRPr/>
          </a:p>
          <a:p>
            <a:pPr marL="114300" lvl="0" indent="0" algn="l" rtl="0">
              <a:lnSpc>
                <a:spcPct val="115000"/>
              </a:lnSpc>
              <a:spcBef>
                <a:spcPts val="0"/>
              </a:spcBef>
              <a:spcAft>
                <a:spcPts val="0"/>
              </a:spcAft>
              <a:buSzPts val="1800"/>
              <a:buNone/>
            </a:pPr>
            <a:r>
              <a:rPr lang="en"/>
              <a:t>Node:</a:t>
            </a:r>
            <a:endParaRPr/>
          </a:p>
          <a:p>
            <a:pPr marL="114300" lvl="0" indent="0" algn="l" rtl="0">
              <a:lnSpc>
                <a:spcPct val="115000"/>
              </a:lnSpc>
              <a:spcBef>
                <a:spcPts val="0"/>
              </a:spcBef>
              <a:spcAft>
                <a:spcPts val="0"/>
              </a:spcAft>
              <a:buSzPts val="1800"/>
              <a:buNone/>
            </a:pPr>
            <a:r>
              <a:rPr lang="en"/>
              <a:t>Edge: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sp>
        <p:nvSpPr>
          <p:cNvPr id="1417" name="Google Shape;1417;p1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Model the problem as a directed acyclic graph</a:t>
            </a:r>
            <a:endParaRPr/>
          </a:p>
          <a:p>
            <a:pPr marL="114300" lvl="0" indent="0" algn="l" rtl="0">
              <a:lnSpc>
                <a:spcPct val="115000"/>
              </a:lnSpc>
              <a:spcBef>
                <a:spcPts val="0"/>
              </a:spcBef>
              <a:spcAft>
                <a:spcPts val="0"/>
              </a:spcAft>
              <a:buSzPts val="1800"/>
              <a:buNone/>
            </a:pPr>
            <a:r>
              <a:rPr lang="en"/>
              <a:t>Node: Dish</a:t>
            </a:r>
            <a:endParaRPr/>
          </a:p>
          <a:p>
            <a:pPr marL="114300" lvl="0" indent="0" algn="l" rtl="0">
              <a:lnSpc>
                <a:spcPct val="115000"/>
              </a:lnSpc>
              <a:spcBef>
                <a:spcPts val="0"/>
              </a:spcBef>
              <a:spcAft>
                <a:spcPts val="0"/>
              </a:spcAft>
              <a:buSzPts val="1800"/>
              <a:buNone/>
            </a:pPr>
            <a:r>
              <a:rPr lang="en"/>
              <a:t>Edge: Each ordering constraint</a:t>
            </a:r>
            <a:endParaRPr/>
          </a:p>
        </p:txBody>
      </p:sp>
      <p:sp>
        <p:nvSpPr>
          <p:cNvPr id="1418" name="Google Shape;1418;p122"/>
          <p:cNvSpPr/>
          <p:nvPr/>
        </p:nvSpPr>
        <p:spPr>
          <a:xfrm>
            <a:off x="1933635" y="2457814"/>
            <a:ext cx="1391985" cy="67560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Garlic Bread</a:t>
            </a:r>
            <a:endParaRPr sz="1400" b="0" i="0" u="none" strike="noStrike" cap="none">
              <a:solidFill>
                <a:schemeClr val="dk1"/>
              </a:solidFill>
              <a:latin typeface="Arial"/>
              <a:ea typeface="Arial"/>
              <a:cs typeface="Arial"/>
              <a:sym typeface="Arial"/>
            </a:endParaRPr>
          </a:p>
        </p:txBody>
      </p:sp>
      <p:sp>
        <p:nvSpPr>
          <p:cNvPr id="1419" name="Google Shape;1419;p122"/>
          <p:cNvSpPr/>
          <p:nvPr/>
        </p:nvSpPr>
        <p:spPr>
          <a:xfrm>
            <a:off x="3837044" y="2894559"/>
            <a:ext cx="1589038" cy="67560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Filet Mignon Burger</a:t>
            </a:r>
            <a:endParaRPr sz="1400" b="0" i="0" u="none" strike="noStrike" cap="none">
              <a:solidFill>
                <a:schemeClr val="dk1"/>
              </a:solidFill>
              <a:latin typeface="Arial"/>
              <a:ea typeface="Arial"/>
              <a:cs typeface="Arial"/>
              <a:sym typeface="Arial"/>
            </a:endParaRPr>
          </a:p>
        </p:txBody>
      </p:sp>
      <p:sp>
        <p:nvSpPr>
          <p:cNvPr id="1420" name="Google Shape;1420;p122"/>
          <p:cNvSpPr/>
          <p:nvPr/>
        </p:nvSpPr>
        <p:spPr>
          <a:xfrm>
            <a:off x="1987508" y="3886432"/>
            <a:ext cx="1589038" cy="67560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Mushroom Soup</a:t>
            </a:r>
            <a:endParaRPr sz="1400" b="0" i="0" u="none" strike="noStrike" cap="none">
              <a:solidFill>
                <a:schemeClr val="dk1"/>
              </a:solidFill>
              <a:latin typeface="Arial"/>
              <a:ea typeface="Arial"/>
              <a:cs typeface="Arial"/>
              <a:sym typeface="Arial"/>
            </a:endParaRPr>
          </a:p>
        </p:txBody>
      </p:sp>
      <p:sp>
        <p:nvSpPr>
          <p:cNvPr id="1421" name="Google Shape;1421;p122"/>
          <p:cNvSpPr/>
          <p:nvPr/>
        </p:nvSpPr>
        <p:spPr>
          <a:xfrm>
            <a:off x="6117839" y="2457814"/>
            <a:ext cx="1589038" cy="67560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Banana Split</a:t>
            </a:r>
            <a:endParaRPr sz="1400" b="0" i="0" u="none" strike="noStrike" cap="none">
              <a:solidFill>
                <a:schemeClr val="dk1"/>
              </a:solidFill>
              <a:latin typeface="Arial"/>
              <a:ea typeface="Arial"/>
              <a:cs typeface="Arial"/>
              <a:sym typeface="Arial"/>
            </a:endParaRPr>
          </a:p>
        </p:txBody>
      </p:sp>
      <p:cxnSp>
        <p:nvCxnSpPr>
          <p:cNvPr id="1422" name="Google Shape;1422;p122"/>
          <p:cNvCxnSpPr>
            <a:stCxn id="1418" idx="6"/>
            <a:endCxn id="1419" idx="1"/>
          </p:cNvCxnSpPr>
          <p:nvPr/>
        </p:nvCxnSpPr>
        <p:spPr>
          <a:xfrm>
            <a:off x="3325620" y="2795618"/>
            <a:ext cx="744000" cy="198000"/>
          </a:xfrm>
          <a:prstGeom prst="straightConnector1">
            <a:avLst/>
          </a:prstGeom>
          <a:noFill/>
          <a:ln w="9525" cap="flat" cmpd="sng">
            <a:solidFill>
              <a:srgbClr val="FDA739"/>
            </a:solidFill>
            <a:prstDash val="solid"/>
            <a:round/>
            <a:headEnd type="none" w="sm" len="sm"/>
            <a:tailEnd type="triangle" w="med" len="med"/>
          </a:ln>
        </p:spPr>
      </p:cxnSp>
      <p:cxnSp>
        <p:nvCxnSpPr>
          <p:cNvPr id="1423" name="Google Shape;1423;p122"/>
          <p:cNvCxnSpPr>
            <a:stCxn id="1420" idx="7"/>
            <a:endCxn id="1419" idx="3"/>
          </p:cNvCxnSpPr>
          <p:nvPr/>
        </p:nvCxnSpPr>
        <p:spPr>
          <a:xfrm rot="10800000" flipH="1">
            <a:off x="3343837" y="3471173"/>
            <a:ext cx="726000" cy="514200"/>
          </a:xfrm>
          <a:prstGeom prst="straightConnector1">
            <a:avLst/>
          </a:prstGeom>
          <a:noFill/>
          <a:ln w="9525" cap="flat" cmpd="sng">
            <a:solidFill>
              <a:srgbClr val="FDA739"/>
            </a:solidFill>
            <a:prstDash val="solid"/>
            <a:round/>
            <a:headEnd type="none" w="sm" len="sm"/>
            <a:tailEnd type="triangle" w="med" len="med"/>
          </a:ln>
        </p:spPr>
      </p:cxnSp>
      <p:cxnSp>
        <p:nvCxnSpPr>
          <p:cNvPr id="1424" name="Google Shape;1424;p122"/>
          <p:cNvCxnSpPr>
            <a:stCxn id="1418" idx="7"/>
            <a:endCxn id="1421" idx="1"/>
          </p:cNvCxnSpPr>
          <p:nvPr/>
        </p:nvCxnSpPr>
        <p:spPr>
          <a:xfrm>
            <a:off x="3121769" y="2556755"/>
            <a:ext cx="3228900" cy="0"/>
          </a:xfrm>
          <a:prstGeom prst="straightConnector1">
            <a:avLst/>
          </a:prstGeom>
          <a:noFill/>
          <a:ln w="9525" cap="flat" cmpd="sng">
            <a:solidFill>
              <a:srgbClr val="FDA739"/>
            </a:solidFill>
            <a:prstDash val="solid"/>
            <a:round/>
            <a:headEnd type="none" w="sm" len="sm"/>
            <a:tailEnd type="triangle" w="med" len="med"/>
          </a:ln>
        </p:spPr>
      </p:cxnSp>
      <p:cxnSp>
        <p:nvCxnSpPr>
          <p:cNvPr id="1425" name="Google Shape;1425;p122"/>
          <p:cNvCxnSpPr>
            <a:stCxn id="1419" idx="6"/>
            <a:endCxn id="1421" idx="3"/>
          </p:cNvCxnSpPr>
          <p:nvPr/>
        </p:nvCxnSpPr>
        <p:spPr>
          <a:xfrm rot="10800000" flipH="1">
            <a:off x="5426082" y="3034363"/>
            <a:ext cx="924600" cy="198000"/>
          </a:xfrm>
          <a:prstGeom prst="straightConnector1">
            <a:avLst/>
          </a:prstGeom>
          <a:noFill/>
          <a:ln w="9525" cap="flat" cmpd="sng">
            <a:solidFill>
              <a:srgbClr val="FDA739"/>
            </a:solidFill>
            <a:prstDash val="solid"/>
            <a:round/>
            <a:headEnd type="none" w="sm" len="sm"/>
            <a:tailEnd type="triangle" w="med" len="med"/>
          </a:ln>
        </p:spPr>
      </p:cxnSp>
      <p:cxnSp>
        <p:nvCxnSpPr>
          <p:cNvPr id="1426" name="Google Shape;1426;p122"/>
          <p:cNvCxnSpPr>
            <a:stCxn id="1420" idx="6"/>
            <a:endCxn id="1421" idx="4"/>
          </p:cNvCxnSpPr>
          <p:nvPr/>
        </p:nvCxnSpPr>
        <p:spPr>
          <a:xfrm rot="10800000" flipH="1">
            <a:off x="3576546" y="3133436"/>
            <a:ext cx="3335700" cy="1090800"/>
          </a:xfrm>
          <a:prstGeom prst="straightConnector1">
            <a:avLst/>
          </a:prstGeom>
          <a:noFill/>
          <a:ln w="9525" cap="flat" cmpd="sng">
            <a:solidFill>
              <a:srgbClr val="FDA739"/>
            </a:solidFill>
            <a:prstDash val="solid"/>
            <a:round/>
            <a:headEnd type="none" w="sm" len="sm"/>
            <a:tailEnd type="triangle" w="med" len="med"/>
          </a:ln>
        </p:spPr>
      </p:cxnSp>
      <p:sp>
        <p:nvSpPr>
          <p:cNvPr id="1427" name="Google Shape;1427;p122"/>
          <p:cNvSpPr/>
          <p:nvPr/>
        </p:nvSpPr>
        <p:spPr>
          <a:xfrm>
            <a:off x="6350548" y="484354"/>
            <a:ext cx="2219022" cy="1110037"/>
          </a:xfrm>
          <a:prstGeom prst="star7">
            <a:avLst>
              <a:gd name="adj" fmla="val 34601"/>
              <a:gd name="hf" fmla="val 102572"/>
              <a:gd name="vf" fmla="val 105210"/>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How to solve??</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1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sp>
        <p:nvSpPr>
          <p:cNvPr id="1433" name="Google Shape;1433;p1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Post-order DFS?</a:t>
            </a:r>
            <a:endParaRPr/>
          </a:p>
          <a:p>
            <a:pPr marL="114300" lvl="0" indent="0" algn="l" rtl="0">
              <a:lnSpc>
                <a:spcPct val="115000"/>
              </a:lnSpc>
              <a:spcBef>
                <a:spcPts val="0"/>
              </a:spcBef>
              <a:spcAft>
                <a:spcPts val="0"/>
              </a:spcAft>
              <a:buSzPts val="1800"/>
              <a:buNone/>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sp>
        <p:nvSpPr>
          <p:cNvPr id="1439" name="Google Shape;1439;p1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Post-order DFS?</a:t>
            </a: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r>
              <a:rPr lang="en"/>
              <a:t>Cannot use</a:t>
            </a:r>
            <a:endParaRPr/>
          </a:p>
          <a:p>
            <a:pPr marL="457200" lvl="0" indent="-342900" algn="l" rtl="0">
              <a:lnSpc>
                <a:spcPct val="115000"/>
              </a:lnSpc>
              <a:spcBef>
                <a:spcPts val="0"/>
              </a:spcBef>
              <a:spcAft>
                <a:spcPts val="0"/>
              </a:spcAft>
              <a:buSzPts val="1800"/>
              <a:buChar char="●"/>
            </a:pPr>
            <a:r>
              <a:rPr lang="en"/>
              <a:t>Due to our additional constraint of outputting the lexicographically smallest dish in the event that there are multiple possible ways to order the dishes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sp>
        <p:nvSpPr>
          <p:cNvPr id="1445" name="Google Shape;1445;p1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Post-order DFS?</a:t>
            </a: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r>
              <a:rPr lang="en"/>
              <a:t>Cannot use</a:t>
            </a:r>
            <a:endParaRPr/>
          </a:p>
          <a:p>
            <a:pPr marL="457200" lvl="0" indent="-342900" algn="l" rtl="0">
              <a:lnSpc>
                <a:spcPct val="115000"/>
              </a:lnSpc>
              <a:spcBef>
                <a:spcPts val="0"/>
              </a:spcBef>
              <a:spcAft>
                <a:spcPts val="0"/>
              </a:spcAft>
              <a:buSzPts val="1800"/>
              <a:buChar char="●"/>
            </a:pPr>
            <a:r>
              <a:rPr lang="en"/>
              <a:t>Due to our additional constraint of outputting the lexicographically smallest dish in the event that there are multiple possible ways to order the dishes</a:t>
            </a:r>
            <a:endParaRPr/>
          </a:p>
          <a:p>
            <a:pPr marL="457200" lvl="0" indent="-342900" algn="l" rtl="0">
              <a:lnSpc>
                <a:spcPct val="115000"/>
              </a:lnSpc>
              <a:spcBef>
                <a:spcPts val="0"/>
              </a:spcBef>
              <a:spcAft>
                <a:spcPts val="0"/>
              </a:spcAft>
              <a:buSzPts val="1800"/>
              <a:buChar char="●"/>
            </a:pPr>
            <a:r>
              <a:rPr lang="en"/>
              <a:t>DFS does not care about the contents of each node!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sp>
        <p:nvSpPr>
          <p:cNvPr id="1451" name="Google Shape;1451;p1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Post-order DFS?</a:t>
            </a: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r>
              <a:rPr lang="en"/>
              <a:t>Cannot use</a:t>
            </a:r>
            <a:endParaRPr/>
          </a:p>
          <a:p>
            <a:pPr marL="457200" lvl="0" indent="-342900" algn="l" rtl="0">
              <a:lnSpc>
                <a:spcPct val="115000"/>
              </a:lnSpc>
              <a:spcBef>
                <a:spcPts val="0"/>
              </a:spcBef>
              <a:spcAft>
                <a:spcPts val="0"/>
              </a:spcAft>
              <a:buSzPts val="1800"/>
              <a:buChar char="●"/>
            </a:pPr>
            <a:r>
              <a:rPr lang="en"/>
              <a:t>Due to our additional constraint of outputting the lexicographically smallest dish in the event that there are multiple possible ways to order the dishes</a:t>
            </a:r>
            <a:endParaRPr/>
          </a:p>
          <a:p>
            <a:pPr marL="457200" lvl="0" indent="-342900" algn="l" rtl="0">
              <a:lnSpc>
                <a:spcPct val="115000"/>
              </a:lnSpc>
              <a:spcBef>
                <a:spcPts val="0"/>
              </a:spcBef>
              <a:spcAft>
                <a:spcPts val="0"/>
              </a:spcAft>
              <a:buSzPts val="1800"/>
              <a:buChar char="●"/>
            </a:pPr>
            <a:r>
              <a:rPr lang="en"/>
              <a:t>DFS does not care about the contents of each node!</a:t>
            </a:r>
            <a:endParaRPr/>
          </a:p>
          <a:p>
            <a:pPr marL="457200" lvl="0" indent="-342900" algn="l" rtl="0">
              <a:lnSpc>
                <a:spcPct val="115000"/>
              </a:lnSpc>
              <a:spcBef>
                <a:spcPts val="0"/>
              </a:spcBef>
              <a:spcAft>
                <a:spcPts val="0"/>
              </a:spcAft>
              <a:buSzPts val="1800"/>
              <a:buChar char="●"/>
            </a:pPr>
            <a:r>
              <a:rPr lang="en"/>
              <a:t>It is also not possible to augment it such that it does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1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pic>
        <p:nvPicPr>
          <p:cNvPr id="1457" name="Google Shape;1457;p127"/>
          <p:cNvPicPr preferRelativeResize="0"/>
          <p:nvPr/>
        </p:nvPicPr>
        <p:blipFill rotWithShape="1">
          <a:blip r:embed="rId3">
            <a:alphaModFix/>
          </a:blip>
          <a:srcRect t="11465"/>
          <a:stretch/>
        </p:blipFill>
        <p:spPr>
          <a:xfrm>
            <a:off x="1800" y="1056575"/>
            <a:ext cx="9140399" cy="4077174"/>
          </a:xfrm>
          <a:prstGeom prst="rect">
            <a:avLst/>
          </a:prstGeom>
          <a:noFill/>
          <a:ln>
            <a:noFill/>
          </a:ln>
        </p:spPr>
      </p:pic>
      <p:sp>
        <p:nvSpPr>
          <p:cNvPr id="1458" name="Google Shape;1458;p127"/>
          <p:cNvSpPr/>
          <p:nvPr/>
        </p:nvSpPr>
        <p:spPr>
          <a:xfrm>
            <a:off x="4508345" y="3686500"/>
            <a:ext cx="3293700" cy="741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pic>
        <p:nvPicPr>
          <p:cNvPr id="1464" name="Google Shape;1464;p128"/>
          <p:cNvPicPr preferRelativeResize="0"/>
          <p:nvPr/>
        </p:nvPicPr>
        <p:blipFill rotWithShape="1">
          <a:blip r:embed="rId3">
            <a:alphaModFix/>
          </a:blip>
          <a:srcRect t="11465"/>
          <a:stretch/>
        </p:blipFill>
        <p:spPr>
          <a:xfrm>
            <a:off x="1800" y="1056575"/>
            <a:ext cx="9140399" cy="4077174"/>
          </a:xfrm>
          <a:prstGeom prst="rect">
            <a:avLst/>
          </a:prstGeom>
          <a:noFill/>
          <a:ln>
            <a:noFill/>
          </a:ln>
        </p:spPr>
      </p:pic>
      <p:sp>
        <p:nvSpPr>
          <p:cNvPr id="1465" name="Google Shape;1465;p128"/>
          <p:cNvSpPr/>
          <p:nvPr/>
        </p:nvSpPr>
        <p:spPr>
          <a:xfrm>
            <a:off x="4508345" y="3686500"/>
            <a:ext cx="3293700" cy="741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66" name="Google Shape;1466;p128"/>
          <p:cNvCxnSpPr/>
          <p:nvPr/>
        </p:nvCxnSpPr>
        <p:spPr>
          <a:xfrm>
            <a:off x="4842425" y="2019775"/>
            <a:ext cx="589500" cy="12600"/>
          </a:xfrm>
          <a:prstGeom prst="straightConnector1">
            <a:avLst/>
          </a:prstGeom>
          <a:noFill/>
          <a:ln w="19050" cap="flat" cmpd="sng">
            <a:solidFill>
              <a:srgbClr val="FF0000"/>
            </a:solidFill>
            <a:prstDash val="solid"/>
            <a:round/>
            <a:headEnd type="none" w="sm" len="sm"/>
            <a:tailEnd type="none" w="sm" len="sm"/>
          </a:ln>
        </p:spPr>
      </p:cxnSp>
      <p:sp>
        <p:nvSpPr>
          <p:cNvPr id="1467" name="Google Shape;1467;p128"/>
          <p:cNvSpPr txBox="1"/>
          <p:nvPr/>
        </p:nvSpPr>
        <p:spPr>
          <a:xfrm>
            <a:off x="5494775" y="1806500"/>
            <a:ext cx="1718700" cy="28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EFEFEF"/>
                </a:highlight>
                <a:latin typeface="Consolas"/>
                <a:ea typeface="Consolas"/>
                <a:cs typeface="Consolas"/>
                <a:sym typeface="Consolas"/>
              </a:rPr>
              <a:t>PriorityQueue()</a:t>
            </a:r>
            <a:endParaRPr sz="1400" b="0" i="0" u="none" strike="noStrike" cap="none">
              <a:solidFill>
                <a:srgbClr val="000000"/>
              </a:solidFill>
              <a:highlight>
                <a:srgbClr val="EFEFEF"/>
              </a:highlight>
              <a:latin typeface="Consolas"/>
              <a:ea typeface="Consolas"/>
              <a:cs typeface="Consolas"/>
              <a:sym typeface="Consola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1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grpSp>
        <p:nvGrpSpPr>
          <p:cNvPr id="1473" name="Google Shape;1473;p129"/>
          <p:cNvGrpSpPr/>
          <p:nvPr/>
        </p:nvGrpSpPr>
        <p:grpSpPr>
          <a:xfrm>
            <a:off x="896929" y="1291711"/>
            <a:ext cx="4733621" cy="3423121"/>
            <a:chOff x="1712317" y="1259725"/>
            <a:chExt cx="4733621" cy="3423121"/>
          </a:xfrm>
        </p:grpSpPr>
        <p:sp>
          <p:nvSpPr>
            <p:cNvPr id="1474" name="Google Shape;1474;p129"/>
            <p:cNvSpPr/>
            <p:nvPr/>
          </p:nvSpPr>
          <p:spPr>
            <a:xfrm>
              <a:off x="1712317" y="1665107"/>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1475" name="Google Shape;1475;p129"/>
            <p:cNvSpPr/>
            <p:nvPr/>
          </p:nvSpPr>
          <p:spPr>
            <a:xfrm>
              <a:off x="3354742" y="2881618"/>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1476" name="Google Shape;1476;p129"/>
            <p:cNvSpPr/>
            <p:nvPr/>
          </p:nvSpPr>
          <p:spPr>
            <a:xfrm>
              <a:off x="1712317" y="4024711"/>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1477" name="Google Shape;1477;p129"/>
            <p:cNvSpPr/>
            <p:nvPr/>
          </p:nvSpPr>
          <p:spPr>
            <a:xfrm>
              <a:off x="1712317" y="2817996"/>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1478" name="Google Shape;1478;p129"/>
            <p:cNvSpPr/>
            <p:nvPr/>
          </p:nvSpPr>
          <p:spPr>
            <a:xfrm>
              <a:off x="3107699" y="1661616"/>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1479" name="Google Shape;1479;p129"/>
            <p:cNvSpPr/>
            <p:nvPr/>
          </p:nvSpPr>
          <p:spPr>
            <a:xfrm>
              <a:off x="4701104" y="1800716"/>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7</a:t>
              </a:r>
              <a:endParaRPr sz="1400" b="0" i="0" u="none" strike="noStrike" cap="none">
                <a:solidFill>
                  <a:schemeClr val="dk1"/>
                </a:solidFill>
                <a:latin typeface="Arial"/>
                <a:ea typeface="Arial"/>
                <a:cs typeface="Arial"/>
                <a:sym typeface="Arial"/>
              </a:endParaRPr>
            </a:p>
          </p:txBody>
        </p:sp>
        <p:sp>
          <p:nvSpPr>
            <p:cNvPr id="1480" name="Google Shape;1480;p129"/>
            <p:cNvSpPr/>
            <p:nvPr/>
          </p:nvSpPr>
          <p:spPr>
            <a:xfrm>
              <a:off x="5747034" y="1259725"/>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cxnSp>
          <p:nvCxnSpPr>
            <p:cNvPr id="1481" name="Google Shape;1481;p129"/>
            <p:cNvCxnSpPr>
              <a:stCxn id="1474" idx="6"/>
              <a:endCxn id="1478" idx="2"/>
            </p:cNvCxnSpPr>
            <p:nvPr/>
          </p:nvCxnSpPr>
          <p:spPr>
            <a:xfrm rot="10800000" flipH="1">
              <a:off x="2411221" y="1990575"/>
              <a:ext cx="696600" cy="3600"/>
            </a:xfrm>
            <a:prstGeom prst="straightConnector1">
              <a:avLst/>
            </a:prstGeom>
            <a:noFill/>
            <a:ln w="9525" cap="flat" cmpd="sng">
              <a:solidFill>
                <a:srgbClr val="FDA739"/>
              </a:solidFill>
              <a:prstDash val="solid"/>
              <a:round/>
              <a:headEnd type="none" w="sm" len="sm"/>
              <a:tailEnd type="triangle" w="med" len="med"/>
            </a:ln>
          </p:spPr>
        </p:cxnSp>
        <p:cxnSp>
          <p:nvCxnSpPr>
            <p:cNvPr id="1482" name="Google Shape;1482;p129"/>
            <p:cNvCxnSpPr>
              <a:stCxn id="1477" idx="6"/>
              <a:endCxn id="1475" idx="2"/>
            </p:cNvCxnSpPr>
            <p:nvPr/>
          </p:nvCxnSpPr>
          <p:spPr>
            <a:xfrm>
              <a:off x="2411221" y="3147064"/>
              <a:ext cx="943500" cy="63600"/>
            </a:xfrm>
            <a:prstGeom prst="straightConnector1">
              <a:avLst/>
            </a:prstGeom>
            <a:noFill/>
            <a:ln w="9525" cap="flat" cmpd="sng">
              <a:solidFill>
                <a:srgbClr val="FDA739"/>
              </a:solidFill>
              <a:prstDash val="solid"/>
              <a:round/>
              <a:headEnd type="none" w="sm" len="sm"/>
              <a:tailEnd type="triangle" w="med" len="med"/>
            </a:ln>
          </p:spPr>
        </p:cxnSp>
        <p:cxnSp>
          <p:nvCxnSpPr>
            <p:cNvPr id="1483" name="Google Shape;1483;p129"/>
            <p:cNvCxnSpPr>
              <a:stCxn id="1476" idx="6"/>
              <a:endCxn id="1475" idx="3"/>
            </p:cNvCxnSpPr>
            <p:nvPr/>
          </p:nvCxnSpPr>
          <p:spPr>
            <a:xfrm rot="10800000" flipH="1">
              <a:off x="2411221" y="3443279"/>
              <a:ext cx="1045800" cy="910500"/>
            </a:xfrm>
            <a:prstGeom prst="straightConnector1">
              <a:avLst/>
            </a:prstGeom>
            <a:noFill/>
            <a:ln w="9525" cap="flat" cmpd="sng">
              <a:solidFill>
                <a:srgbClr val="FDA739"/>
              </a:solidFill>
              <a:prstDash val="solid"/>
              <a:round/>
              <a:headEnd type="none" w="sm" len="sm"/>
              <a:tailEnd type="triangle" w="med" len="med"/>
            </a:ln>
          </p:spPr>
        </p:cxnSp>
        <p:cxnSp>
          <p:nvCxnSpPr>
            <p:cNvPr id="1484" name="Google Shape;1484;p129"/>
            <p:cNvCxnSpPr>
              <a:stCxn id="1478" idx="6"/>
              <a:endCxn id="1479" idx="2"/>
            </p:cNvCxnSpPr>
            <p:nvPr/>
          </p:nvCxnSpPr>
          <p:spPr>
            <a:xfrm>
              <a:off x="3806603" y="1990684"/>
              <a:ext cx="894600" cy="139200"/>
            </a:xfrm>
            <a:prstGeom prst="straightConnector1">
              <a:avLst/>
            </a:prstGeom>
            <a:noFill/>
            <a:ln w="9525" cap="flat" cmpd="sng">
              <a:solidFill>
                <a:srgbClr val="FDA739"/>
              </a:solidFill>
              <a:prstDash val="solid"/>
              <a:round/>
              <a:headEnd type="none" w="sm" len="sm"/>
              <a:tailEnd type="triangle" w="med" len="med"/>
            </a:ln>
          </p:spPr>
        </p:cxnSp>
        <p:cxnSp>
          <p:nvCxnSpPr>
            <p:cNvPr id="1485" name="Google Shape;1485;p129"/>
            <p:cNvCxnSpPr>
              <a:stCxn id="1475" idx="7"/>
              <a:endCxn id="1479" idx="3"/>
            </p:cNvCxnSpPr>
            <p:nvPr/>
          </p:nvCxnSpPr>
          <p:spPr>
            <a:xfrm rot="10800000" flipH="1">
              <a:off x="3951294" y="2362400"/>
              <a:ext cx="852300" cy="615600"/>
            </a:xfrm>
            <a:prstGeom prst="straightConnector1">
              <a:avLst/>
            </a:prstGeom>
            <a:noFill/>
            <a:ln w="9525" cap="flat" cmpd="sng">
              <a:solidFill>
                <a:srgbClr val="FDA739"/>
              </a:solidFill>
              <a:prstDash val="solid"/>
              <a:round/>
              <a:headEnd type="none" w="sm" len="sm"/>
              <a:tailEnd type="triangle" w="med" len="med"/>
            </a:ln>
          </p:spPr>
        </p:cxnSp>
        <p:cxnSp>
          <p:nvCxnSpPr>
            <p:cNvPr id="1486" name="Google Shape;1486;p129"/>
            <p:cNvCxnSpPr>
              <a:stCxn id="1479" idx="6"/>
              <a:endCxn id="1480" idx="3"/>
            </p:cNvCxnSpPr>
            <p:nvPr/>
          </p:nvCxnSpPr>
          <p:spPr>
            <a:xfrm rot="10800000" flipH="1">
              <a:off x="5400008" y="1821384"/>
              <a:ext cx="449400" cy="308400"/>
            </a:xfrm>
            <a:prstGeom prst="straightConnector1">
              <a:avLst/>
            </a:prstGeom>
            <a:noFill/>
            <a:ln w="9525" cap="flat" cmpd="sng">
              <a:solidFill>
                <a:srgbClr val="FDA739"/>
              </a:solidFill>
              <a:prstDash val="solid"/>
              <a:round/>
              <a:headEnd type="none" w="sm" len="sm"/>
              <a:tailEnd type="triangle" w="med" len="med"/>
            </a:ln>
          </p:spPr>
        </p:cxnSp>
        <p:cxnSp>
          <p:nvCxnSpPr>
            <p:cNvPr id="1487" name="Google Shape;1487;p129"/>
            <p:cNvCxnSpPr>
              <a:stCxn id="1478" idx="7"/>
              <a:endCxn id="1480" idx="2"/>
            </p:cNvCxnSpPr>
            <p:nvPr/>
          </p:nvCxnSpPr>
          <p:spPr>
            <a:xfrm rot="10800000" flipH="1">
              <a:off x="3704251" y="1588798"/>
              <a:ext cx="2042700" cy="169200"/>
            </a:xfrm>
            <a:prstGeom prst="straightConnector1">
              <a:avLst/>
            </a:prstGeom>
            <a:noFill/>
            <a:ln w="9525" cap="flat" cmpd="sng">
              <a:solidFill>
                <a:srgbClr val="FDA739"/>
              </a:solidFill>
              <a:prstDash val="solid"/>
              <a:round/>
              <a:headEnd type="none" w="sm" len="sm"/>
              <a:tailEnd type="triangl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Topological Order</a:t>
            </a:r>
            <a:endParaRPr/>
          </a:p>
        </p:txBody>
      </p:sp>
      <p:sp>
        <p:nvSpPr>
          <p:cNvPr id="208" name="Google Shape;208;p13"/>
          <p:cNvSpPr txBox="1">
            <a:spLocks noGrp="1"/>
          </p:cNvSpPr>
          <p:nvPr>
            <p:ph type="body" idx="1"/>
          </p:nvPr>
        </p:nvSpPr>
        <p:spPr>
          <a:xfrm>
            <a:off x="311700" y="1152475"/>
            <a:ext cx="8520600" cy="4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1.  Sequential total ordering of all nodes</a:t>
            </a:r>
            <a:endParaRPr/>
          </a:p>
        </p:txBody>
      </p:sp>
      <p:pic>
        <p:nvPicPr>
          <p:cNvPr id="209" name="Google Shape;209;p13"/>
          <p:cNvPicPr preferRelativeResize="0"/>
          <p:nvPr/>
        </p:nvPicPr>
        <p:blipFill rotWithShape="1">
          <a:blip r:embed="rId3">
            <a:alphaModFix/>
          </a:blip>
          <a:srcRect/>
          <a:stretch/>
        </p:blipFill>
        <p:spPr>
          <a:xfrm>
            <a:off x="1943100" y="1753125"/>
            <a:ext cx="5257800" cy="533400"/>
          </a:xfrm>
          <a:prstGeom prst="rect">
            <a:avLst/>
          </a:prstGeom>
          <a:noFill/>
          <a:ln>
            <a:noFill/>
          </a:ln>
        </p:spPr>
      </p:pic>
      <p:sp>
        <p:nvSpPr>
          <p:cNvPr id="210" name="Google Shape;210;p13"/>
          <p:cNvSpPr txBox="1">
            <a:spLocks noGrp="1"/>
          </p:cNvSpPr>
          <p:nvPr>
            <p:ph type="body" idx="1"/>
          </p:nvPr>
        </p:nvSpPr>
        <p:spPr>
          <a:xfrm>
            <a:off x="311700" y="2524075"/>
            <a:ext cx="8520600" cy="4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2. Edges only point forward</a:t>
            </a:r>
            <a:endParaRPr/>
          </a:p>
        </p:txBody>
      </p:sp>
      <p:pic>
        <p:nvPicPr>
          <p:cNvPr id="211" name="Google Shape;211;p13"/>
          <p:cNvPicPr preferRelativeResize="0"/>
          <p:nvPr/>
        </p:nvPicPr>
        <p:blipFill rotWithShape="1">
          <a:blip r:embed="rId4">
            <a:alphaModFix/>
          </a:blip>
          <a:srcRect/>
          <a:stretch/>
        </p:blipFill>
        <p:spPr>
          <a:xfrm>
            <a:off x="2824163" y="3117300"/>
            <a:ext cx="3495675" cy="14287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1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sp>
        <p:nvSpPr>
          <p:cNvPr id="1493" name="Google Shape;1493;p130"/>
          <p:cNvSpPr txBox="1"/>
          <p:nvPr/>
        </p:nvSpPr>
        <p:spPr>
          <a:xfrm>
            <a:off x="5928499" y="1431302"/>
            <a:ext cx="3299277" cy="80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1" i="0" u="none" strike="noStrike" cap="none">
                <a:solidFill>
                  <a:srgbClr val="000000"/>
                </a:solidFill>
                <a:latin typeface="Arial"/>
                <a:ea typeface="Arial"/>
                <a:cs typeface="Arial"/>
                <a:sym typeface="Arial"/>
              </a:rPr>
              <a:t>Lexicographically smallest</a:t>
            </a:r>
            <a:r>
              <a:rPr lang="en"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800" b="0" i="0" u="none" strike="noStrike" cap="none">
                <a:solidFill>
                  <a:srgbClr val="000000"/>
                </a:solidFill>
                <a:latin typeface="Arial"/>
                <a:ea typeface="Arial"/>
                <a:cs typeface="Arial"/>
                <a:sym typeface="Arial"/>
              </a:rPr>
              <a:t>1 2 3 4 5 7 6</a:t>
            </a:r>
            <a:endParaRPr sz="1800" b="0" i="0" u="none" strike="noStrike" cap="none">
              <a:solidFill>
                <a:srgbClr val="000000"/>
              </a:solidFill>
              <a:latin typeface="Arial"/>
              <a:ea typeface="Arial"/>
              <a:cs typeface="Arial"/>
              <a:sym typeface="Arial"/>
            </a:endParaRPr>
          </a:p>
        </p:txBody>
      </p:sp>
      <p:sp>
        <p:nvSpPr>
          <p:cNvPr id="1494" name="Google Shape;1494;p130"/>
          <p:cNvSpPr txBox="1"/>
          <p:nvPr/>
        </p:nvSpPr>
        <p:spPr>
          <a:xfrm>
            <a:off x="5928500" y="2849975"/>
            <a:ext cx="3099300" cy="138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1" i="0" u="none" strike="noStrike" cap="none">
                <a:solidFill>
                  <a:srgbClr val="000000"/>
                </a:solidFill>
                <a:latin typeface="Arial"/>
                <a:ea typeface="Arial"/>
                <a:cs typeface="Arial"/>
                <a:sym typeface="Arial"/>
              </a:rPr>
              <a:t>Some other possibilities: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800" b="0" i="0" u="none" strike="noStrike" cap="none">
                <a:solidFill>
                  <a:srgbClr val="000000"/>
                </a:solidFill>
                <a:latin typeface="Arial"/>
                <a:ea typeface="Arial"/>
                <a:cs typeface="Arial"/>
                <a:sym typeface="Arial"/>
              </a:rPr>
              <a:t>2 4 1 5 3 7 6</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800" b="0" i="0" u="none" strike="noStrike" cap="none">
                <a:solidFill>
                  <a:srgbClr val="000000"/>
                </a:solidFill>
                <a:latin typeface="Arial"/>
                <a:ea typeface="Arial"/>
                <a:cs typeface="Arial"/>
                <a:sym typeface="Arial"/>
              </a:rPr>
              <a:t>2 1 3 4 5 7 6</a:t>
            </a:r>
            <a:endParaRPr sz="1800" b="0" i="0" u="none" strike="noStrike" cap="none">
              <a:solidFill>
                <a:srgbClr val="000000"/>
              </a:solidFill>
              <a:latin typeface="Arial"/>
              <a:ea typeface="Arial"/>
              <a:cs typeface="Arial"/>
              <a:sym typeface="Arial"/>
            </a:endParaRPr>
          </a:p>
        </p:txBody>
      </p:sp>
      <p:grpSp>
        <p:nvGrpSpPr>
          <p:cNvPr id="1495" name="Google Shape;1495;p130"/>
          <p:cNvGrpSpPr/>
          <p:nvPr/>
        </p:nvGrpSpPr>
        <p:grpSpPr>
          <a:xfrm>
            <a:off x="896929" y="1291711"/>
            <a:ext cx="4733621" cy="3423121"/>
            <a:chOff x="1712317" y="1259725"/>
            <a:chExt cx="4733621" cy="3423121"/>
          </a:xfrm>
        </p:grpSpPr>
        <p:sp>
          <p:nvSpPr>
            <p:cNvPr id="1496" name="Google Shape;1496;p130"/>
            <p:cNvSpPr/>
            <p:nvPr/>
          </p:nvSpPr>
          <p:spPr>
            <a:xfrm>
              <a:off x="1712317" y="1665107"/>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1497" name="Google Shape;1497;p130"/>
            <p:cNvSpPr/>
            <p:nvPr/>
          </p:nvSpPr>
          <p:spPr>
            <a:xfrm>
              <a:off x="3354742" y="2881618"/>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1498" name="Google Shape;1498;p130"/>
            <p:cNvSpPr/>
            <p:nvPr/>
          </p:nvSpPr>
          <p:spPr>
            <a:xfrm>
              <a:off x="1712317" y="4024711"/>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1499" name="Google Shape;1499;p130"/>
            <p:cNvSpPr/>
            <p:nvPr/>
          </p:nvSpPr>
          <p:spPr>
            <a:xfrm>
              <a:off x="1712317" y="2817996"/>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1500" name="Google Shape;1500;p130"/>
            <p:cNvSpPr/>
            <p:nvPr/>
          </p:nvSpPr>
          <p:spPr>
            <a:xfrm>
              <a:off x="3107699" y="1661616"/>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1501" name="Google Shape;1501;p130"/>
            <p:cNvSpPr/>
            <p:nvPr/>
          </p:nvSpPr>
          <p:spPr>
            <a:xfrm>
              <a:off x="4701104" y="1800716"/>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7</a:t>
              </a:r>
              <a:endParaRPr sz="1400" b="0" i="0" u="none" strike="noStrike" cap="none">
                <a:solidFill>
                  <a:schemeClr val="dk1"/>
                </a:solidFill>
                <a:latin typeface="Arial"/>
                <a:ea typeface="Arial"/>
                <a:cs typeface="Arial"/>
                <a:sym typeface="Arial"/>
              </a:endParaRPr>
            </a:p>
          </p:txBody>
        </p:sp>
        <p:sp>
          <p:nvSpPr>
            <p:cNvPr id="1502" name="Google Shape;1502;p130"/>
            <p:cNvSpPr/>
            <p:nvPr/>
          </p:nvSpPr>
          <p:spPr>
            <a:xfrm>
              <a:off x="5747034" y="1259725"/>
              <a:ext cx="698904" cy="658135"/>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cxnSp>
          <p:nvCxnSpPr>
            <p:cNvPr id="1503" name="Google Shape;1503;p130"/>
            <p:cNvCxnSpPr>
              <a:stCxn id="1496" idx="6"/>
              <a:endCxn id="1500" idx="2"/>
            </p:cNvCxnSpPr>
            <p:nvPr/>
          </p:nvCxnSpPr>
          <p:spPr>
            <a:xfrm rot="10800000" flipH="1">
              <a:off x="2411221" y="1990575"/>
              <a:ext cx="696600" cy="3600"/>
            </a:xfrm>
            <a:prstGeom prst="straightConnector1">
              <a:avLst/>
            </a:prstGeom>
            <a:noFill/>
            <a:ln w="9525" cap="flat" cmpd="sng">
              <a:solidFill>
                <a:srgbClr val="FDA739"/>
              </a:solidFill>
              <a:prstDash val="solid"/>
              <a:round/>
              <a:headEnd type="none" w="sm" len="sm"/>
              <a:tailEnd type="triangle" w="med" len="med"/>
            </a:ln>
          </p:spPr>
        </p:cxnSp>
        <p:cxnSp>
          <p:nvCxnSpPr>
            <p:cNvPr id="1504" name="Google Shape;1504;p130"/>
            <p:cNvCxnSpPr>
              <a:stCxn id="1499" idx="6"/>
              <a:endCxn id="1497" idx="2"/>
            </p:cNvCxnSpPr>
            <p:nvPr/>
          </p:nvCxnSpPr>
          <p:spPr>
            <a:xfrm>
              <a:off x="2411221" y="3147064"/>
              <a:ext cx="943500" cy="63600"/>
            </a:xfrm>
            <a:prstGeom prst="straightConnector1">
              <a:avLst/>
            </a:prstGeom>
            <a:noFill/>
            <a:ln w="9525" cap="flat" cmpd="sng">
              <a:solidFill>
                <a:srgbClr val="FDA739"/>
              </a:solidFill>
              <a:prstDash val="solid"/>
              <a:round/>
              <a:headEnd type="none" w="sm" len="sm"/>
              <a:tailEnd type="triangle" w="med" len="med"/>
            </a:ln>
          </p:spPr>
        </p:cxnSp>
        <p:cxnSp>
          <p:nvCxnSpPr>
            <p:cNvPr id="1505" name="Google Shape;1505;p130"/>
            <p:cNvCxnSpPr>
              <a:stCxn id="1498" idx="6"/>
              <a:endCxn id="1497" idx="3"/>
            </p:cNvCxnSpPr>
            <p:nvPr/>
          </p:nvCxnSpPr>
          <p:spPr>
            <a:xfrm rot="10800000" flipH="1">
              <a:off x="2411221" y="3443279"/>
              <a:ext cx="1045800" cy="910500"/>
            </a:xfrm>
            <a:prstGeom prst="straightConnector1">
              <a:avLst/>
            </a:prstGeom>
            <a:noFill/>
            <a:ln w="9525" cap="flat" cmpd="sng">
              <a:solidFill>
                <a:srgbClr val="FDA739"/>
              </a:solidFill>
              <a:prstDash val="solid"/>
              <a:round/>
              <a:headEnd type="none" w="sm" len="sm"/>
              <a:tailEnd type="triangle" w="med" len="med"/>
            </a:ln>
          </p:spPr>
        </p:cxnSp>
        <p:cxnSp>
          <p:nvCxnSpPr>
            <p:cNvPr id="1506" name="Google Shape;1506;p130"/>
            <p:cNvCxnSpPr>
              <a:stCxn id="1500" idx="6"/>
              <a:endCxn id="1501" idx="2"/>
            </p:cNvCxnSpPr>
            <p:nvPr/>
          </p:nvCxnSpPr>
          <p:spPr>
            <a:xfrm>
              <a:off x="3806603" y="1990684"/>
              <a:ext cx="894600" cy="139200"/>
            </a:xfrm>
            <a:prstGeom prst="straightConnector1">
              <a:avLst/>
            </a:prstGeom>
            <a:noFill/>
            <a:ln w="9525" cap="flat" cmpd="sng">
              <a:solidFill>
                <a:srgbClr val="FDA739"/>
              </a:solidFill>
              <a:prstDash val="solid"/>
              <a:round/>
              <a:headEnd type="none" w="sm" len="sm"/>
              <a:tailEnd type="triangle" w="med" len="med"/>
            </a:ln>
          </p:spPr>
        </p:cxnSp>
        <p:cxnSp>
          <p:nvCxnSpPr>
            <p:cNvPr id="1507" name="Google Shape;1507;p130"/>
            <p:cNvCxnSpPr>
              <a:stCxn id="1497" idx="7"/>
              <a:endCxn id="1501" idx="3"/>
            </p:cNvCxnSpPr>
            <p:nvPr/>
          </p:nvCxnSpPr>
          <p:spPr>
            <a:xfrm rot="10800000" flipH="1">
              <a:off x="3951294" y="2362400"/>
              <a:ext cx="852300" cy="615600"/>
            </a:xfrm>
            <a:prstGeom prst="straightConnector1">
              <a:avLst/>
            </a:prstGeom>
            <a:noFill/>
            <a:ln w="9525" cap="flat" cmpd="sng">
              <a:solidFill>
                <a:srgbClr val="FDA739"/>
              </a:solidFill>
              <a:prstDash val="solid"/>
              <a:round/>
              <a:headEnd type="none" w="sm" len="sm"/>
              <a:tailEnd type="triangle" w="med" len="med"/>
            </a:ln>
          </p:spPr>
        </p:cxnSp>
        <p:cxnSp>
          <p:nvCxnSpPr>
            <p:cNvPr id="1508" name="Google Shape;1508;p130"/>
            <p:cNvCxnSpPr>
              <a:stCxn id="1501" idx="6"/>
              <a:endCxn id="1502" idx="3"/>
            </p:cNvCxnSpPr>
            <p:nvPr/>
          </p:nvCxnSpPr>
          <p:spPr>
            <a:xfrm rot="10800000" flipH="1">
              <a:off x="5400008" y="1821384"/>
              <a:ext cx="449400" cy="308400"/>
            </a:xfrm>
            <a:prstGeom prst="straightConnector1">
              <a:avLst/>
            </a:prstGeom>
            <a:noFill/>
            <a:ln w="9525" cap="flat" cmpd="sng">
              <a:solidFill>
                <a:srgbClr val="FDA739"/>
              </a:solidFill>
              <a:prstDash val="solid"/>
              <a:round/>
              <a:headEnd type="none" w="sm" len="sm"/>
              <a:tailEnd type="triangle" w="med" len="med"/>
            </a:ln>
          </p:spPr>
        </p:cxnSp>
        <p:cxnSp>
          <p:nvCxnSpPr>
            <p:cNvPr id="1509" name="Google Shape;1509;p130"/>
            <p:cNvCxnSpPr>
              <a:stCxn id="1500" idx="7"/>
              <a:endCxn id="1502" idx="2"/>
            </p:cNvCxnSpPr>
            <p:nvPr/>
          </p:nvCxnSpPr>
          <p:spPr>
            <a:xfrm rot="10800000" flipH="1">
              <a:off x="3704251" y="1588798"/>
              <a:ext cx="2042700" cy="169200"/>
            </a:xfrm>
            <a:prstGeom prst="straightConnector1">
              <a:avLst/>
            </a:prstGeom>
            <a:noFill/>
            <a:ln w="9525" cap="flat" cmpd="sng">
              <a:solidFill>
                <a:srgbClr val="FDA739"/>
              </a:solidFill>
              <a:prstDash val="solid"/>
              <a:round/>
              <a:headEnd type="none" w="sm" len="sm"/>
              <a:tailEnd type="triangle" w="med" len="med"/>
            </a:ln>
          </p:spPr>
        </p:cxn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pic>
        <p:nvPicPr>
          <p:cNvPr id="1515" name="Google Shape;1515;p131"/>
          <p:cNvPicPr preferRelativeResize="0"/>
          <p:nvPr/>
        </p:nvPicPr>
        <p:blipFill rotWithShape="1">
          <a:blip r:embed="rId3">
            <a:alphaModFix/>
          </a:blip>
          <a:srcRect t="11465"/>
          <a:stretch/>
        </p:blipFill>
        <p:spPr>
          <a:xfrm>
            <a:off x="1800" y="1056575"/>
            <a:ext cx="9140399" cy="4077174"/>
          </a:xfrm>
          <a:prstGeom prst="rect">
            <a:avLst/>
          </a:prstGeom>
          <a:noFill/>
          <a:ln>
            <a:noFill/>
          </a:ln>
        </p:spPr>
      </p:pic>
      <p:cxnSp>
        <p:nvCxnSpPr>
          <p:cNvPr id="1516" name="Google Shape;1516;p131"/>
          <p:cNvCxnSpPr/>
          <p:nvPr/>
        </p:nvCxnSpPr>
        <p:spPr>
          <a:xfrm>
            <a:off x="4842425" y="2019775"/>
            <a:ext cx="589500" cy="12600"/>
          </a:xfrm>
          <a:prstGeom prst="straightConnector1">
            <a:avLst/>
          </a:prstGeom>
          <a:noFill/>
          <a:ln w="19050" cap="flat" cmpd="sng">
            <a:solidFill>
              <a:srgbClr val="FF0000"/>
            </a:solidFill>
            <a:prstDash val="solid"/>
            <a:round/>
            <a:headEnd type="none" w="sm" len="sm"/>
            <a:tailEnd type="none" w="sm" len="sm"/>
          </a:ln>
        </p:spPr>
      </p:cxnSp>
      <p:sp>
        <p:nvSpPr>
          <p:cNvPr id="1517" name="Google Shape;1517;p131"/>
          <p:cNvSpPr txBox="1"/>
          <p:nvPr/>
        </p:nvSpPr>
        <p:spPr>
          <a:xfrm>
            <a:off x="5494775" y="1806500"/>
            <a:ext cx="1718700" cy="28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EFEFEF"/>
                </a:highlight>
                <a:latin typeface="Consolas"/>
                <a:ea typeface="Consolas"/>
                <a:cs typeface="Consolas"/>
                <a:sym typeface="Consolas"/>
              </a:rPr>
              <a:t>PriorityQueue()</a:t>
            </a:r>
            <a:endParaRPr sz="1400" b="0" i="0" u="none" strike="noStrike" cap="none">
              <a:solidFill>
                <a:srgbClr val="000000"/>
              </a:solidFill>
              <a:highlight>
                <a:srgbClr val="EFEFEF"/>
              </a:highlight>
              <a:latin typeface="Consolas"/>
              <a:ea typeface="Consolas"/>
              <a:cs typeface="Consolas"/>
              <a:sym typeface="Consola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1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3 - Overcooked</a:t>
            </a:r>
            <a:endParaRPr dirty="0"/>
          </a:p>
        </p:txBody>
      </p:sp>
      <p:pic>
        <p:nvPicPr>
          <p:cNvPr id="1523" name="Google Shape;1523;p132"/>
          <p:cNvPicPr preferRelativeResize="0"/>
          <p:nvPr/>
        </p:nvPicPr>
        <p:blipFill rotWithShape="1">
          <a:blip r:embed="rId3">
            <a:alphaModFix/>
          </a:blip>
          <a:srcRect t="11465"/>
          <a:stretch/>
        </p:blipFill>
        <p:spPr>
          <a:xfrm>
            <a:off x="1800" y="1056575"/>
            <a:ext cx="9140399" cy="4077174"/>
          </a:xfrm>
          <a:prstGeom prst="rect">
            <a:avLst/>
          </a:prstGeom>
          <a:noFill/>
          <a:ln>
            <a:noFill/>
          </a:ln>
        </p:spPr>
      </p:pic>
      <p:cxnSp>
        <p:nvCxnSpPr>
          <p:cNvPr id="1524" name="Google Shape;1524;p132"/>
          <p:cNvCxnSpPr/>
          <p:nvPr/>
        </p:nvCxnSpPr>
        <p:spPr>
          <a:xfrm>
            <a:off x="4842425" y="2019775"/>
            <a:ext cx="589500" cy="12600"/>
          </a:xfrm>
          <a:prstGeom prst="straightConnector1">
            <a:avLst/>
          </a:prstGeom>
          <a:noFill/>
          <a:ln w="19050" cap="flat" cmpd="sng">
            <a:solidFill>
              <a:srgbClr val="FF0000"/>
            </a:solidFill>
            <a:prstDash val="solid"/>
            <a:round/>
            <a:headEnd type="none" w="sm" len="sm"/>
            <a:tailEnd type="none" w="sm" len="sm"/>
          </a:ln>
        </p:spPr>
      </p:cxnSp>
      <p:sp>
        <p:nvSpPr>
          <p:cNvPr id="1525" name="Google Shape;1525;p132"/>
          <p:cNvSpPr txBox="1"/>
          <p:nvPr/>
        </p:nvSpPr>
        <p:spPr>
          <a:xfrm>
            <a:off x="5494775" y="1806500"/>
            <a:ext cx="1718700" cy="28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EFEFEF"/>
                </a:highlight>
                <a:latin typeface="Consolas"/>
                <a:ea typeface="Consolas"/>
                <a:cs typeface="Consolas"/>
                <a:sym typeface="Consolas"/>
              </a:rPr>
              <a:t>PriorityQueue()</a:t>
            </a:r>
            <a:endParaRPr sz="1400" b="0" i="0" u="none" strike="noStrike" cap="none">
              <a:solidFill>
                <a:srgbClr val="000000"/>
              </a:solidFill>
              <a:highlight>
                <a:srgbClr val="EFEFEF"/>
              </a:highlight>
              <a:latin typeface="Consolas"/>
              <a:ea typeface="Consolas"/>
              <a:cs typeface="Consolas"/>
              <a:sym typeface="Consolas"/>
            </a:endParaRPr>
          </a:p>
        </p:txBody>
      </p:sp>
      <p:sp>
        <p:nvSpPr>
          <p:cNvPr id="1526" name="Google Shape;1526;p132"/>
          <p:cNvSpPr txBox="1"/>
          <p:nvPr/>
        </p:nvSpPr>
        <p:spPr>
          <a:xfrm>
            <a:off x="2285075" y="3839750"/>
            <a:ext cx="18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1" u="none" strike="noStrike" cap="none">
                <a:solidFill>
                  <a:srgbClr val="FF0000"/>
                </a:solidFill>
                <a:latin typeface="Roboto"/>
                <a:ea typeface="Roboto"/>
                <a:cs typeface="Roboto"/>
                <a:sym typeface="Roboto"/>
              </a:rPr>
              <a:t>O(VlogV + E)</a:t>
            </a:r>
            <a:endParaRPr sz="2000" b="1" i="1" u="none" strike="noStrike" cap="none">
              <a:solidFill>
                <a:srgbClr val="FF0000"/>
              </a:solidFill>
              <a:latin typeface="Roboto"/>
              <a:ea typeface="Roboto"/>
              <a:cs typeface="Roboto"/>
              <a:sym typeface="Roboto"/>
            </a:endParaRPr>
          </a:p>
        </p:txBody>
      </p:sp>
      <p:sp>
        <p:nvSpPr>
          <p:cNvPr id="1527" name="Google Shape;1527;p132"/>
          <p:cNvSpPr txBox="1"/>
          <p:nvPr/>
        </p:nvSpPr>
        <p:spPr>
          <a:xfrm>
            <a:off x="6611275" y="928350"/>
            <a:ext cx="23709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Potentially enqueues V nodes!</a:t>
            </a:r>
            <a:endParaRPr sz="1400" b="0" i="0" u="none" strike="noStrike" cap="none">
              <a:solidFill>
                <a:srgbClr val="FF0000"/>
              </a:solidFill>
              <a:latin typeface="Arial"/>
              <a:ea typeface="Arial"/>
              <a:cs typeface="Arial"/>
              <a:sym typeface="Arial"/>
            </a:endParaRPr>
          </a:p>
        </p:txBody>
      </p:sp>
      <p:cxnSp>
        <p:nvCxnSpPr>
          <p:cNvPr id="1528" name="Google Shape;1528;p132"/>
          <p:cNvCxnSpPr>
            <a:stCxn id="1527" idx="2"/>
            <a:endCxn id="1525" idx="0"/>
          </p:cNvCxnSpPr>
          <p:nvPr/>
        </p:nvCxnSpPr>
        <p:spPr>
          <a:xfrm flipH="1">
            <a:off x="6354025" y="1501050"/>
            <a:ext cx="1442700" cy="3054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4 - Tourism</a:t>
            </a:r>
            <a:endParaRPr dirty="0"/>
          </a:p>
        </p:txBody>
      </p:sp>
      <p:sp>
        <p:nvSpPr>
          <p:cNvPr id="1534" name="Google Shape;1534;p1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Each road is 1 kilometer long</a:t>
            </a: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r>
              <a:rPr lang="en"/>
              <a:t>Each road has a happiness value (that is possibly negative)</a:t>
            </a: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r>
              <a:rPr lang="en"/>
              <a:t>Given the source node, find a node that is at most 𝑘 kilometers away such that the path to the node maximizes happiness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a:t>
            </a:r>
            <a:endParaRPr/>
          </a:p>
        </p:txBody>
      </p:sp>
      <p:sp>
        <p:nvSpPr>
          <p:cNvPr id="1540" name="Google Shape;1540;p1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Turn the problem into a shortest path problem by negating edges!</a:t>
            </a:r>
            <a:endParaRPr/>
          </a:p>
          <a:p>
            <a:pPr marL="457200" lvl="0" indent="-342900" algn="l" rtl="0">
              <a:lnSpc>
                <a:spcPct val="115000"/>
              </a:lnSpc>
              <a:spcBef>
                <a:spcPts val="0"/>
              </a:spcBef>
              <a:spcAft>
                <a:spcPts val="0"/>
              </a:spcAft>
              <a:buSzPts val="1800"/>
              <a:buChar char="●"/>
            </a:pPr>
            <a:r>
              <a:rPr lang="en"/>
              <a:t>After that, find the shortest path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a:t>
            </a:r>
            <a:endParaRPr/>
          </a:p>
        </p:txBody>
      </p:sp>
      <p:sp>
        <p:nvSpPr>
          <p:cNvPr id="1546" name="Google Shape;1546;p1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Turn the problem into a shortest path problem by negating edges!</a:t>
            </a:r>
            <a:endParaRPr/>
          </a:p>
          <a:p>
            <a:pPr marL="457200" lvl="0" indent="-342900" algn="l" rtl="0">
              <a:lnSpc>
                <a:spcPct val="115000"/>
              </a:lnSpc>
              <a:spcBef>
                <a:spcPts val="0"/>
              </a:spcBef>
              <a:spcAft>
                <a:spcPts val="0"/>
              </a:spcAft>
              <a:buSzPts val="1800"/>
              <a:buChar char="●"/>
            </a:pPr>
            <a:r>
              <a:rPr lang="en"/>
              <a:t>After that, find the shortest path :)</a:t>
            </a:r>
            <a:endParaRPr/>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Char char="●"/>
            </a:pPr>
            <a:r>
              <a:rPr lang="en"/>
              <a:t>How to do it for “exactly k” iterations?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1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 (at most k)</a:t>
            </a:r>
            <a:endParaRPr/>
          </a:p>
        </p:txBody>
      </p:sp>
      <p:sp>
        <p:nvSpPr>
          <p:cNvPr id="1552" name="Google Shape;1552;p136"/>
          <p:cNvSpPr/>
          <p:nvPr/>
        </p:nvSpPr>
        <p:spPr>
          <a:xfrm>
            <a:off x="112945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553" name="Google Shape;1553;p136"/>
          <p:cNvSpPr/>
          <p:nvPr/>
        </p:nvSpPr>
        <p:spPr>
          <a:xfrm>
            <a:off x="15313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554" name="Google Shape;1554;p136"/>
          <p:cNvSpPr/>
          <p:nvPr/>
        </p:nvSpPr>
        <p:spPr>
          <a:xfrm>
            <a:off x="19331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555" name="Google Shape;1555;p136"/>
          <p:cNvSpPr/>
          <p:nvPr/>
        </p:nvSpPr>
        <p:spPr>
          <a:xfrm>
            <a:off x="2334982"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556" name="Google Shape;1556;p136"/>
          <p:cNvSpPr/>
          <p:nvPr/>
        </p:nvSpPr>
        <p:spPr>
          <a:xfrm>
            <a:off x="112945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57" name="Google Shape;1557;p136"/>
          <p:cNvSpPr/>
          <p:nvPr/>
        </p:nvSpPr>
        <p:spPr>
          <a:xfrm>
            <a:off x="1531319"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58" name="Google Shape;1558;p136"/>
          <p:cNvSpPr/>
          <p:nvPr/>
        </p:nvSpPr>
        <p:spPr>
          <a:xfrm>
            <a:off x="1933119"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59" name="Google Shape;1559;p136"/>
          <p:cNvSpPr/>
          <p:nvPr/>
        </p:nvSpPr>
        <p:spPr>
          <a:xfrm>
            <a:off x="2334982"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60" name="Google Shape;1560;p136"/>
          <p:cNvSpPr/>
          <p:nvPr/>
        </p:nvSpPr>
        <p:spPr>
          <a:xfrm>
            <a:off x="112945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61" name="Google Shape;1561;p136"/>
          <p:cNvSpPr/>
          <p:nvPr/>
        </p:nvSpPr>
        <p:spPr>
          <a:xfrm>
            <a:off x="15313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62" name="Google Shape;1562;p136"/>
          <p:cNvSpPr/>
          <p:nvPr/>
        </p:nvSpPr>
        <p:spPr>
          <a:xfrm>
            <a:off x="19331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63" name="Google Shape;1563;p136"/>
          <p:cNvSpPr/>
          <p:nvPr/>
        </p:nvSpPr>
        <p:spPr>
          <a:xfrm>
            <a:off x="2334982"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64" name="Google Shape;1564;p136"/>
          <p:cNvSpPr/>
          <p:nvPr/>
        </p:nvSpPr>
        <p:spPr>
          <a:xfrm>
            <a:off x="2736845"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565" name="Google Shape;1565;p136"/>
          <p:cNvSpPr/>
          <p:nvPr/>
        </p:nvSpPr>
        <p:spPr>
          <a:xfrm>
            <a:off x="2736845"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66" name="Google Shape;1566;p136"/>
          <p:cNvSpPr/>
          <p:nvPr/>
        </p:nvSpPr>
        <p:spPr>
          <a:xfrm>
            <a:off x="2736845"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67" name="Google Shape;1567;p136"/>
          <p:cNvSpPr/>
          <p:nvPr/>
        </p:nvSpPr>
        <p:spPr>
          <a:xfrm>
            <a:off x="727656" y="2193395"/>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568" name="Google Shape;1568;p136"/>
          <p:cNvSpPr/>
          <p:nvPr/>
        </p:nvSpPr>
        <p:spPr>
          <a:xfrm>
            <a:off x="727656" y="2605143"/>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1569" name="Google Shape;1569;p136"/>
          <p:cNvSpPr/>
          <p:nvPr/>
        </p:nvSpPr>
        <p:spPr>
          <a:xfrm>
            <a:off x="727656" y="3016892"/>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1570" name="Google Shape;1570;p136"/>
          <p:cNvSpPr/>
          <p:nvPr/>
        </p:nvSpPr>
        <p:spPr>
          <a:xfrm>
            <a:off x="112942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a:t>
            </a:r>
            <a:endParaRPr sz="1400" b="0" i="0" u="none" strike="noStrike" cap="none">
              <a:solidFill>
                <a:srgbClr val="595959"/>
              </a:solidFill>
              <a:latin typeface="Consolas"/>
              <a:ea typeface="Consolas"/>
              <a:cs typeface="Consolas"/>
              <a:sym typeface="Consolas"/>
            </a:endParaRPr>
          </a:p>
        </p:txBody>
      </p:sp>
      <p:sp>
        <p:nvSpPr>
          <p:cNvPr id="1571" name="Google Shape;1571;p136"/>
          <p:cNvSpPr/>
          <p:nvPr/>
        </p:nvSpPr>
        <p:spPr>
          <a:xfrm>
            <a:off x="15312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B</a:t>
            </a:r>
            <a:endParaRPr sz="1400" b="0" i="0" u="none" strike="noStrike" cap="none">
              <a:solidFill>
                <a:srgbClr val="595959"/>
              </a:solidFill>
              <a:latin typeface="Consolas"/>
              <a:ea typeface="Consolas"/>
              <a:cs typeface="Consolas"/>
              <a:sym typeface="Consolas"/>
            </a:endParaRPr>
          </a:p>
        </p:txBody>
      </p:sp>
      <p:sp>
        <p:nvSpPr>
          <p:cNvPr id="1572" name="Google Shape;1572;p136"/>
          <p:cNvSpPr/>
          <p:nvPr/>
        </p:nvSpPr>
        <p:spPr>
          <a:xfrm>
            <a:off x="19330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C</a:t>
            </a:r>
            <a:endParaRPr sz="1400" b="0" i="0" u="none" strike="noStrike" cap="none">
              <a:solidFill>
                <a:srgbClr val="595959"/>
              </a:solidFill>
              <a:latin typeface="Consolas"/>
              <a:ea typeface="Consolas"/>
              <a:cs typeface="Consolas"/>
              <a:sym typeface="Consolas"/>
            </a:endParaRPr>
          </a:p>
        </p:txBody>
      </p:sp>
      <p:sp>
        <p:nvSpPr>
          <p:cNvPr id="1573" name="Google Shape;1573;p136"/>
          <p:cNvSpPr/>
          <p:nvPr/>
        </p:nvSpPr>
        <p:spPr>
          <a:xfrm>
            <a:off x="2334951"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D</a:t>
            </a:r>
            <a:endParaRPr sz="1400" b="0" i="0" u="none" strike="noStrike" cap="none">
              <a:solidFill>
                <a:srgbClr val="595959"/>
              </a:solidFill>
              <a:latin typeface="Consolas"/>
              <a:ea typeface="Consolas"/>
              <a:cs typeface="Consolas"/>
              <a:sym typeface="Consolas"/>
            </a:endParaRPr>
          </a:p>
        </p:txBody>
      </p:sp>
      <p:sp>
        <p:nvSpPr>
          <p:cNvPr id="1574" name="Google Shape;1574;p136"/>
          <p:cNvSpPr/>
          <p:nvPr/>
        </p:nvSpPr>
        <p:spPr>
          <a:xfrm>
            <a:off x="2736814"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E</a:t>
            </a:r>
            <a:endParaRPr sz="1400" b="0" i="0" u="none" strike="noStrike" cap="none">
              <a:solidFill>
                <a:srgbClr val="595959"/>
              </a:solidFill>
              <a:latin typeface="Consolas"/>
              <a:ea typeface="Consolas"/>
              <a:cs typeface="Consolas"/>
              <a:sym typeface="Consolas"/>
            </a:endParaRPr>
          </a:p>
        </p:txBody>
      </p:sp>
      <p:sp>
        <p:nvSpPr>
          <p:cNvPr id="1575" name="Google Shape;1575;p136"/>
          <p:cNvSpPr/>
          <p:nvPr/>
        </p:nvSpPr>
        <p:spPr>
          <a:xfrm>
            <a:off x="727625" y="1768850"/>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k</a:t>
            </a:r>
            <a:endParaRPr sz="1400" b="0" i="0" u="none" strike="noStrike" cap="none">
              <a:solidFill>
                <a:srgbClr val="595959"/>
              </a:solidFill>
              <a:latin typeface="Consolas"/>
              <a:ea typeface="Consolas"/>
              <a:cs typeface="Consolas"/>
              <a:sym typeface="Consolas"/>
            </a:endParaRPr>
          </a:p>
        </p:txBody>
      </p:sp>
      <p:sp>
        <p:nvSpPr>
          <p:cNvPr id="1576" name="Google Shape;1576;p136"/>
          <p:cNvSpPr/>
          <p:nvPr/>
        </p:nvSpPr>
        <p:spPr>
          <a:xfrm>
            <a:off x="312300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577" name="Google Shape;1577;p136"/>
          <p:cNvSpPr/>
          <p:nvPr/>
        </p:nvSpPr>
        <p:spPr>
          <a:xfrm>
            <a:off x="312300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78" name="Google Shape;1578;p136"/>
          <p:cNvSpPr/>
          <p:nvPr/>
        </p:nvSpPr>
        <p:spPr>
          <a:xfrm>
            <a:off x="312300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579" name="Google Shape;1579;p136"/>
          <p:cNvSpPr/>
          <p:nvPr/>
        </p:nvSpPr>
        <p:spPr>
          <a:xfrm>
            <a:off x="312297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F</a:t>
            </a:r>
            <a:endParaRPr sz="1400" b="0" i="0" u="none" strike="noStrike" cap="none">
              <a:solidFill>
                <a:srgbClr val="595959"/>
              </a:solidFill>
              <a:latin typeface="Consolas"/>
              <a:ea typeface="Consolas"/>
              <a:cs typeface="Consolas"/>
              <a:sym typeface="Consolas"/>
            </a:endParaRPr>
          </a:p>
        </p:txBody>
      </p:sp>
      <p:grpSp>
        <p:nvGrpSpPr>
          <p:cNvPr id="1580" name="Google Shape;1580;p136"/>
          <p:cNvGrpSpPr/>
          <p:nvPr/>
        </p:nvGrpSpPr>
        <p:grpSpPr>
          <a:xfrm>
            <a:off x="37606" y="3764200"/>
            <a:ext cx="3826170" cy="1354225"/>
            <a:chOff x="1917150" y="3703800"/>
            <a:chExt cx="5309701" cy="1354225"/>
          </a:xfrm>
        </p:grpSpPr>
        <p:pic>
          <p:nvPicPr>
            <p:cNvPr id="1581" name="Google Shape;1581;p13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582" name="Google Shape;1582;p13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Initialisation!</a:t>
              </a:r>
              <a:endParaRPr sz="1400" b="0" i="0" u="none" strike="noStrike" cap="none">
                <a:solidFill>
                  <a:srgbClr val="000000"/>
                </a:solidFill>
                <a:latin typeface="Consolas"/>
                <a:ea typeface="Consolas"/>
                <a:cs typeface="Consolas"/>
                <a:sym typeface="Consolas"/>
              </a:endParaRPr>
            </a:p>
          </p:txBody>
        </p:sp>
        <p:sp>
          <p:nvSpPr>
            <p:cNvPr id="1583" name="Google Shape;1583;p136"/>
            <p:cNvSpPr/>
            <p:nvPr/>
          </p:nvSpPr>
          <p:spPr>
            <a:xfrm>
              <a:off x="3601675" y="3703800"/>
              <a:ext cx="1940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most k</a:t>
              </a:r>
              <a:endParaRPr sz="1400" b="0" i="0" u="none" strike="noStrike" cap="none">
                <a:solidFill>
                  <a:srgbClr val="000000"/>
                </a:solidFill>
                <a:latin typeface="Consolas"/>
                <a:ea typeface="Consolas"/>
                <a:cs typeface="Consolas"/>
                <a:sym typeface="Consolas"/>
              </a:endParaRPr>
            </a:p>
          </p:txBody>
        </p:sp>
      </p:grpSp>
      <p:grpSp>
        <p:nvGrpSpPr>
          <p:cNvPr id="1584" name="Google Shape;1584;p136"/>
          <p:cNvGrpSpPr/>
          <p:nvPr/>
        </p:nvGrpSpPr>
        <p:grpSpPr>
          <a:xfrm>
            <a:off x="4822091" y="820967"/>
            <a:ext cx="3660809" cy="3851725"/>
            <a:chOff x="4822091" y="820967"/>
            <a:chExt cx="3660809" cy="3851725"/>
          </a:xfrm>
        </p:grpSpPr>
        <p:grpSp>
          <p:nvGrpSpPr>
            <p:cNvPr id="1585" name="Google Shape;1585;p136"/>
            <p:cNvGrpSpPr/>
            <p:nvPr/>
          </p:nvGrpSpPr>
          <p:grpSpPr>
            <a:xfrm>
              <a:off x="4946052" y="820967"/>
              <a:ext cx="3536848" cy="2943233"/>
              <a:chOff x="4936060" y="1128767"/>
              <a:chExt cx="3536848" cy="2943233"/>
            </a:xfrm>
          </p:grpSpPr>
          <p:sp>
            <p:nvSpPr>
              <p:cNvPr id="1586" name="Google Shape;1586;p136"/>
              <p:cNvSpPr/>
              <p:nvPr/>
            </p:nvSpPr>
            <p:spPr>
              <a:xfrm>
                <a:off x="7529526" y="1128767"/>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
                </a:r>
                <a:endParaRPr sz="1400" b="0" i="0" u="none" strike="noStrike" cap="none">
                  <a:solidFill>
                    <a:schemeClr val="dk1"/>
                  </a:solidFill>
                  <a:latin typeface="Arial"/>
                  <a:ea typeface="Arial"/>
                  <a:cs typeface="Arial"/>
                  <a:sym typeface="Arial"/>
                </a:endParaRPr>
              </a:p>
            </p:txBody>
          </p:sp>
          <p:sp>
            <p:nvSpPr>
              <p:cNvPr id="1587" name="Google Shape;1587;p136"/>
              <p:cNvSpPr/>
              <p:nvPr/>
            </p:nvSpPr>
            <p:spPr>
              <a:xfrm>
                <a:off x="4936060" y="11575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a:t>
                </a:r>
                <a:endParaRPr sz="1400" b="0" i="0" u="none" strike="noStrike" cap="none">
                  <a:solidFill>
                    <a:schemeClr val="dk1"/>
                  </a:solidFill>
                  <a:latin typeface="Arial"/>
                  <a:ea typeface="Arial"/>
                  <a:cs typeface="Arial"/>
                  <a:sym typeface="Arial"/>
                </a:endParaRPr>
              </a:p>
            </p:txBody>
          </p:sp>
          <p:sp>
            <p:nvSpPr>
              <p:cNvPr id="1588" name="Google Shape;1588;p136"/>
              <p:cNvSpPr/>
              <p:nvPr/>
            </p:nvSpPr>
            <p:spPr>
              <a:xfrm>
                <a:off x="6201078" y="18414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A</a:t>
                </a:r>
                <a:endParaRPr sz="1400" b="0" i="0" u="none" strike="noStrike" cap="none">
                  <a:solidFill>
                    <a:schemeClr val="dk1"/>
                  </a:solidFill>
                  <a:latin typeface="Arial"/>
                  <a:ea typeface="Arial"/>
                  <a:cs typeface="Arial"/>
                  <a:sym typeface="Arial"/>
                </a:endParaRPr>
              </a:p>
            </p:txBody>
          </p:sp>
          <p:sp>
            <p:nvSpPr>
              <p:cNvPr id="1589" name="Google Shape;1589;p136"/>
              <p:cNvSpPr/>
              <p:nvPr/>
            </p:nvSpPr>
            <p:spPr>
              <a:xfrm>
                <a:off x="5681651" y="2563326"/>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F</a:t>
                </a:r>
                <a:endParaRPr sz="1400" b="0" i="0" u="none" strike="noStrike" cap="none">
                  <a:solidFill>
                    <a:schemeClr val="dk1"/>
                  </a:solidFill>
                  <a:latin typeface="Arial"/>
                  <a:ea typeface="Arial"/>
                  <a:cs typeface="Arial"/>
                  <a:sym typeface="Arial"/>
                </a:endParaRPr>
              </a:p>
            </p:txBody>
          </p:sp>
          <p:sp>
            <p:nvSpPr>
              <p:cNvPr id="1590" name="Google Shape;1590;p136"/>
              <p:cNvSpPr/>
              <p:nvPr/>
            </p:nvSpPr>
            <p:spPr>
              <a:xfrm>
                <a:off x="6232793" y="347963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E</a:t>
                </a:r>
                <a:endParaRPr sz="1400" b="0" i="0" u="none" strike="noStrike" cap="none">
                  <a:solidFill>
                    <a:schemeClr val="dk1"/>
                  </a:solidFill>
                  <a:latin typeface="Arial"/>
                  <a:ea typeface="Arial"/>
                  <a:cs typeface="Arial"/>
                  <a:sym typeface="Arial"/>
                </a:endParaRPr>
              </a:p>
            </p:txBody>
          </p:sp>
          <p:sp>
            <p:nvSpPr>
              <p:cNvPr id="1591" name="Google Shape;1591;p136"/>
              <p:cNvSpPr/>
              <p:nvPr/>
            </p:nvSpPr>
            <p:spPr>
              <a:xfrm>
                <a:off x="6721633" y="261586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a:t>
                </a:r>
                <a:endParaRPr sz="1400" b="0" i="0" u="none" strike="noStrike" cap="none">
                  <a:solidFill>
                    <a:schemeClr val="dk1"/>
                  </a:solidFill>
                  <a:latin typeface="Arial"/>
                  <a:ea typeface="Arial"/>
                  <a:cs typeface="Arial"/>
                  <a:sym typeface="Arial"/>
                </a:endParaRPr>
              </a:p>
            </p:txBody>
          </p:sp>
          <p:cxnSp>
            <p:nvCxnSpPr>
              <p:cNvPr id="1592" name="Google Shape;1592;p136"/>
              <p:cNvCxnSpPr>
                <a:stCxn id="1587" idx="6"/>
                <a:endCxn id="1586" idx="2"/>
              </p:cNvCxnSpPr>
              <p:nvPr/>
            </p:nvCxnSpPr>
            <p:spPr>
              <a:xfrm rot="10800000" flipH="1">
                <a:off x="5524304" y="1424881"/>
                <a:ext cx="2005200" cy="28800"/>
              </a:xfrm>
              <a:prstGeom prst="straightConnector1">
                <a:avLst/>
              </a:prstGeom>
              <a:noFill/>
              <a:ln w="9525" cap="flat" cmpd="sng">
                <a:solidFill>
                  <a:srgbClr val="FDA739"/>
                </a:solidFill>
                <a:prstDash val="solid"/>
                <a:round/>
                <a:headEnd type="none" w="sm" len="sm"/>
                <a:tailEnd type="triangle" w="med" len="med"/>
              </a:ln>
            </p:spPr>
          </p:cxnSp>
          <p:cxnSp>
            <p:nvCxnSpPr>
              <p:cNvPr id="1593" name="Google Shape;1593;p136"/>
              <p:cNvCxnSpPr>
                <a:stCxn id="1588" idx="7"/>
                <a:endCxn id="1586" idx="3"/>
              </p:cNvCxnSpPr>
              <p:nvPr/>
            </p:nvCxnSpPr>
            <p:spPr>
              <a:xfrm rot="10800000" flipH="1">
                <a:off x="6703176" y="1634449"/>
                <a:ext cx="912600" cy="293700"/>
              </a:xfrm>
              <a:prstGeom prst="straightConnector1">
                <a:avLst/>
              </a:prstGeom>
              <a:noFill/>
              <a:ln w="9525" cap="flat" cmpd="sng">
                <a:solidFill>
                  <a:srgbClr val="FDA739"/>
                </a:solidFill>
                <a:prstDash val="solid"/>
                <a:round/>
                <a:headEnd type="none" w="sm" len="sm"/>
                <a:tailEnd type="triangle" w="med" len="med"/>
              </a:ln>
            </p:spPr>
          </p:cxnSp>
          <p:cxnSp>
            <p:nvCxnSpPr>
              <p:cNvPr id="1594" name="Google Shape;1594;p136"/>
              <p:cNvCxnSpPr>
                <a:stCxn id="1588" idx="1"/>
                <a:endCxn id="1587" idx="5"/>
              </p:cNvCxnSpPr>
              <p:nvPr/>
            </p:nvCxnSpPr>
            <p:spPr>
              <a:xfrm rot="10800000">
                <a:off x="5438224" y="1663249"/>
                <a:ext cx="849000" cy="264900"/>
              </a:xfrm>
              <a:prstGeom prst="straightConnector1">
                <a:avLst/>
              </a:prstGeom>
              <a:noFill/>
              <a:ln w="9525" cap="flat" cmpd="sng">
                <a:solidFill>
                  <a:srgbClr val="FDA739"/>
                </a:solidFill>
                <a:prstDash val="solid"/>
                <a:round/>
                <a:headEnd type="none" w="sm" len="sm"/>
                <a:tailEnd type="triangle" w="med" len="med"/>
              </a:ln>
            </p:spPr>
          </p:cxnSp>
          <p:cxnSp>
            <p:nvCxnSpPr>
              <p:cNvPr id="1595" name="Google Shape;1595;p136"/>
              <p:cNvCxnSpPr>
                <a:stCxn id="1588" idx="3"/>
                <a:endCxn id="1589" idx="0"/>
              </p:cNvCxnSpPr>
              <p:nvPr/>
            </p:nvCxnSpPr>
            <p:spPr>
              <a:xfrm flipH="1">
                <a:off x="5975824" y="2347012"/>
                <a:ext cx="311400" cy="216300"/>
              </a:xfrm>
              <a:prstGeom prst="straightConnector1">
                <a:avLst/>
              </a:prstGeom>
              <a:noFill/>
              <a:ln w="9525" cap="flat" cmpd="sng">
                <a:solidFill>
                  <a:srgbClr val="FDA739"/>
                </a:solidFill>
                <a:prstDash val="solid"/>
                <a:round/>
                <a:headEnd type="none" w="sm" len="sm"/>
                <a:tailEnd type="triangle" w="med" len="med"/>
              </a:ln>
            </p:spPr>
          </p:cxnSp>
          <p:cxnSp>
            <p:nvCxnSpPr>
              <p:cNvPr id="1596" name="Google Shape;1596;p136"/>
              <p:cNvCxnSpPr>
                <a:stCxn id="1588" idx="5"/>
                <a:endCxn id="1591" idx="0"/>
              </p:cNvCxnSpPr>
              <p:nvPr/>
            </p:nvCxnSpPr>
            <p:spPr>
              <a:xfrm>
                <a:off x="6703176" y="2347012"/>
                <a:ext cx="312600" cy="268800"/>
              </a:xfrm>
              <a:prstGeom prst="straightConnector1">
                <a:avLst/>
              </a:prstGeom>
              <a:noFill/>
              <a:ln w="9525" cap="flat" cmpd="sng">
                <a:solidFill>
                  <a:srgbClr val="FDA739"/>
                </a:solidFill>
                <a:prstDash val="solid"/>
                <a:round/>
                <a:headEnd type="none" w="sm" len="sm"/>
                <a:tailEnd type="triangle" w="med" len="med"/>
              </a:ln>
            </p:spPr>
          </p:cxnSp>
          <p:cxnSp>
            <p:nvCxnSpPr>
              <p:cNvPr id="1597" name="Google Shape;1597;p136"/>
              <p:cNvCxnSpPr>
                <a:stCxn id="1590" idx="1"/>
                <a:endCxn id="1589" idx="4"/>
              </p:cNvCxnSpPr>
              <p:nvPr/>
            </p:nvCxnSpPr>
            <p:spPr>
              <a:xfrm rot="10800000">
                <a:off x="5975739" y="3155688"/>
                <a:ext cx="343200" cy="410700"/>
              </a:xfrm>
              <a:prstGeom prst="straightConnector1">
                <a:avLst/>
              </a:prstGeom>
              <a:noFill/>
              <a:ln w="9525" cap="flat" cmpd="sng">
                <a:solidFill>
                  <a:srgbClr val="FDA739"/>
                </a:solidFill>
                <a:prstDash val="solid"/>
                <a:round/>
                <a:headEnd type="none" w="sm" len="sm"/>
                <a:tailEnd type="triangle" w="med" len="med"/>
              </a:ln>
            </p:spPr>
          </p:cxnSp>
          <p:cxnSp>
            <p:nvCxnSpPr>
              <p:cNvPr id="1598" name="Google Shape;1598;p136"/>
              <p:cNvCxnSpPr>
                <a:stCxn id="1591" idx="4"/>
                <a:endCxn id="1590" idx="7"/>
              </p:cNvCxnSpPr>
              <p:nvPr/>
            </p:nvCxnSpPr>
            <p:spPr>
              <a:xfrm flipH="1">
                <a:off x="6734955" y="3208230"/>
                <a:ext cx="280800" cy="358200"/>
              </a:xfrm>
              <a:prstGeom prst="straightConnector1">
                <a:avLst/>
              </a:prstGeom>
              <a:noFill/>
              <a:ln w="9525" cap="flat" cmpd="sng">
                <a:solidFill>
                  <a:srgbClr val="FDA739"/>
                </a:solidFill>
                <a:prstDash val="solid"/>
                <a:round/>
                <a:headEnd type="none" w="sm" len="sm"/>
                <a:tailEnd type="triangle" w="med" len="med"/>
              </a:ln>
            </p:spPr>
          </p:cxnSp>
          <p:cxnSp>
            <p:nvCxnSpPr>
              <p:cNvPr id="1599" name="Google Shape;1599;p136"/>
              <p:cNvCxnSpPr>
                <a:stCxn id="1587" idx="3"/>
                <a:endCxn id="1590" idx="2"/>
              </p:cNvCxnSpPr>
              <p:nvPr/>
            </p:nvCxnSpPr>
            <p:spPr>
              <a:xfrm rot="-5400000" flipH="1">
                <a:off x="4571156" y="2114162"/>
                <a:ext cx="2112600" cy="1210500"/>
              </a:xfrm>
              <a:prstGeom prst="curvedConnector2">
                <a:avLst/>
              </a:prstGeom>
              <a:noFill/>
              <a:ln w="9525" cap="flat" cmpd="sng">
                <a:solidFill>
                  <a:srgbClr val="FDA739"/>
                </a:solidFill>
                <a:prstDash val="solid"/>
                <a:round/>
                <a:headEnd type="none" w="sm" len="sm"/>
                <a:tailEnd type="triangle" w="med" len="med"/>
              </a:ln>
            </p:spPr>
          </p:cxnSp>
          <p:cxnSp>
            <p:nvCxnSpPr>
              <p:cNvPr id="1600" name="Google Shape;1600;p136"/>
              <p:cNvCxnSpPr>
                <a:stCxn id="1586" idx="5"/>
                <a:endCxn id="1590" idx="6"/>
              </p:cNvCxnSpPr>
              <p:nvPr/>
            </p:nvCxnSpPr>
            <p:spPr>
              <a:xfrm rot="5400000">
                <a:off x="6355674" y="2099829"/>
                <a:ext cx="2141400" cy="1210500"/>
              </a:xfrm>
              <a:prstGeom prst="curvedConnector2">
                <a:avLst/>
              </a:prstGeom>
              <a:noFill/>
              <a:ln w="9525" cap="flat" cmpd="sng">
                <a:solidFill>
                  <a:srgbClr val="FDA739"/>
                </a:solidFill>
                <a:prstDash val="solid"/>
                <a:round/>
                <a:headEnd type="none" w="sm" len="sm"/>
                <a:tailEnd type="triangle" w="med" len="med"/>
              </a:ln>
            </p:spPr>
          </p:cxnSp>
          <p:sp>
            <p:nvSpPr>
              <p:cNvPr id="1601" name="Google Shape;1601;p136"/>
              <p:cNvSpPr txBox="1"/>
              <p:nvPr/>
            </p:nvSpPr>
            <p:spPr>
              <a:xfrm>
                <a:off x="5622157" y="173965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602" name="Google Shape;1602;p136"/>
              <p:cNvSpPr txBox="1"/>
              <p:nvPr/>
            </p:nvSpPr>
            <p:spPr>
              <a:xfrm>
                <a:off x="6248917" y="115830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603" name="Google Shape;1603;p136"/>
              <p:cNvSpPr txBox="1"/>
              <p:nvPr/>
            </p:nvSpPr>
            <p:spPr>
              <a:xfrm>
                <a:off x="7262619" y="168751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1604" name="Google Shape;1604;p136"/>
              <p:cNvSpPr txBox="1"/>
              <p:nvPr/>
            </p:nvSpPr>
            <p:spPr>
              <a:xfrm>
                <a:off x="5763660" y="2215128"/>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1605" name="Google Shape;1605;p136"/>
              <p:cNvSpPr txBox="1"/>
              <p:nvPr/>
            </p:nvSpPr>
            <p:spPr>
              <a:xfrm>
                <a:off x="6818960" y="2255100"/>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606" name="Google Shape;1606;p136"/>
              <p:cNvSpPr txBox="1"/>
              <p:nvPr/>
            </p:nvSpPr>
            <p:spPr>
              <a:xfrm>
                <a:off x="6124346" y="313136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607" name="Google Shape;1607;p136"/>
              <p:cNvSpPr txBox="1"/>
              <p:nvPr/>
            </p:nvSpPr>
            <p:spPr>
              <a:xfrm>
                <a:off x="6597203" y="3183906"/>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608" name="Google Shape;1608;p136"/>
              <p:cNvSpPr txBox="1"/>
              <p:nvPr/>
            </p:nvSpPr>
            <p:spPr>
              <a:xfrm>
                <a:off x="4985103" y="2604272"/>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609" name="Google Shape;1609;p136"/>
              <p:cNvSpPr txBox="1"/>
              <p:nvPr/>
            </p:nvSpPr>
            <p:spPr>
              <a:xfrm>
                <a:off x="7939095" y="2562877"/>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sp>
          <p:nvSpPr>
            <p:cNvPr id="1610" name="Google Shape;1610;p136"/>
            <p:cNvSpPr txBox="1"/>
            <p:nvPr/>
          </p:nvSpPr>
          <p:spPr>
            <a:xfrm>
              <a:off x="4822091" y="3934028"/>
              <a:ext cx="3570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Relax in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 C), (A, B), (B, D), (B, E), (A, D), (C, 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 E), (A, F), (E, F)</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 (at most k)</a:t>
            </a:r>
            <a:endParaRPr/>
          </a:p>
        </p:txBody>
      </p:sp>
      <p:sp>
        <p:nvSpPr>
          <p:cNvPr id="1616" name="Google Shape;1616;p137"/>
          <p:cNvSpPr/>
          <p:nvPr/>
        </p:nvSpPr>
        <p:spPr>
          <a:xfrm>
            <a:off x="112945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617" name="Google Shape;1617;p137"/>
          <p:cNvSpPr/>
          <p:nvPr/>
        </p:nvSpPr>
        <p:spPr>
          <a:xfrm>
            <a:off x="15313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18" name="Google Shape;1618;p137"/>
          <p:cNvSpPr/>
          <p:nvPr/>
        </p:nvSpPr>
        <p:spPr>
          <a:xfrm>
            <a:off x="19331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19" name="Google Shape;1619;p137"/>
          <p:cNvSpPr/>
          <p:nvPr/>
        </p:nvSpPr>
        <p:spPr>
          <a:xfrm>
            <a:off x="2334982"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20" name="Google Shape;1620;p137"/>
          <p:cNvSpPr/>
          <p:nvPr/>
        </p:nvSpPr>
        <p:spPr>
          <a:xfrm>
            <a:off x="112945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621" name="Google Shape;1621;p137"/>
          <p:cNvSpPr/>
          <p:nvPr/>
        </p:nvSpPr>
        <p:spPr>
          <a:xfrm>
            <a:off x="1531319"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22" name="Google Shape;1622;p137"/>
          <p:cNvSpPr/>
          <p:nvPr/>
        </p:nvSpPr>
        <p:spPr>
          <a:xfrm>
            <a:off x="1933119"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23" name="Google Shape;1623;p137"/>
          <p:cNvSpPr/>
          <p:nvPr/>
        </p:nvSpPr>
        <p:spPr>
          <a:xfrm>
            <a:off x="2334982"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24" name="Google Shape;1624;p137"/>
          <p:cNvSpPr/>
          <p:nvPr/>
        </p:nvSpPr>
        <p:spPr>
          <a:xfrm>
            <a:off x="112945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625" name="Google Shape;1625;p137"/>
          <p:cNvSpPr/>
          <p:nvPr/>
        </p:nvSpPr>
        <p:spPr>
          <a:xfrm>
            <a:off x="15313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626" name="Google Shape;1626;p137"/>
          <p:cNvSpPr/>
          <p:nvPr/>
        </p:nvSpPr>
        <p:spPr>
          <a:xfrm>
            <a:off x="19331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627" name="Google Shape;1627;p137"/>
          <p:cNvSpPr/>
          <p:nvPr/>
        </p:nvSpPr>
        <p:spPr>
          <a:xfrm>
            <a:off x="2334982"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628" name="Google Shape;1628;p137"/>
          <p:cNvSpPr/>
          <p:nvPr/>
        </p:nvSpPr>
        <p:spPr>
          <a:xfrm>
            <a:off x="2736845"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29" name="Google Shape;1629;p137"/>
          <p:cNvSpPr/>
          <p:nvPr/>
        </p:nvSpPr>
        <p:spPr>
          <a:xfrm>
            <a:off x="2736845"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30" name="Google Shape;1630;p137"/>
          <p:cNvSpPr/>
          <p:nvPr/>
        </p:nvSpPr>
        <p:spPr>
          <a:xfrm>
            <a:off x="2736845"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631" name="Google Shape;1631;p137"/>
          <p:cNvSpPr/>
          <p:nvPr/>
        </p:nvSpPr>
        <p:spPr>
          <a:xfrm>
            <a:off x="727656" y="2193395"/>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632" name="Google Shape;1632;p137"/>
          <p:cNvSpPr/>
          <p:nvPr/>
        </p:nvSpPr>
        <p:spPr>
          <a:xfrm>
            <a:off x="727656" y="2605143"/>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1633" name="Google Shape;1633;p137"/>
          <p:cNvSpPr/>
          <p:nvPr/>
        </p:nvSpPr>
        <p:spPr>
          <a:xfrm>
            <a:off x="727656" y="3016892"/>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1634" name="Google Shape;1634;p137"/>
          <p:cNvSpPr/>
          <p:nvPr/>
        </p:nvSpPr>
        <p:spPr>
          <a:xfrm>
            <a:off x="112942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a:t>
            </a:r>
            <a:endParaRPr sz="1400" b="0" i="0" u="none" strike="noStrike" cap="none">
              <a:solidFill>
                <a:srgbClr val="595959"/>
              </a:solidFill>
              <a:latin typeface="Consolas"/>
              <a:ea typeface="Consolas"/>
              <a:cs typeface="Consolas"/>
              <a:sym typeface="Consolas"/>
            </a:endParaRPr>
          </a:p>
        </p:txBody>
      </p:sp>
      <p:sp>
        <p:nvSpPr>
          <p:cNvPr id="1635" name="Google Shape;1635;p137"/>
          <p:cNvSpPr/>
          <p:nvPr/>
        </p:nvSpPr>
        <p:spPr>
          <a:xfrm>
            <a:off x="15312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B</a:t>
            </a:r>
            <a:endParaRPr sz="1400" b="0" i="0" u="none" strike="noStrike" cap="none">
              <a:solidFill>
                <a:srgbClr val="595959"/>
              </a:solidFill>
              <a:latin typeface="Consolas"/>
              <a:ea typeface="Consolas"/>
              <a:cs typeface="Consolas"/>
              <a:sym typeface="Consolas"/>
            </a:endParaRPr>
          </a:p>
        </p:txBody>
      </p:sp>
      <p:sp>
        <p:nvSpPr>
          <p:cNvPr id="1636" name="Google Shape;1636;p137"/>
          <p:cNvSpPr/>
          <p:nvPr/>
        </p:nvSpPr>
        <p:spPr>
          <a:xfrm>
            <a:off x="19330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C</a:t>
            </a:r>
            <a:endParaRPr sz="1400" b="0" i="0" u="none" strike="noStrike" cap="none">
              <a:solidFill>
                <a:srgbClr val="595959"/>
              </a:solidFill>
              <a:latin typeface="Consolas"/>
              <a:ea typeface="Consolas"/>
              <a:cs typeface="Consolas"/>
              <a:sym typeface="Consolas"/>
            </a:endParaRPr>
          </a:p>
        </p:txBody>
      </p:sp>
      <p:sp>
        <p:nvSpPr>
          <p:cNvPr id="1637" name="Google Shape;1637;p137"/>
          <p:cNvSpPr/>
          <p:nvPr/>
        </p:nvSpPr>
        <p:spPr>
          <a:xfrm>
            <a:off x="2334951"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D</a:t>
            </a:r>
            <a:endParaRPr sz="1400" b="0" i="0" u="none" strike="noStrike" cap="none">
              <a:solidFill>
                <a:srgbClr val="595959"/>
              </a:solidFill>
              <a:latin typeface="Consolas"/>
              <a:ea typeface="Consolas"/>
              <a:cs typeface="Consolas"/>
              <a:sym typeface="Consolas"/>
            </a:endParaRPr>
          </a:p>
        </p:txBody>
      </p:sp>
      <p:sp>
        <p:nvSpPr>
          <p:cNvPr id="1638" name="Google Shape;1638;p137"/>
          <p:cNvSpPr/>
          <p:nvPr/>
        </p:nvSpPr>
        <p:spPr>
          <a:xfrm>
            <a:off x="2736814"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E</a:t>
            </a:r>
            <a:endParaRPr sz="1400" b="0" i="0" u="none" strike="noStrike" cap="none">
              <a:solidFill>
                <a:srgbClr val="595959"/>
              </a:solidFill>
              <a:latin typeface="Consolas"/>
              <a:ea typeface="Consolas"/>
              <a:cs typeface="Consolas"/>
              <a:sym typeface="Consolas"/>
            </a:endParaRPr>
          </a:p>
        </p:txBody>
      </p:sp>
      <p:sp>
        <p:nvSpPr>
          <p:cNvPr id="1639" name="Google Shape;1639;p137"/>
          <p:cNvSpPr/>
          <p:nvPr/>
        </p:nvSpPr>
        <p:spPr>
          <a:xfrm>
            <a:off x="727625" y="1768850"/>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k</a:t>
            </a:r>
            <a:endParaRPr sz="1400" b="0" i="0" u="none" strike="noStrike" cap="none">
              <a:solidFill>
                <a:srgbClr val="595959"/>
              </a:solidFill>
              <a:latin typeface="Consolas"/>
              <a:ea typeface="Consolas"/>
              <a:cs typeface="Consolas"/>
              <a:sym typeface="Consolas"/>
            </a:endParaRPr>
          </a:p>
        </p:txBody>
      </p:sp>
      <p:sp>
        <p:nvSpPr>
          <p:cNvPr id="1640" name="Google Shape;1640;p137"/>
          <p:cNvSpPr/>
          <p:nvPr/>
        </p:nvSpPr>
        <p:spPr>
          <a:xfrm>
            <a:off x="312300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41" name="Google Shape;1641;p137"/>
          <p:cNvSpPr/>
          <p:nvPr/>
        </p:nvSpPr>
        <p:spPr>
          <a:xfrm>
            <a:off x="312300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42" name="Google Shape;1642;p137"/>
          <p:cNvSpPr/>
          <p:nvPr/>
        </p:nvSpPr>
        <p:spPr>
          <a:xfrm>
            <a:off x="312300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643" name="Google Shape;1643;p137"/>
          <p:cNvSpPr/>
          <p:nvPr/>
        </p:nvSpPr>
        <p:spPr>
          <a:xfrm>
            <a:off x="312297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F</a:t>
            </a:r>
            <a:endParaRPr sz="1400" b="0" i="0" u="none" strike="noStrike" cap="none">
              <a:solidFill>
                <a:srgbClr val="595959"/>
              </a:solidFill>
              <a:latin typeface="Consolas"/>
              <a:ea typeface="Consolas"/>
              <a:cs typeface="Consolas"/>
              <a:sym typeface="Consolas"/>
            </a:endParaRPr>
          </a:p>
        </p:txBody>
      </p:sp>
      <p:grpSp>
        <p:nvGrpSpPr>
          <p:cNvPr id="1644" name="Google Shape;1644;p137"/>
          <p:cNvGrpSpPr/>
          <p:nvPr/>
        </p:nvGrpSpPr>
        <p:grpSpPr>
          <a:xfrm>
            <a:off x="37606" y="3764200"/>
            <a:ext cx="3826170" cy="1354225"/>
            <a:chOff x="1917150" y="3703800"/>
            <a:chExt cx="5309701" cy="1354225"/>
          </a:xfrm>
        </p:grpSpPr>
        <p:pic>
          <p:nvPicPr>
            <p:cNvPr id="1645" name="Google Shape;1645;p13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646" name="Google Shape;1646;p13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First copy values over</a:t>
              </a:r>
              <a:endParaRPr sz="1400" b="0" i="0" u="none" strike="noStrike" cap="none">
                <a:solidFill>
                  <a:srgbClr val="000000"/>
                </a:solidFill>
                <a:latin typeface="Consolas"/>
                <a:ea typeface="Consolas"/>
                <a:cs typeface="Consolas"/>
                <a:sym typeface="Consolas"/>
              </a:endParaRPr>
            </a:p>
          </p:txBody>
        </p:sp>
        <p:sp>
          <p:nvSpPr>
            <p:cNvPr id="1647" name="Google Shape;1647;p137"/>
            <p:cNvSpPr/>
            <p:nvPr/>
          </p:nvSpPr>
          <p:spPr>
            <a:xfrm>
              <a:off x="3601675" y="3703800"/>
              <a:ext cx="1940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most k</a:t>
              </a:r>
              <a:endParaRPr sz="1400" b="0" i="0" u="none" strike="noStrike" cap="none">
                <a:solidFill>
                  <a:srgbClr val="000000"/>
                </a:solidFill>
                <a:latin typeface="Consolas"/>
                <a:ea typeface="Consolas"/>
                <a:cs typeface="Consolas"/>
                <a:sym typeface="Consolas"/>
              </a:endParaRPr>
            </a:p>
          </p:txBody>
        </p:sp>
      </p:grpSp>
      <p:grpSp>
        <p:nvGrpSpPr>
          <p:cNvPr id="1648" name="Google Shape;1648;p137"/>
          <p:cNvGrpSpPr/>
          <p:nvPr/>
        </p:nvGrpSpPr>
        <p:grpSpPr>
          <a:xfrm>
            <a:off x="4822091" y="820967"/>
            <a:ext cx="3660809" cy="3851725"/>
            <a:chOff x="4822091" y="820967"/>
            <a:chExt cx="3660809" cy="3851725"/>
          </a:xfrm>
        </p:grpSpPr>
        <p:grpSp>
          <p:nvGrpSpPr>
            <p:cNvPr id="1649" name="Google Shape;1649;p137"/>
            <p:cNvGrpSpPr/>
            <p:nvPr/>
          </p:nvGrpSpPr>
          <p:grpSpPr>
            <a:xfrm>
              <a:off x="4946052" y="820967"/>
              <a:ext cx="3536848" cy="2943233"/>
              <a:chOff x="4936060" y="1128767"/>
              <a:chExt cx="3536848" cy="2943233"/>
            </a:xfrm>
          </p:grpSpPr>
          <p:sp>
            <p:nvSpPr>
              <p:cNvPr id="1650" name="Google Shape;1650;p137"/>
              <p:cNvSpPr/>
              <p:nvPr/>
            </p:nvSpPr>
            <p:spPr>
              <a:xfrm>
                <a:off x="7529526" y="1128767"/>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
                </a:r>
                <a:endParaRPr sz="1400" b="0" i="0" u="none" strike="noStrike" cap="none">
                  <a:solidFill>
                    <a:schemeClr val="dk1"/>
                  </a:solidFill>
                  <a:latin typeface="Arial"/>
                  <a:ea typeface="Arial"/>
                  <a:cs typeface="Arial"/>
                  <a:sym typeface="Arial"/>
                </a:endParaRPr>
              </a:p>
            </p:txBody>
          </p:sp>
          <p:sp>
            <p:nvSpPr>
              <p:cNvPr id="1651" name="Google Shape;1651;p137"/>
              <p:cNvSpPr/>
              <p:nvPr/>
            </p:nvSpPr>
            <p:spPr>
              <a:xfrm>
                <a:off x="4936060" y="11575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a:t>
                </a:r>
                <a:endParaRPr sz="1400" b="0" i="0" u="none" strike="noStrike" cap="none">
                  <a:solidFill>
                    <a:schemeClr val="dk1"/>
                  </a:solidFill>
                  <a:latin typeface="Arial"/>
                  <a:ea typeface="Arial"/>
                  <a:cs typeface="Arial"/>
                  <a:sym typeface="Arial"/>
                </a:endParaRPr>
              </a:p>
            </p:txBody>
          </p:sp>
          <p:sp>
            <p:nvSpPr>
              <p:cNvPr id="1652" name="Google Shape;1652;p137"/>
              <p:cNvSpPr/>
              <p:nvPr/>
            </p:nvSpPr>
            <p:spPr>
              <a:xfrm>
                <a:off x="6201078" y="18414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A</a:t>
                </a:r>
                <a:endParaRPr sz="1400" b="0" i="0" u="none" strike="noStrike" cap="none">
                  <a:solidFill>
                    <a:schemeClr val="dk1"/>
                  </a:solidFill>
                  <a:latin typeface="Arial"/>
                  <a:ea typeface="Arial"/>
                  <a:cs typeface="Arial"/>
                  <a:sym typeface="Arial"/>
                </a:endParaRPr>
              </a:p>
            </p:txBody>
          </p:sp>
          <p:sp>
            <p:nvSpPr>
              <p:cNvPr id="1653" name="Google Shape;1653;p137"/>
              <p:cNvSpPr/>
              <p:nvPr/>
            </p:nvSpPr>
            <p:spPr>
              <a:xfrm>
                <a:off x="5681651" y="2563326"/>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F</a:t>
                </a:r>
                <a:endParaRPr sz="1400" b="0" i="0" u="none" strike="noStrike" cap="none">
                  <a:solidFill>
                    <a:schemeClr val="dk1"/>
                  </a:solidFill>
                  <a:latin typeface="Arial"/>
                  <a:ea typeface="Arial"/>
                  <a:cs typeface="Arial"/>
                  <a:sym typeface="Arial"/>
                </a:endParaRPr>
              </a:p>
            </p:txBody>
          </p:sp>
          <p:sp>
            <p:nvSpPr>
              <p:cNvPr id="1654" name="Google Shape;1654;p137"/>
              <p:cNvSpPr/>
              <p:nvPr/>
            </p:nvSpPr>
            <p:spPr>
              <a:xfrm>
                <a:off x="6232793" y="347963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E</a:t>
                </a:r>
                <a:endParaRPr sz="1400" b="0" i="0" u="none" strike="noStrike" cap="none">
                  <a:solidFill>
                    <a:schemeClr val="dk1"/>
                  </a:solidFill>
                  <a:latin typeface="Arial"/>
                  <a:ea typeface="Arial"/>
                  <a:cs typeface="Arial"/>
                  <a:sym typeface="Arial"/>
                </a:endParaRPr>
              </a:p>
            </p:txBody>
          </p:sp>
          <p:sp>
            <p:nvSpPr>
              <p:cNvPr id="1655" name="Google Shape;1655;p137"/>
              <p:cNvSpPr/>
              <p:nvPr/>
            </p:nvSpPr>
            <p:spPr>
              <a:xfrm>
                <a:off x="6721633" y="261586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a:t>
                </a:r>
                <a:endParaRPr sz="1400" b="0" i="0" u="none" strike="noStrike" cap="none">
                  <a:solidFill>
                    <a:schemeClr val="dk1"/>
                  </a:solidFill>
                  <a:latin typeface="Arial"/>
                  <a:ea typeface="Arial"/>
                  <a:cs typeface="Arial"/>
                  <a:sym typeface="Arial"/>
                </a:endParaRPr>
              </a:p>
            </p:txBody>
          </p:sp>
          <p:cxnSp>
            <p:nvCxnSpPr>
              <p:cNvPr id="1656" name="Google Shape;1656;p137"/>
              <p:cNvCxnSpPr>
                <a:stCxn id="1651" idx="6"/>
                <a:endCxn id="1650" idx="2"/>
              </p:cNvCxnSpPr>
              <p:nvPr/>
            </p:nvCxnSpPr>
            <p:spPr>
              <a:xfrm rot="10800000" flipH="1">
                <a:off x="5524304" y="1424881"/>
                <a:ext cx="2005200" cy="28800"/>
              </a:xfrm>
              <a:prstGeom prst="straightConnector1">
                <a:avLst/>
              </a:prstGeom>
              <a:noFill/>
              <a:ln w="9525" cap="flat" cmpd="sng">
                <a:solidFill>
                  <a:srgbClr val="FDA739"/>
                </a:solidFill>
                <a:prstDash val="solid"/>
                <a:round/>
                <a:headEnd type="none" w="sm" len="sm"/>
                <a:tailEnd type="triangle" w="med" len="med"/>
              </a:ln>
            </p:spPr>
          </p:cxnSp>
          <p:cxnSp>
            <p:nvCxnSpPr>
              <p:cNvPr id="1657" name="Google Shape;1657;p137"/>
              <p:cNvCxnSpPr>
                <a:stCxn id="1652" idx="7"/>
                <a:endCxn id="1650" idx="3"/>
              </p:cNvCxnSpPr>
              <p:nvPr/>
            </p:nvCxnSpPr>
            <p:spPr>
              <a:xfrm rot="10800000" flipH="1">
                <a:off x="6703176" y="1634449"/>
                <a:ext cx="912600" cy="293700"/>
              </a:xfrm>
              <a:prstGeom prst="straightConnector1">
                <a:avLst/>
              </a:prstGeom>
              <a:noFill/>
              <a:ln w="9525" cap="flat" cmpd="sng">
                <a:solidFill>
                  <a:srgbClr val="FDA739"/>
                </a:solidFill>
                <a:prstDash val="solid"/>
                <a:round/>
                <a:headEnd type="none" w="sm" len="sm"/>
                <a:tailEnd type="triangle" w="med" len="med"/>
              </a:ln>
            </p:spPr>
          </p:cxnSp>
          <p:cxnSp>
            <p:nvCxnSpPr>
              <p:cNvPr id="1658" name="Google Shape;1658;p137"/>
              <p:cNvCxnSpPr>
                <a:stCxn id="1652" idx="1"/>
                <a:endCxn id="1651" idx="5"/>
              </p:cNvCxnSpPr>
              <p:nvPr/>
            </p:nvCxnSpPr>
            <p:spPr>
              <a:xfrm rot="10800000">
                <a:off x="5438224" y="1663249"/>
                <a:ext cx="849000" cy="264900"/>
              </a:xfrm>
              <a:prstGeom prst="straightConnector1">
                <a:avLst/>
              </a:prstGeom>
              <a:noFill/>
              <a:ln w="9525" cap="flat" cmpd="sng">
                <a:solidFill>
                  <a:srgbClr val="FDA739"/>
                </a:solidFill>
                <a:prstDash val="solid"/>
                <a:round/>
                <a:headEnd type="none" w="sm" len="sm"/>
                <a:tailEnd type="triangle" w="med" len="med"/>
              </a:ln>
            </p:spPr>
          </p:cxnSp>
          <p:cxnSp>
            <p:nvCxnSpPr>
              <p:cNvPr id="1659" name="Google Shape;1659;p137"/>
              <p:cNvCxnSpPr>
                <a:stCxn id="1652" idx="3"/>
                <a:endCxn id="1653" idx="0"/>
              </p:cNvCxnSpPr>
              <p:nvPr/>
            </p:nvCxnSpPr>
            <p:spPr>
              <a:xfrm flipH="1">
                <a:off x="5975824" y="2347012"/>
                <a:ext cx="311400" cy="216300"/>
              </a:xfrm>
              <a:prstGeom prst="straightConnector1">
                <a:avLst/>
              </a:prstGeom>
              <a:noFill/>
              <a:ln w="9525" cap="flat" cmpd="sng">
                <a:solidFill>
                  <a:srgbClr val="FDA739"/>
                </a:solidFill>
                <a:prstDash val="solid"/>
                <a:round/>
                <a:headEnd type="none" w="sm" len="sm"/>
                <a:tailEnd type="triangle" w="med" len="med"/>
              </a:ln>
            </p:spPr>
          </p:cxnSp>
          <p:cxnSp>
            <p:nvCxnSpPr>
              <p:cNvPr id="1660" name="Google Shape;1660;p137"/>
              <p:cNvCxnSpPr>
                <a:stCxn id="1652" idx="5"/>
                <a:endCxn id="1655" idx="0"/>
              </p:cNvCxnSpPr>
              <p:nvPr/>
            </p:nvCxnSpPr>
            <p:spPr>
              <a:xfrm>
                <a:off x="6703176" y="2347012"/>
                <a:ext cx="312600" cy="268800"/>
              </a:xfrm>
              <a:prstGeom prst="straightConnector1">
                <a:avLst/>
              </a:prstGeom>
              <a:noFill/>
              <a:ln w="9525" cap="flat" cmpd="sng">
                <a:solidFill>
                  <a:srgbClr val="FDA739"/>
                </a:solidFill>
                <a:prstDash val="solid"/>
                <a:round/>
                <a:headEnd type="none" w="sm" len="sm"/>
                <a:tailEnd type="triangle" w="med" len="med"/>
              </a:ln>
            </p:spPr>
          </p:cxnSp>
          <p:cxnSp>
            <p:nvCxnSpPr>
              <p:cNvPr id="1661" name="Google Shape;1661;p137"/>
              <p:cNvCxnSpPr>
                <a:stCxn id="1654" idx="1"/>
                <a:endCxn id="1653" idx="4"/>
              </p:cNvCxnSpPr>
              <p:nvPr/>
            </p:nvCxnSpPr>
            <p:spPr>
              <a:xfrm rot="10800000">
                <a:off x="5975739" y="3155688"/>
                <a:ext cx="343200" cy="410700"/>
              </a:xfrm>
              <a:prstGeom prst="straightConnector1">
                <a:avLst/>
              </a:prstGeom>
              <a:noFill/>
              <a:ln w="9525" cap="flat" cmpd="sng">
                <a:solidFill>
                  <a:srgbClr val="FDA739"/>
                </a:solidFill>
                <a:prstDash val="solid"/>
                <a:round/>
                <a:headEnd type="none" w="sm" len="sm"/>
                <a:tailEnd type="triangle" w="med" len="med"/>
              </a:ln>
            </p:spPr>
          </p:cxnSp>
          <p:cxnSp>
            <p:nvCxnSpPr>
              <p:cNvPr id="1662" name="Google Shape;1662;p137"/>
              <p:cNvCxnSpPr>
                <a:stCxn id="1655" idx="4"/>
                <a:endCxn id="1654" idx="7"/>
              </p:cNvCxnSpPr>
              <p:nvPr/>
            </p:nvCxnSpPr>
            <p:spPr>
              <a:xfrm flipH="1">
                <a:off x="6734955" y="3208230"/>
                <a:ext cx="280800" cy="358200"/>
              </a:xfrm>
              <a:prstGeom prst="straightConnector1">
                <a:avLst/>
              </a:prstGeom>
              <a:noFill/>
              <a:ln w="9525" cap="flat" cmpd="sng">
                <a:solidFill>
                  <a:srgbClr val="FDA739"/>
                </a:solidFill>
                <a:prstDash val="solid"/>
                <a:round/>
                <a:headEnd type="none" w="sm" len="sm"/>
                <a:tailEnd type="triangle" w="med" len="med"/>
              </a:ln>
            </p:spPr>
          </p:cxnSp>
          <p:cxnSp>
            <p:nvCxnSpPr>
              <p:cNvPr id="1663" name="Google Shape;1663;p137"/>
              <p:cNvCxnSpPr>
                <a:stCxn id="1651" idx="3"/>
                <a:endCxn id="1654" idx="2"/>
              </p:cNvCxnSpPr>
              <p:nvPr/>
            </p:nvCxnSpPr>
            <p:spPr>
              <a:xfrm rot="-5400000" flipH="1">
                <a:off x="4571156" y="2114162"/>
                <a:ext cx="2112600" cy="1210500"/>
              </a:xfrm>
              <a:prstGeom prst="curvedConnector2">
                <a:avLst/>
              </a:prstGeom>
              <a:noFill/>
              <a:ln w="9525" cap="flat" cmpd="sng">
                <a:solidFill>
                  <a:srgbClr val="FDA739"/>
                </a:solidFill>
                <a:prstDash val="solid"/>
                <a:round/>
                <a:headEnd type="none" w="sm" len="sm"/>
                <a:tailEnd type="triangle" w="med" len="med"/>
              </a:ln>
            </p:spPr>
          </p:cxnSp>
          <p:cxnSp>
            <p:nvCxnSpPr>
              <p:cNvPr id="1664" name="Google Shape;1664;p137"/>
              <p:cNvCxnSpPr>
                <a:stCxn id="1650" idx="5"/>
                <a:endCxn id="1654" idx="6"/>
              </p:cNvCxnSpPr>
              <p:nvPr/>
            </p:nvCxnSpPr>
            <p:spPr>
              <a:xfrm rot="5400000">
                <a:off x="6355674" y="2099829"/>
                <a:ext cx="2141400" cy="1210500"/>
              </a:xfrm>
              <a:prstGeom prst="curvedConnector2">
                <a:avLst/>
              </a:prstGeom>
              <a:noFill/>
              <a:ln w="9525" cap="flat" cmpd="sng">
                <a:solidFill>
                  <a:srgbClr val="FDA739"/>
                </a:solidFill>
                <a:prstDash val="solid"/>
                <a:round/>
                <a:headEnd type="none" w="sm" len="sm"/>
                <a:tailEnd type="triangle" w="med" len="med"/>
              </a:ln>
            </p:spPr>
          </p:cxnSp>
          <p:sp>
            <p:nvSpPr>
              <p:cNvPr id="1665" name="Google Shape;1665;p137"/>
              <p:cNvSpPr txBox="1"/>
              <p:nvPr/>
            </p:nvSpPr>
            <p:spPr>
              <a:xfrm>
                <a:off x="5622157" y="173965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666" name="Google Shape;1666;p137"/>
              <p:cNvSpPr txBox="1"/>
              <p:nvPr/>
            </p:nvSpPr>
            <p:spPr>
              <a:xfrm>
                <a:off x="6248917" y="115830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667" name="Google Shape;1667;p137"/>
              <p:cNvSpPr txBox="1"/>
              <p:nvPr/>
            </p:nvSpPr>
            <p:spPr>
              <a:xfrm>
                <a:off x="7262619" y="168751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1668" name="Google Shape;1668;p137"/>
              <p:cNvSpPr txBox="1"/>
              <p:nvPr/>
            </p:nvSpPr>
            <p:spPr>
              <a:xfrm>
                <a:off x="5763660" y="2215128"/>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1669" name="Google Shape;1669;p137"/>
              <p:cNvSpPr txBox="1"/>
              <p:nvPr/>
            </p:nvSpPr>
            <p:spPr>
              <a:xfrm>
                <a:off x="6818960" y="2255100"/>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670" name="Google Shape;1670;p137"/>
              <p:cNvSpPr txBox="1"/>
              <p:nvPr/>
            </p:nvSpPr>
            <p:spPr>
              <a:xfrm>
                <a:off x="6124346" y="313136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671" name="Google Shape;1671;p137"/>
              <p:cNvSpPr txBox="1"/>
              <p:nvPr/>
            </p:nvSpPr>
            <p:spPr>
              <a:xfrm>
                <a:off x="6597203" y="3183906"/>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672" name="Google Shape;1672;p137"/>
              <p:cNvSpPr txBox="1"/>
              <p:nvPr/>
            </p:nvSpPr>
            <p:spPr>
              <a:xfrm>
                <a:off x="4985103" y="2604272"/>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673" name="Google Shape;1673;p137"/>
              <p:cNvSpPr txBox="1"/>
              <p:nvPr/>
            </p:nvSpPr>
            <p:spPr>
              <a:xfrm>
                <a:off x="7939095" y="2562877"/>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sp>
          <p:nvSpPr>
            <p:cNvPr id="1674" name="Google Shape;1674;p137"/>
            <p:cNvSpPr txBox="1"/>
            <p:nvPr/>
          </p:nvSpPr>
          <p:spPr>
            <a:xfrm>
              <a:off x="4822091" y="3934028"/>
              <a:ext cx="3570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Relax in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 C), (A, B), (B, D), (B, E), (A, D), (C, 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 E), (A, F), (E, F)</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 (at most k)</a:t>
            </a:r>
            <a:endParaRPr/>
          </a:p>
        </p:txBody>
      </p:sp>
      <p:sp>
        <p:nvSpPr>
          <p:cNvPr id="1680" name="Google Shape;1680;p138"/>
          <p:cNvSpPr/>
          <p:nvPr/>
        </p:nvSpPr>
        <p:spPr>
          <a:xfrm>
            <a:off x="1129456" y="2193395"/>
            <a:ext cx="402000" cy="411600"/>
          </a:xfrm>
          <a:prstGeom prst="rect">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681" name="Google Shape;1681;p138"/>
          <p:cNvSpPr/>
          <p:nvPr/>
        </p:nvSpPr>
        <p:spPr>
          <a:xfrm>
            <a:off x="15313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82" name="Google Shape;1682;p138"/>
          <p:cNvSpPr/>
          <p:nvPr/>
        </p:nvSpPr>
        <p:spPr>
          <a:xfrm>
            <a:off x="19331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83" name="Google Shape;1683;p138"/>
          <p:cNvSpPr/>
          <p:nvPr/>
        </p:nvSpPr>
        <p:spPr>
          <a:xfrm>
            <a:off x="2334982"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84" name="Google Shape;1684;p138"/>
          <p:cNvSpPr/>
          <p:nvPr/>
        </p:nvSpPr>
        <p:spPr>
          <a:xfrm>
            <a:off x="112945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685" name="Google Shape;1685;p138"/>
          <p:cNvSpPr/>
          <p:nvPr/>
        </p:nvSpPr>
        <p:spPr>
          <a:xfrm>
            <a:off x="15313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86" name="Google Shape;1686;p138"/>
          <p:cNvSpPr/>
          <p:nvPr/>
        </p:nvSpPr>
        <p:spPr>
          <a:xfrm>
            <a:off x="1933119" y="2605143"/>
            <a:ext cx="402000" cy="411600"/>
          </a:xfrm>
          <a:prstGeom prst="rect">
            <a:avLst/>
          </a:prstGeom>
          <a:solidFill>
            <a:srgbClr val="00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87" name="Google Shape;1687;p138"/>
          <p:cNvSpPr/>
          <p:nvPr/>
        </p:nvSpPr>
        <p:spPr>
          <a:xfrm>
            <a:off x="2334982"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88" name="Google Shape;1688;p138"/>
          <p:cNvSpPr/>
          <p:nvPr/>
        </p:nvSpPr>
        <p:spPr>
          <a:xfrm>
            <a:off x="112945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689" name="Google Shape;1689;p138"/>
          <p:cNvSpPr/>
          <p:nvPr/>
        </p:nvSpPr>
        <p:spPr>
          <a:xfrm>
            <a:off x="15313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690" name="Google Shape;1690;p138"/>
          <p:cNvSpPr/>
          <p:nvPr/>
        </p:nvSpPr>
        <p:spPr>
          <a:xfrm>
            <a:off x="19331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691" name="Google Shape;1691;p138"/>
          <p:cNvSpPr/>
          <p:nvPr/>
        </p:nvSpPr>
        <p:spPr>
          <a:xfrm>
            <a:off x="2334982"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692" name="Google Shape;1692;p138"/>
          <p:cNvSpPr/>
          <p:nvPr/>
        </p:nvSpPr>
        <p:spPr>
          <a:xfrm>
            <a:off x="2736845"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93" name="Google Shape;1693;p138"/>
          <p:cNvSpPr/>
          <p:nvPr/>
        </p:nvSpPr>
        <p:spPr>
          <a:xfrm>
            <a:off x="2736845"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694" name="Google Shape;1694;p138"/>
          <p:cNvSpPr/>
          <p:nvPr/>
        </p:nvSpPr>
        <p:spPr>
          <a:xfrm>
            <a:off x="2736845"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695" name="Google Shape;1695;p138"/>
          <p:cNvSpPr/>
          <p:nvPr/>
        </p:nvSpPr>
        <p:spPr>
          <a:xfrm>
            <a:off x="727656" y="2193395"/>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696" name="Google Shape;1696;p138"/>
          <p:cNvSpPr/>
          <p:nvPr/>
        </p:nvSpPr>
        <p:spPr>
          <a:xfrm>
            <a:off x="727656" y="2605143"/>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1697" name="Google Shape;1697;p138"/>
          <p:cNvSpPr/>
          <p:nvPr/>
        </p:nvSpPr>
        <p:spPr>
          <a:xfrm>
            <a:off x="727656" y="3016892"/>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1698" name="Google Shape;1698;p138"/>
          <p:cNvSpPr/>
          <p:nvPr/>
        </p:nvSpPr>
        <p:spPr>
          <a:xfrm>
            <a:off x="112942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a:t>
            </a:r>
            <a:endParaRPr sz="1400" b="0" i="0" u="none" strike="noStrike" cap="none">
              <a:solidFill>
                <a:srgbClr val="595959"/>
              </a:solidFill>
              <a:latin typeface="Consolas"/>
              <a:ea typeface="Consolas"/>
              <a:cs typeface="Consolas"/>
              <a:sym typeface="Consolas"/>
            </a:endParaRPr>
          </a:p>
        </p:txBody>
      </p:sp>
      <p:sp>
        <p:nvSpPr>
          <p:cNvPr id="1699" name="Google Shape;1699;p138"/>
          <p:cNvSpPr/>
          <p:nvPr/>
        </p:nvSpPr>
        <p:spPr>
          <a:xfrm>
            <a:off x="15312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B</a:t>
            </a:r>
            <a:endParaRPr sz="1400" b="0" i="0" u="none" strike="noStrike" cap="none">
              <a:solidFill>
                <a:srgbClr val="595959"/>
              </a:solidFill>
              <a:latin typeface="Consolas"/>
              <a:ea typeface="Consolas"/>
              <a:cs typeface="Consolas"/>
              <a:sym typeface="Consolas"/>
            </a:endParaRPr>
          </a:p>
        </p:txBody>
      </p:sp>
      <p:sp>
        <p:nvSpPr>
          <p:cNvPr id="1700" name="Google Shape;1700;p138"/>
          <p:cNvSpPr/>
          <p:nvPr/>
        </p:nvSpPr>
        <p:spPr>
          <a:xfrm>
            <a:off x="19330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C</a:t>
            </a:r>
            <a:endParaRPr sz="1400" b="0" i="0" u="none" strike="noStrike" cap="none">
              <a:solidFill>
                <a:srgbClr val="595959"/>
              </a:solidFill>
              <a:latin typeface="Consolas"/>
              <a:ea typeface="Consolas"/>
              <a:cs typeface="Consolas"/>
              <a:sym typeface="Consolas"/>
            </a:endParaRPr>
          </a:p>
        </p:txBody>
      </p:sp>
      <p:sp>
        <p:nvSpPr>
          <p:cNvPr id="1701" name="Google Shape;1701;p138"/>
          <p:cNvSpPr/>
          <p:nvPr/>
        </p:nvSpPr>
        <p:spPr>
          <a:xfrm>
            <a:off x="2334951"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D</a:t>
            </a:r>
            <a:endParaRPr sz="1400" b="0" i="0" u="none" strike="noStrike" cap="none">
              <a:solidFill>
                <a:srgbClr val="595959"/>
              </a:solidFill>
              <a:latin typeface="Consolas"/>
              <a:ea typeface="Consolas"/>
              <a:cs typeface="Consolas"/>
              <a:sym typeface="Consolas"/>
            </a:endParaRPr>
          </a:p>
        </p:txBody>
      </p:sp>
      <p:sp>
        <p:nvSpPr>
          <p:cNvPr id="1702" name="Google Shape;1702;p138"/>
          <p:cNvSpPr/>
          <p:nvPr/>
        </p:nvSpPr>
        <p:spPr>
          <a:xfrm>
            <a:off x="2736814"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E</a:t>
            </a:r>
            <a:endParaRPr sz="1400" b="0" i="0" u="none" strike="noStrike" cap="none">
              <a:solidFill>
                <a:srgbClr val="595959"/>
              </a:solidFill>
              <a:latin typeface="Consolas"/>
              <a:ea typeface="Consolas"/>
              <a:cs typeface="Consolas"/>
              <a:sym typeface="Consolas"/>
            </a:endParaRPr>
          </a:p>
        </p:txBody>
      </p:sp>
      <p:sp>
        <p:nvSpPr>
          <p:cNvPr id="1703" name="Google Shape;1703;p138"/>
          <p:cNvSpPr/>
          <p:nvPr/>
        </p:nvSpPr>
        <p:spPr>
          <a:xfrm>
            <a:off x="727625" y="1768850"/>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k</a:t>
            </a:r>
            <a:endParaRPr sz="1400" b="0" i="0" u="none" strike="noStrike" cap="none">
              <a:solidFill>
                <a:srgbClr val="595959"/>
              </a:solidFill>
              <a:latin typeface="Consolas"/>
              <a:ea typeface="Consolas"/>
              <a:cs typeface="Consolas"/>
              <a:sym typeface="Consolas"/>
            </a:endParaRPr>
          </a:p>
        </p:txBody>
      </p:sp>
      <p:sp>
        <p:nvSpPr>
          <p:cNvPr id="1704" name="Google Shape;1704;p138"/>
          <p:cNvSpPr/>
          <p:nvPr/>
        </p:nvSpPr>
        <p:spPr>
          <a:xfrm>
            <a:off x="312300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705" name="Google Shape;1705;p138"/>
          <p:cNvSpPr/>
          <p:nvPr/>
        </p:nvSpPr>
        <p:spPr>
          <a:xfrm>
            <a:off x="312300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706" name="Google Shape;1706;p138"/>
          <p:cNvSpPr/>
          <p:nvPr/>
        </p:nvSpPr>
        <p:spPr>
          <a:xfrm>
            <a:off x="312300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707" name="Google Shape;1707;p138"/>
          <p:cNvSpPr/>
          <p:nvPr/>
        </p:nvSpPr>
        <p:spPr>
          <a:xfrm>
            <a:off x="312297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F</a:t>
            </a:r>
            <a:endParaRPr sz="1400" b="0" i="0" u="none" strike="noStrike" cap="none">
              <a:solidFill>
                <a:srgbClr val="595959"/>
              </a:solidFill>
              <a:latin typeface="Consolas"/>
              <a:ea typeface="Consolas"/>
              <a:cs typeface="Consolas"/>
              <a:sym typeface="Consolas"/>
            </a:endParaRPr>
          </a:p>
        </p:txBody>
      </p:sp>
      <p:grpSp>
        <p:nvGrpSpPr>
          <p:cNvPr id="1708" name="Google Shape;1708;p138"/>
          <p:cNvGrpSpPr/>
          <p:nvPr/>
        </p:nvGrpSpPr>
        <p:grpSpPr>
          <a:xfrm>
            <a:off x="37606" y="3764200"/>
            <a:ext cx="3826170" cy="1354225"/>
            <a:chOff x="1917150" y="3703800"/>
            <a:chExt cx="5309701" cy="1354225"/>
          </a:xfrm>
        </p:grpSpPr>
        <p:pic>
          <p:nvPicPr>
            <p:cNvPr id="1709" name="Google Shape;1709;p13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710" name="Google Shape;1710;p13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Consolas"/>
                  <a:ea typeface="Consolas"/>
                  <a:cs typeface="Consolas"/>
                  <a:sym typeface="Consolas"/>
                </a:rPr>
                <a:t>0</a:t>
              </a:r>
              <a:r>
                <a:rPr lang="en" sz="1400" b="0" i="0" u="none" strike="noStrike" cap="none">
                  <a:solidFill>
                    <a:srgbClr val="000000"/>
                  </a:solidFill>
                  <a:latin typeface="Consolas"/>
                  <a:ea typeface="Consolas"/>
                  <a:cs typeface="Consolas"/>
                  <a:sym typeface="Consolas"/>
                </a:rPr>
                <a:t> + </a:t>
              </a:r>
              <a:r>
                <a:rPr lang="en" sz="1400" b="0" i="0" u="none" strike="noStrike" cap="none">
                  <a:solidFill>
                    <a:srgbClr val="000000"/>
                  </a:solidFill>
                  <a:highlight>
                    <a:srgbClr val="E6B8AF"/>
                  </a:highlight>
                  <a:latin typeface="Consolas"/>
                  <a:ea typeface="Consolas"/>
                  <a:cs typeface="Consolas"/>
                  <a:sym typeface="Consolas"/>
                </a:rPr>
                <a:t>6</a:t>
              </a:r>
              <a:r>
                <a:rPr lang="en" sz="1400" b="0" i="0" u="none" strike="noStrike" cap="none">
                  <a:solidFill>
                    <a:srgbClr val="000000"/>
                  </a:solidFill>
                  <a:latin typeface="Consolas"/>
                  <a:ea typeface="Consolas"/>
                  <a:cs typeface="Consolas"/>
                  <a:sym typeface="Consolas"/>
                </a:rPr>
                <a:t> &lt; </a:t>
              </a:r>
              <a:r>
                <a:rPr lang="en" sz="1400" b="0" i="0" u="none" strike="noStrike" cap="none">
                  <a:solidFill>
                    <a:srgbClr val="000000"/>
                  </a:solidFill>
                  <a:highlight>
                    <a:srgbClr val="00FF00"/>
                  </a:highlight>
                  <a:latin typeface="Consolas"/>
                  <a:ea typeface="Consolas"/>
                  <a:cs typeface="Consolas"/>
                  <a:sym typeface="Consolas"/>
                </a:rPr>
                <a:t>INF</a:t>
              </a:r>
              <a:endParaRPr sz="1400" b="0" i="0" u="none" strike="noStrike" cap="none">
                <a:solidFill>
                  <a:srgbClr val="000000"/>
                </a:solidFill>
                <a:highlight>
                  <a:srgbClr val="00FF00"/>
                </a:highlight>
                <a:latin typeface="Consolas"/>
                <a:ea typeface="Consolas"/>
                <a:cs typeface="Consolas"/>
                <a:sym typeface="Consolas"/>
              </a:endParaRPr>
            </a:p>
          </p:txBody>
        </p:sp>
        <p:sp>
          <p:nvSpPr>
            <p:cNvPr id="1711" name="Google Shape;1711;p138"/>
            <p:cNvSpPr/>
            <p:nvPr/>
          </p:nvSpPr>
          <p:spPr>
            <a:xfrm>
              <a:off x="3601675" y="3703800"/>
              <a:ext cx="1940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most k</a:t>
              </a:r>
              <a:endParaRPr sz="1400" b="0" i="0" u="none" strike="noStrike" cap="none">
                <a:solidFill>
                  <a:srgbClr val="000000"/>
                </a:solidFill>
                <a:latin typeface="Consolas"/>
                <a:ea typeface="Consolas"/>
                <a:cs typeface="Consolas"/>
                <a:sym typeface="Consolas"/>
              </a:endParaRPr>
            </a:p>
          </p:txBody>
        </p:sp>
      </p:grpSp>
      <p:sp>
        <p:nvSpPr>
          <p:cNvPr id="1712" name="Google Shape;1712;p138"/>
          <p:cNvSpPr txBox="1"/>
          <p:nvPr/>
        </p:nvSpPr>
        <p:spPr>
          <a:xfrm>
            <a:off x="489250" y="1254500"/>
            <a:ext cx="3249300" cy="5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38"/>
          <p:cNvSpPr/>
          <p:nvPr/>
        </p:nvSpPr>
        <p:spPr>
          <a:xfrm>
            <a:off x="6753573" y="1947300"/>
            <a:ext cx="514500" cy="288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38"/>
          <p:cNvSpPr/>
          <p:nvPr/>
        </p:nvSpPr>
        <p:spPr>
          <a:xfrm>
            <a:off x="4822089" y="4143460"/>
            <a:ext cx="621031" cy="319856"/>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5" name="Google Shape;1715;p138"/>
          <p:cNvGrpSpPr/>
          <p:nvPr/>
        </p:nvGrpSpPr>
        <p:grpSpPr>
          <a:xfrm>
            <a:off x="4822091" y="820967"/>
            <a:ext cx="3660809" cy="3851725"/>
            <a:chOff x="4822091" y="820967"/>
            <a:chExt cx="3660809" cy="3851725"/>
          </a:xfrm>
        </p:grpSpPr>
        <p:grpSp>
          <p:nvGrpSpPr>
            <p:cNvPr id="1716" name="Google Shape;1716;p138"/>
            <p:cNvGrpSpPr/>
            <p:nvPr/>
          </p:nvGrpSpPr>
          <p:grpSpPr>
            <a:xfrm>
              <a:off x="4946052" y="820967"/>
              <a:ext cx="3536848" cy="2943233"/>
              <a:chOff x="4936060" y="1128767"/>
              <a:chExt cx="3536848" cy="2943233"/>
            </a:xfrm>
          </p:grpSpPr>
          <p:sp>
            <p:nvSpPr>
              <p:cNvPr id="1717" name="Google Shape;1717;p138"/>
              <p:cNvSpPr/>
              <p:nvPr/>
            </p:nvSpPr>
            <p:spPr>
              <a:xfrm>
                <a:off x="7529526" y="1128767"/>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
                </a:r>
                <a:endParaRPr sz="1400" b="0" i="0" u="none" strike="noStrike" cap="none">
                  <a:solidFill>
                    <a:schemeClr val="dk1"/>
                  </a:solidFill>
                  <a:latin typeface="Arial"/>
                  <a:ea typeface="Arial"/>
                  <a:cs typeface="Arial"/>
                  <a:sym typeface="Arial"/>
                </a:endParaRPr>
              </a:p>
            </p:txBody>
          </p:sp>
          <p:sp>
            <p:nvSpPr>
              <p:cNvPr id="1718" name="Google Shape;1718;p138"/>
              <p:cNvSpPr/>
              <p:nvPr/>
            </p:nvSpPr>
            <p:spPr>
              <a:xfrm>
                <a:off x="4936060" y="11575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a:t>
                </a:r>
                <a:endParaRPr sz="1400" b="0" i="0" u="none" strike="noStrike" cap="none">
                  <a:solidFill>
                    <a:schemeClr val="dk1"/>
                  </a:solidFill>
                  <a:latin typeface="Arial"/>
                  <a:ea typeface="Arial"/>
                  <a:cs typeface="Arial"/>
                  <a:sym typeface="Arial"/>
                </a:endParaRPr>
              </a:p>
            </p:txBody>
          </p:sp>
          <p:sp>
            <p:nvSpPr>
              <p:cNvPr id="1719" name="Google Shape;1719;p138"/>
              <p:cNvSpPr/>
              <p:nvPr/>
            </p:nvSpPr>
            <p:spPr>
              <a:xfrm>
                <a:off x="6201078" y="18414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A</a:t>
                </a:r>
                <a:endParaRPr sz="1400" b="0" i="0" u="none" strike="noStrike" cap="none">
                  <a:solidFill>
                    <a:schemeClr val="dk1"/>
                  </a:solidFill>
                  <a:latin typeface="Arial"/>
                  <a:ea typeface="Arial"/>
                  <a:cs typeface="Arial"/>
                  <a:sym typeface="Arial"/>
                </a:endParaRPr>
              </a:p>
            </p:txBody>
          </p:sp>
          <p:sp>
            <p:nvSpPr>
              <p:cNvPr id="1720" name="Google Shape;1720;p138"/>
              <p:cNvSpPr/>
              <p:nvPr/>
            </p:nvSpPr>
            <p:spPr>
              <a:xfrm>
                <a:off x="5681651" y="2563326"/>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F</a:t>
                </a:r>
                <a:endParaRPr sz="1400" b="0" i="0" u="none" strike="noStrike" cap="none">
                  <a:solidFill>
                    <a:schemeClr val="dk1"/>
                  </a:solidFill>
                  <a:latin typeface="Arial"/>
                  <a:ea typeface="Arial"/>
                  <a:cs typeface="Arial"/>
                  <a:sym typeface="Arial"/>
                </a:endParaRPr>
              </a:p>
            </p:txBody>
          </p:sp>
          <p:sp>
            <p:nvSpPr>
              <p:cNvPr id="1721" name="Google Shape;1721;p138"/>
              <p:cNvSpPr/>
              <p:nvPr/>
            </p:nvSpPr>
            <p:spPr>
              <a:xfrm>
                <a:off x="6232793" y="347963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E</a:t>
                </a:r>
                <a:endParaRPr sz="1400" b="0" i="0" u="none" strike="noStrike" cap="none">
                  <a:solidFill>
                    <a:schemeClr val="dk1"/>
                  </a:solidFill>
                  <a:latin typeface="Arial"/>
                  <a:ea typeface="Arial"/>
                  <a:cs typeface="Arial"/>
                  <a:sym typeface="Arial"/>
                </a:endParaRPr>
              </a:p>
            </p:txBody>
          </p:sp>
          <p:sp>
            <p:nvSpPr>
              <p:cNvPr id="1722" name="Google Shape;1722;p138"/>
              <p:cNvSpPr/>
              <p:nvPr/>
            </p:nvSpPr>
            <p:spPr>
              <a:xfrm>
                <a:off x="6721633" y="261586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a:t>
                </a:r>
                <a:endParaRPr sz="1400" b="0" i="0" u="none" strike="noStrike" cap="none">
                  <a:solidFill>
                    <a:schemeClr val="dk1"/>
                  </a:solidFill>
                  <a:latin typeface="Arial"/>
                  <a:ea typeface="Arial"/>
                  <a:cs typeface="Arial"/>
                  <a:sym typeface="Arial"/>
                </a:endParaRPr>
              </a:p>
            </p:txBody>
          </p:sp>
          <p:cxnSp>
            <p:nvCxnSpPr>
              <p:cNvPr id="1723" name="Google Shape;1723;p138"/>
              <p:cNvCxnSpPr>
                <a:stCxn id="1718" idx="6"/>
                <a:endCxn id="1717" idx="2"/>
              </p:cNvCxnSpPr>
              <p:nvPr/>
            </p:nvCxnSpPr>
            <p:spPr>
              <a:xfrm rot="10800000" flipH="1">
                <a:off x="5524304" y="1424881"/>
                <a:ext cx="2005200" cy="28800"/>
              </a:xfrm>
              <a:prstGeom prst="straightConnector1">
                <a:avLst/>
              </a:prstGeom>
              <a:noFill/>
              <a:ln w="9525" cap="flat" cmpd="sng">
                <a:solidFill>
                  <a:srgbClr val="FDA739"/>
                </a:solidFill>
                <a:prstDash val="solid"/>
                <a:round/>
                <a:headEnd type="none" w="sm" len="sm"/>
                <a:tailEnd type="triangle" w="med" len="med"/>
              </a:ln>
            </p:spPr>
          </p:cxnSp>
          <p:cxnSp>
            <p:nvCxnSpPr>
              <p:cNvPr id="1724" name="Google Shape;1724;p138"/>
              <p:cNvCxnSpPr>
                <a:stCxn id="1719" idx="7"/>
                <a:endCxn id="1717" idx="3"/>
              </p:cNvCxnSpPr>
              <p:nvPr/>
            </p:nvCxnSpPr>
            <p:spPr>
              <a:xfrm rot="10800000" flipH="1">
                <a:off x="6703176" y="1634449"/>
                <a:ext cx="912600" cy="293700"/>
              </a:xfrm>
              <a:prstGeom prst="straightConnector1">
                <a:avLst/>
              </a:prstGeom>
              <a:noFill/>
              <a:ln w="9525" cap="flat" cmpd="sng">
                <a:solidFill>
                  <a:srgbClr val="FDA739"/>
                </a:solidFill>
                <a:prstDash val="solid"/>
                <a:round/>
                <a:headEnd type="none" w="sm" len="sm"/>
                <a:tailEnd type="triangle" w="med" len="med"/>
              </a:ln>
            </p:spPr>
          </p:cxnSp>
          <p:cxnSp>
            <p:nvCxnSpPr>
              <p:cNvPr id="1725" name="Google Shape;1725;p138"/>
              <p:cNvCxnSpPr>
                <a:stCxn id="1719" idx="1"/>
                <a:endCxn id="1718" idx="5"/>
              </p:cNvCxnSpPr>
              <p:nvPr/>
            </p:nvCxnSpPr>
            <p:spPr>
              <a:xfrm rot="10800000">
                <a:off x="5438224" y="1663249"/>
                <a:ext cx="849000" cy="264900"/>
              </a:xfrm>
              <a:prstGeom prst="straightConnector1">
                <a:avLst/>
              </a:prstGeom>
              <a:noFill/>
              <a:ln w="9525" cap="flat" cmpd="sng">
                <a:solidFill>
                  <a:srgbClr val="FDA739"/>
                </a:solidFill>
                <a:prstDash val="solid"/>
                <a:round/>
                <a:headEnd type="none" w="sm" len="sm"/>
                <a:tailEnd type="triangle" w="med" len="med"/>
              </a:ln>
            </p:spPr>
          </p:cxnSp>
          <p:cxnSp>
            <p:nvCxnSpPr>
              <p:cNvPr id="1726" name="Google Shape;1726;p138"/>
              <p:cNvCxnSpPr>
                <a:stCxn id="1719" idx="3"/>
                <a:endCxn id="1720" idx="0"/>
              </p:cNvCxnSpPr>
              <p:nvPr/>
            </p:nvCxnSpPr>
            <p:spPr>
              <a:xfrm flipH="1">
                <a:off x="5975824" y="2347012"/>
                <a:ext cx="311400" cy="216300"/>
              </a:xfrm>
              <a:prstGeom prst="straightConnector1">
                <a:avLst/>
              </a:prstGeom>
              <a:noFill/>
              <a:ln w="9525" cap="flat" cmpd="sng">
                <a:solidFill>
                  <a:srgbClr val="FDA739"/>
                </a:solidFill>
                <a:prstDash val="solid"/>
                <a:round/>
                <a:headEnd type="none" w="sm" len="sm"/>
                <a:tailEnd type="triangle" w="med" len="med"/>
              </a:ln>
            </p:spPr>
          </p:cxnSp>
          <p:cxnSp>
            <p:nvCxnSpPr>
              <p:cNvPr id="1727" name="Google Shape;1727;p138"/>
              <p:cNvCxnSpPr>
                <a:stCxn id="1719" idx="5"/>
                <a:endCxn id="1722" idx="0"/>
              </p:cNvCxnSpPr>
              <p:nvPr/>
            </p:nvCxnSpPr>
            <p:spPr>
              <a:xfrm>
                <a:off x="6703176" y="2347012"/>
                <a:ext cx="312600" cy="268800"/>
              </a:xfrm>
              <a:prstGeom prst="straightConnector1">
                <a:avLst/>
              </a:prstGeom>
              <a:noFill/>
              <a:ln w="9525" cap="flat" cmpd="sng">
                <a:solidFill>
                  <a:srgbClr val="FDA739"/>
                </a:solidFill>
                <a:prstDash val="solid"/>
                <a:round/>
                <a:headEnd type="none" w="sm" len="sm"/>
                <a:tailEnd type="triangle" w="med" len="med"/>
              </a:ln>
            </p:spPr>
          </p:cxnSp>
          <p:cxnSp>
            <p:nvCxnSpPr>
              <p:cNvPr id="1728" name="Google Shape;1728;p138"/>
              <p:cNvCxnSpPr>
                <a:stCxn id="1721" idx="1"/>
                <a:endCxn id="1720" idx="4"/>
              </p:cNvCxnSpPr>
              <p:nvPr/>
            </p:nvCxnSpPr>
            <p:spPr>
              <a:xfrm rot="10800000">
                <a:off x="5975739" y="3155688"/>
                <a:ext cx="343200" cy="410700"/>
              </a:xfrm>
              <a:prstGeom prst="straightConnector1">
                <a:avLst/>
              </a:prstGeom>
              <a:noFill/>
              <a:ln w="9525" cap="flat" cmpd="sng">
                <a:solidFill>
                  <a:srgbClr val="FDA739"/>
                </a:solidFill>
                <a:prstDash val="solid"/>
                <a:round/>
                <a:headEnd type="none" w="sm" len="sm"/>
                <a:tailEnd type="triangle" w="med" len="med"/>
              </a:ln>
            </p:spPr>
          </p:cxnSp>
          <p:cxnSp>
            <p:nvCxnSpPr>
              <p:cNvPr id="1729" name="Google Shape;1729;p138"/>
              <p:cNvCxnSpPr>
                <a:stCxn id="1722" idx="4"/>
                <a:endCxn id="1721" idx="7"/>
              </p:cNvCxnSpPr>
              <p:nvPr/>
            </p:nvCxnSpPr>
            <p:spPr>
              <a:xfrm flipH="1">
                <a:off x="6734955" y="3208230"/>
                <a:ext cx="280800" cy="358200"/>
              </a:xfrm>
              <a:prstGeom prst="straightConnector1">
                <a:avLst/>
              </a:prstGeom>
              <a:noFill/>
              <a:ln w="9525" cap="flat" cmpd="sng">
                <a:solidFill>
                  <a:srgbClr val="FDA739"/>
                </a:solidFill>
                <a:prstDash val="solid"/>
                <a:round/>
                <a:headEnd type="none" w="sm" len="sm"/>
                <a:tailEnd type="triangle" w="med" len="med"/>
              </a:ln>
            </p:spPr>
          </p:cxnSp>
          <p:cxnSp>
            <p:nvCxnSpPr>
              <p:cNvPr id="1730" name="Google Shape;1730;p138"/>
              <p:cNvCxnSpPr>
                <a:stCxn id="1718" idx="3"/>
                <a:endCxn id="1721" idx="2"/>
              </p:cNvCxnSpPr>
              <p:nvPr/>
            </p:nvCxnSpPr>
            <p:spPr>
              <a:xfrm rot="-5400000" flipH="1">
                <a:off x="4571156" y="2114162"/>
                <a:ext cx="2112600" cy="1210500"/>
              </a:xfrm>
              <a:prstGeom prst="curvedConnector2">
                <a:avLst/>
              </a:prstGeom>
              <a:noFill/>
              <a:ln w="9525" cap="flat" cmpd="sng">
                <a:solidFill>
                  <a:srgbClr val="FDA739"/>
                </a:solidFill>
                <a:prstDash val="solid"/>
                <a:round/>
                <a:headEnd type="none" w="sm" len="sm"/>
                <a:tailEnd type="triangle" w="med" len="med"/>
              </a:ln>
            </p:spPr>
          </p:cxnSp>
          <p:cxnSp>
            <p:nvCxnSpPr>
              <p:cNvPr id="1731" name="Google Shape;1731;p138"/>
              <p:cNvCxnSpPr>
                <a:stCxn id="1717" idx="5"/>
                <a:endCxn id="1721" idx="6"/>
              </p:cNvCxnSpPr>
              <p:nvPr/>
            </p:nvCxnSpPr>
            <p:spPr>
              <a:xfrm rot="5400000">
                <a:off x="6355674" y="2099829"/>
                <a:ext cx="2141400" cy="1210500"/>
              </a:xfrm>
              <a:prstGeom prst="curvedConnector2">
                <a:avLst/>
              </a:prstGeom>
              <a:noFill/>
              <a:ln w="9525" cap="flat" cmpd="sng">
                <a:solidFill>
                  <a:srgbClr val="FDA739"/>
                </a:solidFill>
                <a:prstDash val="solid"/>
                <a:round/>
                <a:headEnd type="none" w="sm" len="sm"/>
                <a:tailEnd type="triangle" w="med" len="med"/>
              </a:ln>
            </p:spPr>
          </p:cxnSp>
          <p:sp>
            <p:nvSpPr>
              <p:cNvPr id="1732" name="Google Shape;1732;p138"/>
              <p:cNvSpPr txBox="1"/>
              <p:nvPr/>
            </p:nvSpPr>
            <p:spPr>
              <a:xfrm>
                <a:off x="5622157" y="173965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733" name="Google Shape;1733;p138"/>
              <p:cNvSpPr txBox="1"/>
              <p:nvPr/>
            </p:nvSpPr>
            <p:spPr>
              <a:xfrm>
                <a:off x="6248917" y="115830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734" name="Google Shape;1734;p138"/>
              <p:cNvSpPr txBox="1"/>
              <p:nvPr/>
            </p:nvSpPr>
            <p:spPr>
              <a:xfrm>
                <a:off x="7262619" y="168751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1735" name="Google Shape;1735;p138"/>
              <p:cNvSpPr txBox="1"/>
              <p:nvPr/>
            </p:nvSpPr>
            <p:spPr>
              <a:xfrm>
                <a:off x="5763660" y="2215128"/>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1736" name="Google Shape;1736;p138"/>
              <p:cNvSpPr txBox="1"/>
              <p:nvPr/>
            </p:nvSpPr>
            <p:spPr>
              <a:xfrm>
                <a:off x="6818960" y="2255100"/>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737" name="Google Shape;1737;p138"/>
              <p:cNvSpPr txBox="1"/>
              <p:nvPr/>
            </p:nvSpPr>
            <p:spPr>
              <a:xfrm>
                <a:off x="6124346" y="313136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738" name="Google Shape;1738;p138"/>
              <p:cNvSpPr txBox="1"/>
              <p:nvPr/>
            </p:nvSpPr>
            <p:spPr>
              <a:xfrm>
                <a:off x="6597203" y="3183906"/>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739" name="Google Shape;1739;p138"/>
              <p:cNvSpPr txBox="1"/>
              <p:nvPr/>
            </p:nvSpPr>
            <p:spPr>
              <a:xfrm>
                <a:off x="4985103" y="2604272"/>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740" name="Google Shape;1740;p138"/>
              <p:cNvSpPr txBox="1"/>
              <p:nvPr/>
            </p:nvSpPr>
            <p:spPr>
              <a:xfrm>
                <a:off x="7939095" y="2562877"/>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sp>
          <p:nvSpPr>
            <p:cNvPr id="1741" name="Google Shape;1741;p138"/>
            <p:cNvSpPr txBox="1"/>
            <p:nvPr/>
          </p:nvSpPr>
          <p:spPr>
            <a:xfrm>
              <a:off x="4822091" y="3934028"/>
              <a:ext cx="3570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Relax in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 C), (A, B), (B, D), (B, E), (A, D), (C, 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 E), (A, F), (E, F)</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1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 (at most k)</a:t>
            </a:r>
            <a:endParaRPr/>
          </a:p>
        </p:txBody>
      </p:sp>
      <p:sp>
        <p:nvSpPr>
          <p:cNvPr id="1747" name="Google Shape;1747;p139"/>
          <p:cNvSpPr/>
          <p:nvPr/>
        </p:nvSpPr>
        <p:spPr>
          <a:xfrm>
            <a:off x="1129456" y="2193395"/>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748" name="Google Shape;1748;p139"/>
          <p:cNvSpPr/>
          <p:nvPr/>
        </p:nvSpPr>
        <p:spPr>
          <a:xfrm>
            <a:off x="15313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749" name="Google Shape;1749;p139"/>
          <p:cNvSpPr/>
          <p:nvPr/>
        </p:nvSpPr>
        <p:spPr>
          <a:xfrm>
            <a:off x="19331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750" name="Google Shape;1750;p139"/>
          <p:cNvSpPr/>
          <p:nvPr/>
        </p:nvSpPr>
        <p:spPr>
          <a:xfrm>
            <a:off x="2334982"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751" name="Google Shape;1751;p139"/>
          <p:cNvSpPr/>
          <p:nvPr/>
        </p:nvSpPr>
        <p:spPr>
          <a:xfrm>
            <a:off x="112945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752" name="Google Shape;1752;p139"/>
          <p:cNvSpPr/>
          <p:nvPr/>
        </p:nvSpPr>
        <p:spPr>
          <a:xfrm>
            <a:off x="15313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753" name="Google Shape;1753;p139"/>
          <p:cNvSpPr/>
          <p:nvPr/>
        </p:nvSpPr>
        <p:spPr>
          <a:xfrm>
            <a:off x="1933119" y="2605143"/>
            <a:ext cx="402000" cy="411600"/>
          </a:xfrm>
          <a:prstGeom prst="rect">
            <a:avLst/>
          </a:prstGeom>
          <a:solidFill>
            <a:srgbClr val="00FFF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1754" name="Google Shape;1754;p139"/>
          <p:cNvSpPr/>
          <p:nvPr/>
        </p:nvSpPr>
        <p:spPr>
          <a:xfrm>
            <a:off x="2334982"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755" name="Google Shape;1755;p139"/>
          <p:cNvSpPr/>
          <p:nvPr/>
        </p:nvSpPr>
        <p:spPr>
          <a:xfrm>
            <a:off x="112945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756" name="Google Shape;1756;p139"/>
          <p:cNvSpPr/>
          <p:nvPr/>
        </p:nvSpPr>
        <p:spPr>
          <a:xfrm>
            <a:off x="15313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757" name="Google Shape;1757;p139"/>
          <p:cNvSpPr/>
          <p:nvPr/>
        </p:nvSpPr>
        <p:spPr>
          <a:xfrm>
            <a:off x="19331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758" name="Google Shape;1758;p139"/>
          <p:cNvSpPr/>
          <p:nvPr/>
        </p:nvSpPr>
        <p:spPr>
          <a:xfrm>
            <a:off x="2334982"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759" name="Google Shape;1759;p139"/>
          <p:cNvSpPr/>
          <p:nvPr/>
        </p:nvSpPr>
        <p:spPr>
          <a:xfrm>
            <a:off x="2736845"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760" name="Google Shape;1760;p139"/>
          <p:cNvSpPr/>
          <p:nvPr/>
        </p:nvSpPr>
        <p:spPr>
          <a:xfrm>
            <a:off x="2736845"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761" name="Google Shape;1761;p139"/>
          <p:cNvSpPr/>
          <p:nvPr/>
        </p:nvSpPr>
        <p:spPr>
          <a:xfrm>
            <a:off x="2736845"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762" name="Google Shape;1762;p139"/>
          <p:cNvSpPr/>
          <p:nvPr/>
        </p:nvSpPr>
        <p:spPr>
          <a:xfrm>
            <a:off x="727656" y="2193395"/>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763" name="Google Shape;1763;p139"/>
          <p:cNvSpPr/>
          <p:nvPr/>
        </p:nvSpPr>
        <p:spPr>
          <a:xfrm>
            <a:off x="727656" y="2605143"/>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1764" name="Google Shape;1764;p139"/>
          <p:cNvSpPr/>
          <p:nvPr/>
        </p:nvSpPr>
        <p:spPr>
          <a:xfrm>
            <a:off x="727656" y="3016892"/>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1765" name="Google Shape;1765;p139"/>
          <p:cNvSpPr/>
          <p:nvPr/>
        </p:nvSpPr>
        <p:spPr>
          <a:xfrm>
            <a:off x="112942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a:t>
            </a:r>
            <a:endParaRPr sz="1400" b="0" i="0" u="none" strike="noStrike" cap="none">
              <a:solidFill>
                <a:srgbClr val="595959"/>
              </a:solidFill>
              <a:latin typeface="Consolas"/>
              <a:ea typeface="Consolas"/>
              <a:cs typeface="Consolas"/>
              <a:sym typeface="Consolas"/>
            </a:endParaRPr>
          </a:p>
        </p:txBody>
      </p:sp>
      <p:sp>
        <p:nvSpPr>
          <p:cNvPr id="1766" name="Google Shape;1766;p139"/>
          <p:cNvSpPr/>
          <p:nvPr/>
        </p:nvSpPr>
        <p:spPr>
          <a:xfrm>
            <a:off x="15312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B</a:t>
            </a:r>
            <a:endParaRPr sz="1400" b="0" i="0" u="none" strike="noStrike" cap="none">
              <a:solidFill>
                <a:srgbClr val="595959"/>
              </a:solidFill>
              <a:latin typeface="Consolas"/>
              <a:ea typeface="Consolas"/>
              <a:cs typeface="Consolas"/>
              <a:sym typeface="Consolas"/>
            </a:endParaRPr>
          </a:p>
        </p:txBody>
      </p:sp>
      <p:sp>
        <p:nvSpPr>
          <p:cNvPr id="1767" name="Google Shape;1767;p139"/>
          <p:cNvSpPr/>
          <p:nvPr/>
        </p:nvSpPr>
        <p:spPr>
          <a:xfrm>
            <a:off x="19330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C</a:t>
            </a:r>
            <a:endParaRPr sz="1400" b="0" i="0" u="none" strike="noStrike" cap="none">
              <a:solidFill>
                <a:srgbClr val="595959"/>
              </a:solidFill>
              <a:latin typeface="Consolas"/>
              <a:ea typeface="Consolas"/>
              <a:cs typeface="Consolas"/>
              <a:sym typeface="Consolas"/>
            </a:endParaRPr>
          </a:p>
        </p:txBody>
      </p:sp>
      <p:sp>
        <p:nvSpPr>
          <p:cNvPr id="1768" name="Google Shape;1768;p139"/>
          <p:cNvSpPr/>
          <p:nvPr/>
        </p:nvSpPr>
        <p:spPr>
          <a:xfrm>
            <a:off x="2334951"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D</a:t>
            </a:r>
            <a:endParaRPr sz="1400" b="0" i="0" u="none" strike="noStrike" cap="none">
              <a:solidFill>
                <a:srgbClr val="595959"/>
              </a:solidFill>
              <a:latin typeface="Consolas"/>
              <a:ea typeface="Consolas"/>
              <a:cs typeface="Consolas"/>
              <a:sym typeface="Consolas"/>
            </a:endParaRPr>
          </a:p>
        </p:txBody>
      </p:sp>
      <p:sp>
        <p:nvSpPr>
          <p:cNvPr id="1769" name="Google Shape;1769;p139"/>
          <p:cNvSpPr/>
          <p:nvPr/>
        </p:nvSpPr>
        <p:spPr>
          <a:xfrm>
            <a:off x="2736814"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E</a:t>
            </a:r>
            <a:endParaRPr sz="1400" b="0" i="0" u="none" strike="noStrike" cap="none">
              <a:solidFill>
                <a:srgbClr val="595959"/>
              </a:solidFill>
              <a:latin typeface="Consolas"/>
              <a:ea typeface="Consolas"/>
              <a:cs typeface="Consolas"/>
              <a:sym typeface="Consolas"/>
            </a:endParaRPr>
          </a:p>
        </p:txBody>
      </p:sp>
      <p:sp>
        <p:nvSpPr>
          <p:cNvPr id="1770" name="Google Shape;1770;p139"/>
          <p:cNvSpPr/>
          <p:nvPr/>
        </p:nvSpPr>
        <p:spPr>
          <a:xfrm>
            <a:off x="727625" y="1768850"/>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k</a:t>
            </a:r>
            <a:endParaRPr sz="1400" b="0" i="0" u="none" strike="noStrike" cap="none">
              <a:solidFill>
                <a:srgbClr val="595959"/>
              </a:solidFill>
              <a:latin typeface="Consolas"/>
              <a:ea typeface="Consolas"/>
              <a:cs typeface="Consolas"/>
              <a:sym typeface="Consolas"/>
            </a:endParaRPr>
          </a:p>
        </p:txBody>
      </p:sp>
      <p:sp>
        <p:nvSpPr>
          <p:cNvPr id="1771" name="Google Shape;1771;p139"/>
          <p:cNvSpPr/>
          <p:nvPr/>
        </p:nvSpPr>
        <p:spPr>
          <a:xfrm>
            <a:off x="312300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772" name="Google Shape;1772;p139"/>
          <p:cNvSpPr/>
          <p:nvPr/>
        </p:nvSpPr>
        <p:spPr>
          <a:xfrm>
            <a:off x="312300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773" name="Google Shape;1773;p139"/>
          <p:cNvSpPr/>
          <p:nvPr/>
        </p:nvSpPr>
        <p:spPr>
          <a:xfrm>
            <a:off x="312300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774" name="Google Shape;1774;p139"/>
          <p:cNvSpPr/>
          <p:nvPr/>
        </p:nvSpPr>
        <p:spPr>
          <a:xfrm>
            <a:off x="312297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F</a:t>
            </a:r>
            <a:endParaRPr sz="1400" b="0" i="0" u="none" strike="noStrike" cap="none">
              <a:solidFill>
                <a:srgbClr val="595959"/>
              </a:solidFill>
              <a:latin typeface="Consolas"/>
              <a:ea typeface="Consolas"/>
              <a:cs typeface="Consolas"/>
              <a:sym typeface="Consolas"/>
            </a:endParaRPr>
          </a:p>
        </p:txBody>
      </p:sp>
      <p:grpSp>
        <p:nvGrpSpPr>
          <p:cNvPr id="1775" name="Google Shape;1775;p139"/>
          <p:cNvGrpSpPr/>
          <p:nvPr/>
        </p:nvGrpSpPr>
        <p:grpSpPr>
          <a:xfrm>
            <a:off x="37606" y="3764200"/>
            <a:ext cx="3826170" cy="1354225"/>
            <a:chOff x="1917150" y="3703800"/>
            <a:chExt cx="5309701" cy="1354225"/>
          </a:xfrm>
        </p:grpSpPr>
        <p:pic>
          <p:nvPicPr>
            <p:cNvPr id="1776" name="Google Shape;1776;p13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777" name="Google Shape;1777;p13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Update estimate!</a:t>
              </a:r>
              <a:endParaRPr sz="1400" b="0" i="0" u="none" strike="noStrike" cap="none">
                <a:solidFill>
                  <a:srgbClr val="000000"/>
                </a:solidFill>
                <a:latin typeface="Consolas"/>
                <a:ea typeface="Consolas"/>
                <a:cs typeface="Consolas"/>
                <a:sym typeface="Consolas"/>
              </a:endParaRPr>
            </a:p>
          </p:txBody>
        </p:sp>
        <p:sp>
          <p:nvSpPr>
            <p:cNvPr id="1778" name="Google Shape;1778;p139"/>
            <p:cNvSpPr/>
            <p:nvPr/>
          </p:nvSpPr>
          <p:spPr>
            <a:xfrm>
              <a:off x="3601675" y="3703800"/>
              <a:ext cx="1940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most k</a:t>
              </a:r>
              <a:endParaRPr sz="1400" b="0" i="0" u="none" strike="noStrike" cap="none">
                <a:solidFill>
                  <a:srgbClr val="000000"/>
                </a:solidFill>
                <a:latin typeface="Consolas"/>
                <a:ea typeface="Consolas"/>
                <a:cs typeface="Consolas"/>
                <a:sym typeface="Consolas"/>
              </a:endParaRPr>
            </a:p>
          </p:txBody>
        </p:sp>
      </p:grpSp>
      <p:sp>
        <p:nvSpPr>
          <p:cNvPr id="1779" name="Google Shape;1779;p139"/>
          <p:cNvSpPr txBox="1"/>
          <p:nvPr/>
        </p:nvSpPr>
        <p:spPr>
          <a:xfrm>
            <a:off x="489250" y="1254500"/>
            <a:ext cx="3249300" cy="5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80" name="Google Shape;1780;p139"/>
          <p:cNvGrpSpPr/>
          <p:nvPr/>
        </p:nvGrpSpPr>
        <p:grpSpPr>
          <a:xfrm>
            <a:off x="4822091" y="820967"/>
            <a:ext cx="3660809" cy="3851725"/>
            <a:chOff x="4822091" y="820967"/>
            <a:chExt cx="3660809" cy="3851725"/>
          </a:xfrm>
        </p:grpSpPr>
        <p:grpSp>
          <p:nvGrpSpPr>
            <p:cNvPr id="1781" name="Google Shape;1781;p139"/>
            <p:cNvGrpSpPr/>
            <p:nvPr/>
          </p:nvGrpSpPr>
          <p:grpSpPr>
            <a:xfrm>
              <a:off x="4946052" y="820967"/>
              <a:ext cx="3536848" cy="2943233"/>
              <a:chOff x="4936060" y="1128767"/>
              <a:chExt cx="3536848" cy="2943233"/>
            </a:xfrm>
          </p:grpSpPr>
          <p:sp>
            <p:nvSpPr>
              <p:cNvPr id="1782" name="Google Shape;1782;p139"/>
              <p:cNvSpPr/>
              <p:nvPr/>
            </p:nvSpPr>
            <p:spPr>
              <a:xfrm>
                <a:off x="7529526" y="1128767"/>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
                </a:r>
                <a:endParaRPr sz="1400" b="0" i="0" u="none" strike="noStrike" cap="none">
                  <a:solidFill>
                    <a:schemeClr val="dk1"/>
                  </a:solidFill>
                  <a:latin typeface="Arial"/>
                  <a:ea typeface="Arial"/>
                  <a:cs typeface="Arial"/>
                  <a:sym typeface="Arial"/>
                </a:endParaRPr>
              </a:p>
            </p:txBody>
          </p:sp>
          <p:sp>
            <p:nvSpPr>
              <p:cNvPr id="1783" name="Google Shape;1783;p139"/>
              <p:cNvSpPr/>
              <p:nvPr/>
            </p:nvSpPr>
            <p:spPr>
              <a:xfrm>
                <a:off x="4936060" y="11575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a:t>
                </a:r>
                <a:endParaRPr sz="1400" b="0" i="0" u="none" strike="noStrike" cap="none">
                  <a:solidFill>
                    <a:schemeClr val="dk1"/>
                  </a:solidFill>
                  <a:latin typeface="Arial"/>
                  <a:ea typeface="Arial"/>
                  <a:cs typeface="Arial"/>
                  <a:sym typeface="Arial"/>
                </a:endParaRPr>
              </a:p>
            </p:txBody>
          </p:sp>
          <p:sp>
            <p:nvSpPr>
              <p:cNvPr id="1784" name="Google Shape;1784;p139"/>
              <p:cNvSpPr/>
              <p:nvPr/>
            </p:nvSpPr>
            <p:spPr>
              <a:xfrm>
                <a:off x="6201078" y="18414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A</a:t>
                </a:r>
                <a:endParaRPr sz="1400" b="0" i="0" u="none" strike="noStrike" cap="none">
                  <a:solidFill>
                    <a:schemeClr val="dk1"/>
                  </a:solidFill>
                  <a:latin typeface="Arial"/>
                  <a:ea typeface="Arial"/>
                  <a:cs typeface="Arial"/>
                  <a:sym typeface="Arial"/>
                </a:endParaRPr>
              </a:p>
            </p:txBody>
          </p:sp>
          <p:sp>
            <p:nvSpPr>
              <p:cNvPr id="1785" name="Google Shape;1785;p139"/>
              <p:cNvSpPr/>
              <p:nvPr/>
            </p:nvSpPr>
            <p:spPr>
              <a:xfrm>
                <a:off x="5681651" y="2563326"/>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F</a:t>
                </a:r>
                <a:endParaRPr sz="1400" b="0" i="0" u="none" strike="noStrike" cap="none">
                  <a:solidFill>
                    <a:schemeClr val="dk1"/>
                  </a:solidFill>
                  <a:latin typeface="Arial"/>
                  <a:ea typeface="Arial"/>
                  <a:cs typeface="Arial"/>
                  <a:sym typeface="Arial"/>
                </a:endParaRPr>
              </a:p>
            </p:txBody>
          </p:sp>
          <p:sp>
            <p:nvSpPr>
              <p:cNvPr id="1786" name="Google Shape;1786;p139"/>
              <p:cNvSpPr/>
              <p:nvPr/>
            </p:nvSpPr>
            <p:spPr>
              <a:xfrm>
                <a:off x="6232793" y="347963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E</a:t>
                </a:r>
                <a:endParaRPr sz="1400" b="0" i="0" u="none" strike="noStrike" cap="none">
                  <a:solidFill>
                    <a:schemeClr val="dk1"/>
                  </a:solidFill>
                  <a:latin typeface="Arial"/>
                  <a:ea typeface="Arial"/>
                  <a:cs typeface="Arial"/>
                  <a:sym typeface="Arial"/>
                </a:endParaRPr>
              </a:p>
            </p:txBody>
          </p:sp>
          <p:sp>
            <p:nvSpPr>
              <p:cNvPr id="1787" name="Google Shape;1787;p139"/>
              <p:cNvSpPr/>
              <p:nvPr/>
            </p:nvSpPr>
            <p:spPr>
              <a:xfrm>
                <a:off x="6721633" y="261586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a:t>
                </a:r>
                <a:endParaRPr sz="1400" b="0" i="0" u="none" strike="noStrike" cap="none">
                  <a:solidFill>
                    <a:schemeClr val="dk1"/>
                  </a:solidFill>
                  <a:latin typeface="Arial"/>
                  <a:ea typeface="Arial"/>
                  <a:cs typeface="Arial"/>
                  <a:sym typeface="Arial"/>
                </a:endParaRPr>
              </a:p>
            </p:txBody>
          </p:sp>
          <p:cxnSp>
            <p:nvCxnSpPr>
              <p:cNvPr id="1788" name="Google Shape;1788;p139"/>
              <p:cNvCxnSpPr>
                <a:stCxn id="1783" idx="6"/>
                <a:endCxn id="1782" idx="2"/>
              </p:cNvCxnSpPr>
              <p:nvPr/>
            </p:nvCxnSpPr>
            <p:spPr>
              <a:xfrm rot="10800000" flipH="1">
                <a:off x="5524304" y="1424881"/>
                <a:ext cx="2005200" cy="28800"/>
              </a:xfrm>
              <a:prstGeom prst="straightConnector1">
                <a:avLst/>
              </a:prstGeom>
              <a:noFill/>
              <a:ln w="9525" cap="flat" cmpd="sng">
                <a:solidFill>
                  <a:srgbClr val="FDA739"/>
                </a:solidFill>
                <a:prstDash val="solid"/>
                <a:round/>
                <a:headEnd type="none" w="sm" len="sm"/>
                <a:tailEnd type="triangle" w="med" len="med"/>
              </a:ln>
            </p:spPr>
          </p:cxnSp>
          <p:cxnSp>
            <p:nvCxnSpPr>
              <p:cNvPr id="1789" name="Google Shape;1789;p139"/>
              <p:cNvCxnSpPr>
                <a:stCxn id="1784" idx="7"/>
                <a:endCxn id="1782" idx="3"/>
              </p:cNvCxnSpPr>
              <p:nvPr/>
            </p:nvCxnSpPr>
            <p:spPr>
              <a:xfrm rot="10800000" flipH="1">
                <a:off x="6703176" y="1634449"/>
                <a:ext cx="912600" cy="293700"/>
              </a:xfrm>
              <a:prstGeom prst="straightConnector1">
                <a:avLst/>
              </a:prstGeom>
              <a:noFill/>
              <a:ln w="9525" cap="flat" cmpd="sng">
                <a:solidFill>
                  <a:srgbClr val="FDA739"/>
                </a:solidFill>
                <a:prstDash val="solid"/>
                <a:round/>
                <a:headEnd type="none" w="sm" len="sm"/>
                <a:tailEnd type="triangle" w="med" len="med"/>
              </a:ln>
            </p:spPr>
          </p:cxnSp>
          <p:cxnSp>
            <p:nvCxnSpPr>
              <p:cNvPr id="1790" name="Google Shape;1790;p139"/>
              <p:cNvCxnSpPr>
                <a:stCxn id="1784" idx="1"/>
                <a:endCxn id="1783" idx="5"/>
              </p:cNvCxnSpPr>
              <p:nvPr/>
            </p:nvCxnSpPr>
            <p:spPr>
              <a:xfrm rot="10800000">
                <a:off x="5438224" y="1663249"/>
                <a:ext cx="849000" cy="264900"/>
              </a:xfrm>
              <a:prstGeom prst="straightConnector1">
                <a:avLst/>
              </a:prstGeom>
              <a:noFill/>
              <a:ln w="9525" cap="flat" cmpd="sng">
                <a:solidFill>
                  <a:srgbClr val="FDA739"/>
                </a:solidFill>
                <a:prstDash val="solid"/>
                <a:round/>
                <a:headEnd type="none" w="sm" len="sm"/>
                <a:tailEnd type="triangle" w="med" len="med"/>
              </a:ln>
            </p:spPr>
          </p:cxnSp>
          <p:cxnSp>
            <p:nvCxnSpPr>
              <p:cNvPr id="1791" name="Google Shape;1791;p139"/>
              <p:cNvCxnSpPr>
                <a:stCxn id="1784" idx="3"/>
                <a:endCxn id="1785" idx="0"/>
              </p:cNvCxnSpPr>
              <p:nvPr/>
            </p:nvCxnSpPr>
            <p:spPr>
              <a:xfrm flipH="1">
                <a:off x="5975824" y="2347012"/>
                <a:ext cx="311400" cy="216300"/>
              </a:xfrm>
              <a:prstGeom prst="straightConnector1">
                <a:avLst/>
              </a:prstGeom>
              <a:noFill/>
              <a:ln w="9525" cap="flat" cmpd="sng">
                <a:solidFill>
                  <a:srgbClr val="FDA739"/>
                </a:solidFill>
                <a:prstDash val="solid"/>
                <a:round/>
                <a:headEnd type="none" w="sm" len="sm"/>
                <a:tailEnd type="triangle" w="med" len="med"/>
              </a:ln>
            </p:spPr>
          </p:cxnSp>
          <p:cxnSp>
            <p:nvCxnSpPr>
              <p:cNvPr id="1792" name="Google Shape;1792;p139"/>
              <p:cNvCxnSpPr>
                <a:stCxn id="1784" idx="5"/>
                <a:endCxn id="1787" idx="0"/>
              </p:cNvCxnSpPr>
              <p:nvPr/>
            </p:nvCxnSpPr>
            <p:spPr>
              <a:xfrm>
                <a:off x="6703176" y="2347012"/>
                <a:ext cx="312600" cy="268800"/>
              </a:xfrm>
              <a:prstGeom prst="straightConnector1">
                <a:avLst/>
              </a:prstGeom>
              <a:noFill/>
              <a:ln w="9525" cap="flat" cmpd="sng">
                <a:solidFill>
                  <a:srgbClr val="FDA739"/>
                </a:solidFill>
                <a:prstDash val="solid"/>
                <a:round/>
                <a:headEnd type="none" w="sm" len="sm"/>
                <a:tailEnd type="triangle" w="med" len="med"/>
              </a:ln>
            </p:spPr>
          </p:cxnSp>
          <p:cxnSp>
            <p:nvCxnSpPr>
              <p:cNvPr id="1793" name="Google Shape;1793;p139"/>
              <p:cNvCxnSpPr>
                <a:stCxn id="1786" idx="1"/>
                <a:endCxn id="1785" idx="4"/>
              </p:cNvCxnSpPr>
              <p:nvPr/>
            </p:nvCxnSpPr>
            <p:spPr>
              <a:xfrm rot="10800000">
                <a:off x="5975739" y="3155688"/>
                <a:ext cx="343200" cy="410700"/>
              </a:xfrm>
              <a:prstGeom prst="straightConnector1">
                <a:avLst/>
              </a:prstGeom>
              <a:noFill/>
              <a:ln w="9525" cap="flat" cmpd="sng">
                <a:solidFill>
                  <a:srgbClr val="FDA739"/>
                </a:solidFill>
                <a:prstDash val="solid"/>
                <a:round/>
                <a:headEnd type="none" w="sm" len="sm"/>
                <a:tailEnd type="triangle" w="med" len="med"/>
              </a:ln>
            </p:spPr>
          </p:cxnSp>
          <p:cxnSp>
            <p:nvCxnSpPr>
              <p:cNvPr id="1794" name="Google Shape;1794;p139"/>
              <p:cNvCxnSpPr>
                <a:stCxn id="1787" idx="4"/>
                <a:endCxn id="1786" idx="7"/>
              </p:cNvCxnSpPr>
              <p:nvPr/>
            </p:nvCxnSpPr>
            <p:spPr>
              <a:xfrm flipH="1">
                <a:off x="6734955" y="3208230"/>
                <a:ext cx="280800" cy="358200"/>
              </a:xfrm>
              <a:prstGeom prst="straightConnector1">
                <a:avLst/>
              </a:prstGeom>
              <a:noFill/>
              <a:ln w="9525" cap="flat" cmpd="sng">
                <a:solidFill>
                  <a:srgbClr val="FDA739"/>
                </a:solidFill>
                <a:prstDash val="solid"/>
                <a:round/>
                <a:headEnd type="none" w="sm" len="sm"/>
                <a:tailEnd type="triangle" w="med" len="med"/>
              </a:ln>
            </p:spPr>
          </p:cxnSp>
          <p:cxnSp>
            <p:nvCxnSpPr>
              <p:cNvPr id="1795" name="Google Shape;1795;p139"/>
              <p:cNvCxnSpPr>
                <a:stCxn id="1783" idx="3"/>
                <a:endCxn id="1786" idx="2"/>
              </p:cNvCxnSpPr>
              <p:nvPr/>
            </p:nvCxnSpPr>
            <p:spPr>
              <a:xfrm rot="-5400000" flipH="1">
                <a:off x="4571156" y="2114162"/>
                <a:ext cx="2112600" cy="1210500"/>
              </a:xfrm>
              <a:prstGeom prst="curvedConnector2">
                <a:avLst/>
              </a:prstGeom>
              <a:noFill/>
              <a:ln w="9525" cap="flat" cmpd="sng">
                <a:solidFill>
                  <a:srgbClr val="FDA739"/>
                </a:solidFill>
                <a:prstDash val="solid"/>
                <a:round/>
                <a:headEnd type="none" w="sm" len="sm"/>
                <a:tailEnd type="triangle" w="med" len="med"/>
              </a:ln>
            </p:spPr>
          </p:cxnSp>
          <p:cxnSp>
            <p:nvCxnSpPr>
              <p:cNvPr id="1796" name="Google Shape;1796;p139"/>
              <p:cNvCxnSpPr>
                <a:stCxn id="1782" idx="5"/>
                <a:endCxn id="1786" idx="6"/>
              </p:cNvCxnSpPr>
              <p:nvPr/>
            </p:nvCxnSpPr>
            <p:spPr>
              <a:xfrm rot="5400000">
                <a:off x="6355674" y="2099829"/>
                <a:ext cx="2141400" cy="1210500"/>
              </a:xfrm>
              <a:prstGeom prst="curvedConnector2">
                <a:avLst/>
              </a:prstGeom>
              <a:noFill/>
              <a:ln w="9525" cap="flat" cmpd="sng">
                <a:solidFill>
                  <a:srgbClr val="FDA739"/>
                </a:solidFill>
                <a:prstDash val="solid"/>
                <a:round/>
                <a:headEnd type="none" w="sm" len="sm"/>
                <a:tailEnd type="triangle" w="med" len="med"/>
              </a:ln>
            </p:spPr>
          </p:cxnSp>
          <p:sp>
            <p:nvSpPr>
              <p:cNvPr id="1797" name="Google Shape;1797;p139"/>
              <p:cNvSpPr txBox="1"/>
              <p:nvPr/>
            </p:nvSpPr>
            <p:spPr>
              <a:xfrm>
                <a:off x="5622157" y="173965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798" name="Google Shape;1798;p139"/>
              <p:cNvSpPr txBox="1"/>
              <p:nvPr/>
            </p:nvSpPr>
            <p:spPr>
              <a:xfrm>
                <a:off x="6248917" y="115830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799" name="Google Shape;1799;p139"/>
              <p:cNvSpPr txBox="1"/>
              <p:nvPr/>
            </p:nvSpPr>
            <p:spPr>
              <a:xfrm>
                <a:off x="7262619" y="168751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1800" name="Google Shape;1800;p139"/>
              <p:cNvSpPr txBox="1"/>
              <p:nvPr/>
            </p:nvSpPr>
            <p:spPr>
              <a:xfrm>
                <a:off x="5763660" y="2215128"/>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1801" name="Google Shape;1801;p139"/>
              <p:cNvSpPr txBox="1"/>
              <p:nvPr/>
            </p:nvSpPr>
            <p:spPr>
              <a:xfrm>
                <a:off x="6818960" y="2255100"/>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802" name="Google Shape;1802;p139"/>
              <p:cNvSpPr txBox="1"/>
              <p:nvPr/>
            </p:nvSpPr>
            <p:spPr>
              <a:xfrm>
                <a:off x="6124346" y="313136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803" name="Google Shape;1803;p139"/>
              <p:cNvSpPr txBox="1"/>
              <p:nvPr/>
            </p:nvSpPr>
            <p:spPr>
              <a:xfrm>
                <a:off x="6597203" y="3183906"/>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804" name="Google Shape;1804;p139"/>
              <p:cNvSpPr txBox="1"/>
              <p:nvPr/>
            </p:nvSpPr>
            <p:spPr>
              <a:xfrm>
                <a:off x="4985103" y="2604272"/>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805" name="Google Shape;1805;p139"/>
              <p:cNvSpPr txBox="1"/>
              <p:nvPr/>
            </p:nvSpPr>
            <p:spPr>
              <a:xfrm>
                <a:off x="7939095" y="2562877"/>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sp>
          <p:nvSpPr>
            <p:cNvPr id="1806" name="Google Shape;1806;p139"/>
            <p:cNvSpPr txBox="1"/>
            <p:nvPr/>
          </p:nvSpPr>
          <p:spPr>
            <a:xfrm>
              <a:off x="4822091" y="3934028"/>
              <a:ext cx="3570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Relax in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 C), (A, B), (B, D), (B, E), (A, D), (C, 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 E), (A, F), (E, F)</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Topological Order</a:t>
            </a:r>
            <a:endParaRPr/>
          </a:p>
        </p:txBody>
      </p:sp>
      <p:pic>
        <p:nvPicPr>
          <p:cNvPr id="217" name="Google Shape;217;p14"/>
          <p:cNvPicPr preferRelativeResize="0"/>
          <p:nvPr/>
        </p:nvPicPr>
        <p:blipFill rotWithShape="1">
          <a:blip r:embed="rId3">
            <a:alphaModFix/>
          </a:blip>
          <a:srcRect/>
          <a:stretch/>
        </p:blipFill>
        <p:spPr>
          <a:xfrm>
            <a:off x="311700" y="1245400"/>
            <a:ext cx="5276850" cy="3400425"/>
          </a:xfrm>
          <a:prstGeom prst="rect">
            <a:avLst/>
          </a:prstGeom>
          <a:noFill/>
          <a:ln>
            <a:noFill/>
          </a:ln>
        </p:spPr>
      </p:pic>
      <p:sp>
        <p:nvSpPr>
          <p:cNvPr id="218" name="Google Shape;218;p14"/>
          <p:cNvSpPr txBox="1"/>
          <p:nvPr/>
        </p:nvSpPr>
        <p:spPr>
          <a:xfrm>
            <a:off x="5908750" y="1492800"/>
            <a:ext cx="2998200" cy="21579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Intuitively:</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Output an order, where once you appear in the order, you have finished </a:t>
            </a:r>
            <a:r>
              <a:rPr lang="en" sz="1400" b="1" i="0" u="none" strike="noStrike" cap="none">
                <a:solidFill>
                  <a:srgbClr val="000000"/>
                </a:solidFill>
                <a:latin typeface="Arial"/>
                <a:ea typeface="Arial"/>
                <a:cs typeface="Arial"/>
                <a:sym typeface="Arial"/>
              </a:rPr>
              <a:t>all </a:t>
            </a:r>
            <a:r>
              <a:rPr lang="en" sz="1400" b="0" i="0" u="none" strike="noStrike" cap="none">
                <a:solidFill>
                  <a:srgbClr val="000000"/>
                </a:solidFill>
                <a:latin typeface="Arial"/>
                <a:ea typeface="Arial"/>
                <a:cs typeface="Arial"/>
                <a:sym typeface="Arial"/>
              </a:rPr>
              <a:t>the dependencies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For example: “mix flour/sugar and eggs” can only come once its dependencies (“beat eggs”, “measure flour/sugar”)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1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 (at most k)</a:t>
            </a:r>
            <a:endParaRPr/>
          </a:p>
        </p:txBody>
      </p:sp>
      <p:sp>
        <p:nvSpPr>
          <p:cNvPr id="1812" name="Google Shape;1812;p140"/>
          <p:cNvSpPr/>
          <p:nvPr/>
        </p:nvSpPr>
        <p:spPr>
          <a:xfrm>
            <a:off x="1129456" y="2193395"/>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813" name="Google Shape;1813;p140"/>
          <p:cNvSpPr/>
          <p:nvPr/>
        </p:nvSpPr>
        <p:spPr>
          <a:xfrm>
            <a:off x="15313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814" name="Google Shape;1814;p140"/>
          <p:cNvSpPr/>
          <p:nvPr/>
        </p:nvSpPr>
        <p:spPr>
          <a:xfrm>
            <a:off x="19331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815" name="Google Shape;1815;p140"/>
          <p:cNvSpPr/>
          <p:nvPr/>
        </p:nvSpPr>
        <p:spPr>
          <a:xfrm>
            <a:off x="2334982"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816" name="Google Shape;1816;p140"/>
          <p:cNvSpPr/>
          <p:nvPr/>
        </p:nvSpPr>
        <p:spPr>
          <a:xfrm>
            <a:off x="112945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817" name="Google Shape;1817;p140"/>
          <p:cNvSpPr/>
          <p:nvPr/>
        </p:nvSpPr>
        <p:spPr>
          <a:xfrm>
            <a:off x="15313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t>
            </a:r>
            <a:endParaRPr sz="1400" b="0" i="0" u="none" strike="noStrike" cap="none">
              <a:solidFill>
                <a:srgbClr val="595959"/>
              </a:solidFill>
              <a:latin typeface="Consolas"/>
              <a:ea typeface="Consolas"/>
              <a:cs typeface="Consolas"/>
              <a:sym typeface="Consolas"/>
            </a:endParaRPr>
          </a:p>
        </p:txBody>
      </p:sp>
      <p:sp>
        <p:nvSpPr>
          <p:cNvPr id="1818" name="Google Shape;1818;p140"/>
          <p:cNvSpPr/>
          <p:nvPr/>
        </p:nvSpPr>
        <p:spPr>
          <a:xfrm>
            <a:off x="19331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1819" name="Google Shape;1819;p140"/>
          <p:cNvSpPr/>
          <p:nvPr/>
        </p:nvSpPr>
        <p:spPr>
          <a:xfrm>
            <a:off x="2334982"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t>
            </a:r>
            <a:endParaRPr sz="1400" b="0" i="0" u="none" strike="noStrike" cap="none">
              <a:solidFill>
                <a:srgbClr val="595959"/>
              </a:solidFill>
              <a:latin typeface="Consolas"/>
              <a:ea typeface="Consolas"/>
              <a:cs typeface="Consolas"/>
              <a:sym typeface="Consolas"/>
            </a:endParaRPr>
          </a:p>
        </p:txBody>
      </p:sp>
      <p:sp>
        <p:nvSpPr>
          <p:cNvPr id="1820" name="Google Shape;1820;p140"/>
          <p:cNvSpPr/>
          <p:nvPr/>
        </p:nvSpPr>
        <p:spPr>
          <a:xfrm>
            <a:off x="112945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821" name="Google Shape;1821;p140"/>
          <p:cNvSpPr/>
          <p:nvPr/>
        </p:nvSpPr>
        <p:spPr>
          <a:xfrm>
            <a:off x="15313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822" name="Google Shape;1822;p140"/>
          <p:cNvSpPr/>
          <p:nvPr/>
        </p:nvSpPr>
        <p:spPr>
          <a:xfrm>
            <a:off x="19331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823" name="Google Shape;1823;p140"/>
          <p:cNvSpPr/>
          <p:nvPr/>
        </p:nvSpPr>
        <p:spPr>
          <a:xfrm>
            <a:off x="2334982"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824" name="Google Shape;1824;p140"/>
          <p:cNvSpPr/>
          <p:nvPr/>
        </p:nvSpPr>
        <p:spPr>
          <a:xfrm>
            <a:off x="2736845"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825" name="Google Shape;1825;p140"/>
          <p:cNvSpPr/>
          <p:nvPr/>
        </p:nvSpPr>
        <p:spPr>
          <a:xfrm>
            <a:off x="2736845"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t>
            </a:r>
            <a:endParaRPr sz="1400" b="0" i="0" u="none" strike="noStrike" cap="none">
              <a:solidFill>
                <a:srgbClr val="595959"/>
              </a:solidFill>
              <a:latin typeface="Consolas"/>
              <a:ea typeface="Consolas"/>
              <a:cs typeface="Consolas"/>
              <a:sym typeface="Consolas"/>
            </a:endParaRPr>
          </a:p>
        </p:txBody>
      </p:sp>
      <p:sp>
        <p:nvSpPr>
          <p:cNvPr id="1826" name="Google Shape;1826;p140"/>
          <p:cNvSpPr/>
          <p:nvPr/>
        </p:nvSpPr>
        <p:spPr>
          <a:xfrm>
            <a:off x="2736845"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827" name="Google Shape;1827;p140"/>
          <p:cNvSpPr/>
          <p:nvPr/>
        </p:nvSpPr>
        <p:spPr>
          <a:xfrm>
            <a:off x="727656" y="2193395"/>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828" name="Google Shape;1828;p140"/>
          <p:cNvSpPr/>
          <p:nvPr/>
        </p:nvSpPr>
        <p:spPr>
          <a:xfrm>
            <a:off x="727656" y="2605143"/>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1829" name="Google Shape;1829;p140"/>
          <p:cNvSpPr/>
          <p:nvPr/>
        </p:nvSpPr>
        <p:spPr>
          <a:xfrm>
            <a:off x="727656" y="3016892"/>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1830" name="Google Shape;1830;p140"/>
          <p:cNvSpPr/>
          <p:nvPr/>
        </p:nvSpPr>
        <p:spPr>
          <a:xfrm>
            <a:off x="112942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a:t>
            </a:r>
            <a:endParaRPr sz="1400" b="0" i="0" u="none" strike="noStrike" cap="none">
              <a:solidFill>
                <a:srgbClr val="595959"/>
              </a:solidFill>
              <a:latin typeface="Consolas"/>
              <a:ea typeface="Consolas"/>
              <a:cs typeface="Consolas"/>
              <a:sym typeface="Consolas"/>
            </a:endParaRPr>
          </a:p>
        </p:txBody>
      </p:sp>
      <p:sp>
        <p:nvSpPr>
          <p:cNvPr id="1831" name="Google Shape;1831;p140"/>
          <p:cNvSpPr/>
          <p:nvPr/>
        </p:nvSpPr>
        <p:spPr>
          <a:xfrm>
            <a:off x="15312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B</a:t>
            </a:r>
            <a:endParaRPr sz="1400" b="0" i="0" u="none" strike="noStrike" cap="none">
              <a:solidFill>
                <a:srgbClr val="595959"/>
              </a:solidFill>
              <a:latin typeface="Consolas"/>
              <a:ea typeface="Consolas"/>
              <a:cs typeface="Consolas"/>
              <a:sym typeface="Consolas"/>
            </a:endParaRPr>
          </a:p>
        </p:txBody>
      </p:sp>
      <p:sp>
        <p:nvSpPr>
          <p:cNvPr id="1832" name="Google Shape;1832;p140"/>
          <p:cNvSpPr/>
          <p:nvPr/>
        </p:nvSpPr>
        <p:spPr>
          <a:xfrm>
            <a:off x="19330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C</a:t>
            </a:r>
            <a:endParaRPr sz="1400" b="0" i="0" u="none" strike="noStrike" cap="none">
              <a:solidFill>
                <a:srgbClr val="595959"/>
              </a:solidFill>
              <a:latin typeface="Consolas"/>
              <a:ea typeface="Consolas"/>
              <a:cs typeface="Consolas"/>
              <a:sym typeface="Consolas"/>
            </a:endParaRPr>
          </a:p>
        </p:txBody>
      </p:sp>
      <p:sp>
        <p:nvSpPr>
          <p:cNvPr id="1833" name="Google Shape;1833;p140"/>
          <p:cNvSpPr/>
          <p:nvPr/>
        </p:nvSpPr>
        <p:spPr>
          <a:xfrm>
            <a:off x="2334951"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D</a:t>
            </a:r>
            <a:endParaRPr sz="1400" b="0" i="0" u="none" strike="noStrike" cap="none">
              <a:solidFill>
                <a:srgbClr val="595959"/>
              </a:solidFill>
              <a:latin typeface="Consolas"/>
              <a:ea typeface="Consolas"/>
              <a:cs typeface="Consolas"/>
              <a:sym typeface="Consolas"/>
            </a:endParaRPr>
          </a:p>
        </p:txBody>
      </p:sp>
      <p:sp>
        <p:nvSpPr>
          <p:cNvPr id="1834" name="Google Shape;1834;p140"/>
          <p:cNvSpPr/>
          <p:nvPr/>
        </p:nvSpPr>
        <p:spPr>
          <a:xfrm>
            <a:off x="2736814"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E</a:t>
            </a:r>
            <a:endParaRPr sz="1400" b="0" i="0" u="none" strike="noStrike" cap="none">
              <a:solidFill>
                <a:srgbClr val="595959"/>
              </a:solidFill>
              <a:latin typeface="Consolas"/>
              <a:ea typeface="Consolas"/>
              <a:cs typeface="Consolas"/>
              <a:sym typeface="Consolas"/>
            </a:endParaRPr>
          </a:p>
        </p:txBody>
      </p:sp>
      <p:sp>
        <p:nvSpPr>
          <p:cNvPr id="1835" name="Google Shape;1835;p140"/>
          <p:cNvSpPr/>
          <p:nvPr/>
        </p:nvSpPr>
        <p:spPr>
          <a:xfrm>
            <a:off x="727625" y="1768850"/>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k</a:t>
            </a:r>
            <a:endParaRPr sz="1400" b="0" i="0" u="none" strike="noStrike" cap="none">
              <a:solidFill>
                <a:srgbClr val="595959"/>
              </a:solidFill>
              <a:latin typeface="Consolas"/>
              <a:ea typeface="Consolas"/>
              <a:cs typeface="Consolas"/>
              <a:sym typeface="Consolas"/>
            </a:endParaRPr>
          </a:p>
        </p:txBody>
      </p:sp>
      <p:sp>
        <p:nvSpPr>
          <p:cNvPr id="1836" name="Google Shape;1836;p140"/>
          <p:cNvSpPr/>
          <p:nvPr/>
        </p:nvSpPr>
        <p:spPr>
          <a:xfrm>
            <a:off x="312300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837" name="Google Shape;1837;p140"/>
          <p:cNvSpPr/>
          <p:nvPr/>
        </p:nvSpPr>
        <p:spPr>
          <a:xfrm>
            <a:off x="312300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t>
            </a:r>
            <a:endParaRPr sz="1400" b="0" i="0" u="none" strike="noStrike" cap="none">
              <a:solidFill>
                <a:srgbClr val="595959"/>
              </a:solidFill>
              <a:latin typeface="Consolas"/>
              <a:ea typeface="Consolas"/>
              <a:cs typeface="Consolas"/>
              <a:sym typeface="Consolas"/>
            </a:endParaRPr>
          </a:p>
        </p:txBody>
      </p:sp>
      <p:sp>
        <p:nvSpPr>
          <p:cNvPr id="1838" name="Google Shape;1838;p140"/>
          <p:cNvSpPr/>
          <p:nvPr/>
        </p:nvSpPr>
        <p:spPr>
          <a:xfrm>
            <a:off x="312300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839" name="Google Shape;1839;p140"/>
          <p:cNvSpPr/>
          <p:nvPr/>
        </p:nvSpPr>
        <p:spPr>
          <a:xfrm>
            <a:off x="312297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F</a:t>
            </a:r>
            <a:endParaRPr sz="1400" b="0" i="0" u="none" strike="noStrike" cap="none">
              <a:solidFill>
                <a:srgbClr val="595959"/>
              </a:solidFill>
              <a:latin typeface="Consolas"/>
              <a:ea typeface="Consolas"/>
              <a:cs typeface="Consolas"/>
              <a:sym typeface="Consolas"/>
            </a:endParaRPr>
          </a:p>
        </p:txBody>
      </p:sp>
      <p:grpSp>
        <p:nvGrpSpPr>
          <p:cNvPr id="1840" name="Google Shape;1840;p140"/>
          <p:cNvGrpSpPr/>
          <p:nvPr/>
        </p:nvGrpSpPr>
        <p:grpSpPr>
          <a:xfrm>
            <a:off x="37606" y="3764200"/>
            <a:ext cx="3826170" cy="1354225"/>
            <a:chOff x="1917150" y="3703800"/>
            <a:chExt cx="5309701" cy="1354225"/>
          </a:xfrm>
        </p:grpSpPr>
        <p:pic>
          <p:nvPicPr>
            <p:cNvPr id="1841" name="Google Shape;1841;p14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842" name="Google Shape;1842;p14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Zoom forward a bit…</a:t>
              </a:r>
              <a:endParaRPr sz="1400" b="0" i="0" u="none" strike="noStrike" cap="none">
                <a:solidFill>
                  <a:srgbClr val="000000"/>
                </a:solidFill>
                <a:latin typeface="Consolas"/>
                <a:ea typeface="Consolas"/>
                <a:cs typeface="Consolas"/>
                <a:sym typeface="Consolas"/>
              </a:endParaRPr>
            </a:p>
          </p:txBody>
        </p:sp>
        <p:sp>
          <p:nvSpPr>
            <p:cNvPr id="1843" name="Google Shape;1843;p140"/>
            <p:cNvSpPr/>
            <p:nvPr/>
          </p:nvSpPr>
          <p:spPr>
            <a:xfrm>
              <a:off x="3601675" y="3703800"/>
              <a:ext cx="1940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most k</a:t>
              </a:r>
              <a:endParaRPr sz="1400" b="0" i="0" u="none" strike="noStrike" cap="none">
                <a:solidFill>
                  <a:srgbClr val="000000"/>
                </a:solidFill>
                <a:latin typeface="Consolas"/>
                <a:ea typeface="Consolas"/>
                <a:cs typeface="Consolas"/>
                <a:sym typeface="Consolas"/>
              </a:endParaRPr>
            </a:p>
          </p:txBody>
        </p:sp>
      </p:grpSp>
      <p:sp>
        <p:nvSpPr>
          <p:cNvPr id="1844" name="Google Shape;1844;p140"/>
          <p:cNvSpPr txBox="1"/>
          <p:nvPr/>
        </p:nvSpPr>
        <p:spPr>
          <a:xfrm>
            <a:off x="489250" y="1254500"/>
            <a:ext cx="3249300" cy="5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140"/>
          <p:cNvSpPr/>
          <p:nvPr/>
        </p:nvSpPr>
        <p:spPr>
          <a:xfrm>
            <a:off x="7659099" y="4127860"/>
            <a:ext cx="636489" cy="351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140"/>
          <p:cNvSpPr/>
          <p:nvPr/>
        </p:nvSpPr>
        <p:spPr>
          <a:xfrm>
            <a:off x="6558571" y="2857646"/>
            <a:ext cx="467176" cy="351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47" name="Google Shape;1847;p140"/>
          <p:cNvGrpSpPr/>
          <p:nvPr/>
        </p:nvGrpSpPr>
        <p:grpSpPr>
          <a:xfrm>
            <a:off x="4822091" y="820967"/>
            <a:ext cx="3660809" cy="3851725"/>
            <a:chOff x="4822091" y="820967"/>
            <a:chExt cx="3660809" cy="3851725"/>
          </a:xfrm>
        </p:grpSpPr>
        <p:grpSp>
          <p:nvGrpSpPr>
            <p:cNvPr id="1848" name="Google Shape;1848;p140"/>
            <p:cNvGrpSpPr/>
            <p:nvPr/>
          </p:nvGrpSpPr>
          <p:grpSpPr>
            <a:xfrm>
              <a:off x="4946052" y="820967"/>
              <a:ext cx="3536848" cy="2943233"/>
              <a:chOff x="4936060" y="1128767"/>
              <a:chExt cx="3536848" cy="2943233"/>
            </a:xfrm>
          </p:grpSpPr>
          <p:sp>
            <p:nvSpPr>
              <p:cNvPr id="1849" name="Google Shape;1849;p140"/>
              <p:cNvSpPr/>
              <p:nvPr/>
            </p:nvSpPr>
            <p:spPr>
              <a:xfrm>
                <a:off x="7529526" y="1128767"/>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
                </a:r>
                <a:endParaRPr sz="1400" b="0" i="0" u="none" strike="noStrike" cap="none">
                  <a:solidFill>
                    <a:schemeClr val="dk1"/>
                  </a:solidFill>
                  <a:latin typeface="Arial"/>
                  <a:ea typeface="Arial"/>
                  <a:cs typeface="Arial"/>
                  <a:sym typeface="Arial"/>
                </a:endParaRPr>
              </a:p>
            </p:txBody>
          </p:sp>
          <p:sp>
            <p:nvSpPr>
              <p:cNvPr id="1850" name="Google Shape;1850;p140"/>
              <p:cNvSpPr/>
              <p:nvPr/>
            </p:nvSpPr>
            <p:spPr>
              <a:xfrm>
                <a:off x="4936060" y="11575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a:t>
                </a:r>
                <a:endParaRPr sz="1400" b="0" i="0" u="none" strike="noStrike" cap="none">
                  <a:solidFill>
                    <a:schemeClr val="dk1"/>
                  </a:solidFill>
                  <a:latin typeface="Arial"/>
                  <a:ea typeface="Arial"/>
                  <a:cs typeface="Arial"/>
                  <a:sym typeface="Arial"/>
                </a:endParaRPr>
              </a:p>
            </p:txBody>
          </p:sp>
          <p:sp>
            <p:nvSpPr>
              <p:cNvPr id="1851" name="Google Shape;1851;p140"/>
              <p:cNvSpPr/>
              <p:nvPr/>
            </p:nvSpPr>
            <p:spPr>
              <a:xfrm>
                <a:off x="6201078" y="18414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A</a:t>
                </a:r>
                <a:endParaRPr sz="1400" b="0" i="0" u="none" strike="noStrike" cap="none">
                  <a:solidFill>
                    <a:schemeClr val="dk1"/>
                  </a:solidFill>
                  <a:latin typeface="Arial"/>
                  <a:ea typeface="Arial"/>
                  <a:cs typeface="Arial"/>
                  <a:sym typeface="Arial"/>
                </a:endParaRPr>
              </a:p>
            </p:txBody>
          </p:sp>
          <p:sp>
            <p:nvSpPr>
              <p:cNvPr id="1852" name="Google Shape;1852;p140"/>
              <p:cNvSpPr/>
              <p:nvPr/>
            </p:nvSpPr>
            <p:spPr>
              <a:xfrm>
                <a:off x="5681651" y="2563326"/>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F</a:t>
                </a:r>
                <a:endParaRPr sz="1400" b="0" i="0" u="none" strike="noStrike" cap="none">
                  <a:solidFill>
                    <a:schemeClr val="dk1"/>
                  </a:solidFill>
                  <a:latin typeface="Arial"/>
                  <a:ea typeface="Arial"/>
                  <a:cs typeface="Arial"/>
                  <a:sym typeface="Arial"/>
                </a:endParaRPr>
              </a:p>
            </p:txBody>
          </p:sp>
          <p:sp>
            <p:nvSpPr>
              <p:cNvPr id="1853" name="Google Shape;1853;p140"/>
              <p:cNvSpPr/>
              <p:nvPr/>
            </p:nvSpPr>
            <p:spPr>
              <a:xfrm>
                <a:off x="6232793" y="347963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E</a:t>
                </a:r>
                <a:endParaRPr sz="1400" b="0" i="0" u="none" strike="noStrike" cap="none">
                  <a:solidFill>
                    <a:schemeClr val="dk1"/>
                  </a:solidFill>
                  <a:latin typeface="Arial"/>
                  <a:ea typeface="Arial"/>
                  <a:cs typeface="Arial"/>
                  <a:sym typeface="Arial"/>
                </a:endParaRPr>
              </a:p>
            </p:txBody>
          </p:sp>
          <p:sp>
            <p:nvSpPr>
              <p:cNvPr id="1854" name="Google Shape;1854;p140"/>
              <p:cNvSpPr/>
              <p:nvPr/>
            </p:nvSpPr>
            <p:spPr>
              <a:xfrm>
                <a:off x="6721633" y="261586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a:t>
                </a:r>
                <a:endParaRPr sz="1400" b="0" i="0" u="none" strike="noStrike" cap="none">
                  <a:solidFill>
                    <a:schemeClr val="dk1"/>
                  </a:solidFill>
                  <a:latin typeface="Arial"/>
                  <a:ea typeface="Arial"/>
                  <a:cs typeface="Arial"/>
                  <a:sym typeface="Arial"/>
                </a:endParaRPr>
              </a:p>
            </p:txBody>
          </p:sp>
          <p:cxnSp>
            <p:nvCxnSpPr>
              <p:cNvPr id="1855" name="Google Shape;1855;p140"/>
              <p:cNvCxnSpPr>
                <a:stCxn id="1850" idx="6"/>
                <a:endCxn id="1849" idx="2"/>
              </p:cNvCxnSpPr>
              <p:nvPr/>
            </p:nvCxnSpPr>
            <p:spPr>
              <a:xfrm rot="10800000" flipH="1">
                <a:off x="5524304" y="1424881"/>
                <a:ext cx="2005200" cy="28800"/>
              </a:xfrm>
              <a:prstGeom prst="straightConnector1">
                <a:avLst/>
              </a:prstGeom>
              <a:noFill/>
              <a:ln w="9525" cap="flat" cmpd="sng">
                <a:solidFill>
                  <a:srgbClr val="FDA739"/>
                </a:solidFill>
                <a:prstDash val="solid"/>
                <a:round/>
                <a:headEnd type="none" w="sm" len="sm"/>
                <a:tailEnd type="triangle" w="med" len="med"/>
              </a:ln>
            </p:spPr>
          </p:cxnSp>
          <p:cxnSp>
            <p:nvCxnSpPr>
              <p:cNvPr id="1856" name="Google Shape;1856;p140"/>
              <p:cNvCxnSpPr>
                <a:stCxn id="1851" idx="7"/>
                <a:endCxn id="1849" idx="3"/>
              </p:cNvCxnSpPr>
              <p:nvPr/>
            </p:nvCxnSpPr>
            <p:spPr>
              <a:xfrm rot="10800000" flipH="1">
                <a:off x="6703176" y="1634449"/>
                <a:ext cx="912600" cy="293700"/>
              </a:xfrm>
              <a:prstGeom prst="straightConnector1">
                <a:avLst/>
              </a:prstGeom>
              <a:noFill/>
              <a:ln w="9525" cap="flat" cmpd="sng">
                <a:solidFill>
                  <a:srgbClr val="FDA739"/>
                </a:solidFill>
                <a:prstDash val="solid"/>
                <a:round/>
                <a:headEnd type="none" w="sm" len="sm"/>
                <a:tailEnd type="triangle" w="med" len="med"/>
              </a:ln>
            </p:spPr>
          </p:cxnSp>
          <p:cxnSp>
            <p:nvCxnSpPr>
              <p:cNvPr id="1857" name="Google Shape;1857;p140"/>
              <p:cNvCxnSpPr>
                <a:stCxn id="1851" idx="1"/>
                <a:endCxn id="1850" idx="5"/>
              </p:cNvCxnSpPr>
              <p:nvPr/>
            </p:nvCxnSpPr>
            <p:spPr>
              <a:xfrm rot="10800000">
                <a:off x="5438224" y="1663249"/>
                <a:ext cx="849000" cy="264900"/>
              </a:xfrm>
              <a:prstGeom prst="straightConnector1">
                <a:avLst/>
              </a:prstGeom>
              <a:noFill/>
              <a:ln w="9525" cap="flat" cmpd="sng">
                <a:solidFill>
                  <a:srgbClr val="FDA739"/>
                </a:solidFill>
                <a:prstDash val="solid"/>
                <a:round/>
                <a:headEnd type="none" w="sm" len="sm"/>
                <a:tailEnd type="triangle" w="med" len="med"/>
              </a:ln>
            </p:spPr>
          </p:cxnSp>
          <p:cxnSp>
            <p:nvCxnSpPr>
              <p:cNvPr id="1858" name="Google Shape;1858;p140"/>
              <p:cNvCxnSpPr>
                <a:stCxn id="1851" idx="3"/>
                <a:endCxn id="1852" idx="0"/>
              </p:cNvCxnSpPr>
              <p:nvPr/>
            </p:nvCxnSpPr>
            <p:spPr>
              <a:xfrm flipH="1">
                <a:off x="5975824" y="2347012"/>
                <a:ext cx="311400" cy="216300"/>
              </a:xfrm>
              <a:prstGeom prst="straightConnector1">
                <a:avLst/>
              </a:prstGeom>
              <a:noFill/>
              <a:ln w="9525" cap="flat" cmpd="sng">
                <a:solidFill>
                  <a:srgbClr val="FDA739"/>
                </a:solidFill>
                <a:prstDash val="solid"/>
                <a:round/>
                <a:headEnd type="none" w="sm" len="sm"/>
                <a:tailEnd type="triangle" w="med" len="med"/>
              </a:ln>
            </p:spPr>
          </p:cxnSp>
          <p:cxnSp>
            <p:nvCxnSpPr>
              <p:cNvPr id="1859" name="Google Shape;1859;p140"/>
              <p:cNvCxnSpPr>
                <a:stCxn id="1851" idx="5"/>
                <a:endCxn id="1854" idx="0"/>
              </p:cNvCxnSpPr>
              <p:nvPr/>
            </p:nvCxnSpPr>
            <p:spPr>
              <a:xfrm>
                <a:off x="6703176" y="2347012"/>
                <a:ext cx="312600" cy="268800"/>
              </a:xfrm>
              <a:prstGeom prst="straightConnector1">
                <a:avLst/>
              </a:prstGeom>
              <a:noFill/>
              <a:ln w="9525" cap="flat" cmpd="sng">
                <a:solidFill>
                  <a:srgbClr val="FDA739"/>
                </a:solidFill>
                <a:prstDash val="solid"/>
                <a:round/>
                <a:headEnd type="none" w="sm" len="sm"/>
                <a:tailEnd type="triangle" w="med" len="med"/>
              </a:ln>
            </p:spPr>
          </p:cxnSp>
          <p:cxnSp>
            <p:nvCxnSpPr>
              <p:cNvPr id="1860" name="Google Shape;1860;p140"/>
              <p:cNvCxnSpPr>
                <a:stCxn id="1853" idx="1"/>
                <a:endCxn id="1852" idx="4"/>
              </p:cNvCxnSpPr>
              <p:nvPr/>
            </p:nvCxnSpPr>
            <p:spPr>
              <a:xfrm rot="10800000">
                <a:off x="5975739" y="3155688"/>
                <a:ext cx="343200" cy="410700"/>
              </a:xfrm>
              <a:prstGeom prst="straightConnector1">
                <a:avLst/>
              </a:prstGeom>
              <a:noFill/>
              <a:ln w="9525" cap="flat" cmpd="sng">
                <a:solidFill>
                  <a:srgbClr val="FDA739"/>
                </a:solidFill>
                <a:prstDash val="solid"/>
                <a:round/>
                <a:headEnd type="none" w="sm" len="sm"/>
                <a:tailEnd type="triangle" w="med" len="med"/>
              </a:ln>
            </p:spPr>
          </p:cxnSp>
          <p:cxnSp>
            <p:nvCxnSpPr>
              <p:cNvPr id="1861" name="Google Shape;1861;p140"/>
              <p:cNvCxnSpPr>
                <a:stCxn id="1854" idx="4"/>
                <a:endCxn id="1853" idx="7"/>
              </p:cNvCxnSpPr>
              <p:nvPr/>
            </p:nvCxnSpPr>
            <p:spPr>
              <a:xfrm flipH="1">
                <a:off x="6734955" y="3208230"/>
                <a:ext cx="280800" cy="358200"/>
              </a:xfrm>
              <a:prstGeom prst="straightConnector1">
                <a:avLst/>
              </a:prstGeom>
              <a:noFill/>
              <a:ln w="9525" cap="flat" cmpd="sng">
                <a:solidFill>
                  <a:srgbClr val="FDA739"/>
                </a:solidFill>
                <a:prstDash val="solid"/>
                <a:round/>
                <a:headEnd type="none" w="sm" len="sm"/>
                <a:tailEnd type="triangle" w="med" len="med"/>
              </a:ln>
            </p:spPr>
          </p:cxnSp>
          <p:cxnSp>
            <p:nvCxnSpPr>
              <p:cNvPr id="1862" name="Google Shape;1862;p140"/>
              <p:cNvCxnSpPr>
                <a:stCxn id="1850" idx="3"/>
                <a:endCxn id="1853" idx="2"/>
              </p:cNvCxnSpPr>
              <p:nvPr/>
            </p:nvCxnSpPr>
            <p:spPr>
              <a:xfrm rot="-5400000" flipH="1">
                <a:off x="4571156" y="2114162"/>
                <a:ext cx="2112600" cy="1210500"/>
              </a:xfrm>
              <a:prstGeom prst="curvedConnector2">
                <a:avLst/>
              </a:prstGeom>
              <a:noFill/>
              <a:ln w="9525" cap="flat" cmpd="sng">
                <a:solidFill>
                  <a:srgbClr val="FDA739"/>
                </a:solidFill>
                <a:prstDash val="solid"/>
                <a:round/>
                <a:headEnd type="none" w="sm" len="sm"/>
                <a:tailEnd type="triangle" w="med" len="med"/>
              </a:ln>
            </p:spPr>
          </p:cxnSp>
          <p:cxnSp>
            <p:nvCxnSpPr>
              <p:cNvPr id="1863" name="Google Shape;1863;p140"/>
              <p:cNvCxnSpPr>
                <a:stCxn id="1849" idx="5"/>
                <a:endCxn id="1853" idx="6"/>
              </p:cNvCxnSpPr>
              <p:nvPr/>
            </p:nvCxnSpPr>
            <p:spPr>
              <a:xfrm rot="5400000">
                <a:off x="6355674" y="2099829"/>
                <a:ext cx="2141400" cy="1210500"/>
              </a:xfrm>
              <a:prstGeom prst="curvedConnector2">
                <a:avLst/>
              </a:prstGeom>
              <a:noFill/>
              <a:ln w="9525" cap="flat" cmpd="sng">
                <a:solidFill>
                  <a:srgbClr val="FDA739"/>
                </a:solidFill>
                <a:prstDash val="solid"/>
                <a:round/>
                <a:headEnd type="none" w="sm" len="sm"/>
                <a:tailEnd type="triangle" w="med" len="med"/>
              </a:ln>
            </p:spPr>
          </p:cxnSp>
          <p:sp>
            <p:nvSpPr>
              <p:cNvPr id="1864" name="Google Shape;1864;p140"/>
              <p:cNvSpPr txBox="1"/>
              <p:nvPr/>
            </p:nvSpPr>
            <p:spPr>
              <a:xfrm>
                <a:off x="5622157" y="173965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865" name="Google Shape;1865;p140"/>
              <p:cNvSpPr txBox="1"/>
              <p:nvPr/>
            </p:nvSpPr>
            <p:spPr>
              <a:xfrm>
                <a:off x="6248917" y="115830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866" name="Google Shape;1866;p140"/>
              <p:cNvSpPr txBox="1"/>
              <p:nvPr/>
            </p:nvSpPr>
            <p:spPr>
              <a:xfrm>
                <a:off x="7262619" y="168751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1867" name="Google Shape;1867;p140"/>
              <p:cNvSpPr txBox="1"/>
              <p:nvPr/>
            </p:nvSpPr>
            <p:spPr>
              <a:xfrm>
                <a:off x="5763660" y="2215128"/>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1868" name="Google Shape;1868;p140"/>
              <p:cNvSpPr txBox="1"/>
              <p:nvPr/>
            </p:nvSpPr>
            <p:spPr>
              <a:xfrm>
                <a:off x="6818960" y="2255100"/>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869" name="Google Shape;1869;p140"/>
              <p:cNvSpPr txBox="1"/>
              <p:nvPr/>
            </p:nvSpPr>
            <p:spPr>
              <a:xfrm>
                <a:off x="6124346" y="313136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870" name="Google Shape;1870;p140"/>
              <p:cNvSpPr txBox="1"/>
              <p:nvPr/>
            </p:nvSpPr>
            <p:spPr>
              <a:xfrm>
                <a:off x="6597203" y="3183906"/>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871" name="Google Shape;1871;p140"/>
              <p:cNvSpPr txBox="1"/>
              <p:nvPr/>
            </p:nvSpPr>
            <p:spPr>
              <a:xfrm>
                <a:off x="4985103" y="2604272"/>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872" name="Google Shape;1872;p140"/>
              <p:cNvSpPr txBox="1"/>
              <p:nvPr/>
            </p:nvSpPr>
            <p:spPr>
              <a:xfrm>
                <a:off x="7939095" y="2562877"/>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sp>
          <p:nvSpPr>
            <p:cNvPr id="1873" name="Google Shape;1873;p140"/>
            <p:cNvSpPr txBox="1"/>
            <p:nvPr/>
          </p:nvSpPr>
          <p:spPr>
            <a:xfrm>
              <a:off x="4822091" y="3934028"/>
              <a:ext cx="3570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Relax in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 C), (A, B), (B, D), (B, E), (A, D), (C, 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 E), (A, F), (E, F)</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 (at most k)</a:t>
            </a:r>
            <a:endParaRPr/>
          </a:p>
        </p:txBody>
      </p:sp>
      <p:sp>
        <p:nvSpPr>
          <p:cNvPr id="1879" name="Google Shape;1879;p141"/>
          <p:cNvSpPr/>
          <p:nvPr/>
        </p:nvSpPr>
        <p:spPr>
          <a:xfrm>
            <a:off x="1129456" y="2193395"/>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880" name="Google Shape;1880;p141"/>
          <p:cNvSpPr/>
          <p:nvPr/>
        </p:nvSpPr>
        <p:spPr>
          <a:xfrm>
            <a:off x="15313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881" name="Google Shape;1881;p141"/>
          <p:cNvSpPr/>
          <p:nvPr/>
        </p:nvSpPr>
        <p:spPr>
          <a:xfrm>
            <a:off x="1933119" y="2193395"/>
            <a:ext cx="402000" cy="411600"/>
          </a:xfrm>
          <a:prstGeom prst="rect">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882" name="Google Shape;1882;p141"/>
          <p:cNvSpPr/>
          <p:nvPr/>
        </p:nvSpPr>
        <p:spPr>
          <a:xfrm>
            <a:off x="2334982"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883" name="Google Shape;1883;p141"/>
          <p:cNvSpPr/>
          <p:nvPr/>
        </p:nvSpPr>
        <p:spPr>
          <a:xfrm>
            <a:off x="112945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884" name="Google Shape;1884;p141"/>
          <p:cNvSpPr/>
          <p:nvPr/>
        </p:nvSpPr>
        <p:spPr>
          <a:xfrm>
            <a:off x="15313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t>
            </a:r>
            <a:endParaRPr sz="1400" b="0" i="0" u="none" strike="noStrike" cap="none">
              <a:solidFill>
                <a:srgbClr val="595959"/>
              </a:solidFill>
              <a:latin typeface="Consolas"/>
              <a:ea typeface="Consolas"/>
              <a:cs typeface="Consolas"/>
              <a:sym typeface="Consolas"/>
            </a:endParaRPr>
          </a:p>
        </p:txBody>
      </p:sp>
      <p:sp>
        <p:nvSpPr>
          <p:cNvPr id="1885" name="Google Shape;1885;p141"/>
          <p:cNvSpPr/>
          <p:nvPr/>
        </p:nvSpPr>
        <p:spPr>
          <a:xfrm>
            <a:off x="19331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1886" name="Google Shape;1886;p141"/>
          <p:cNvSpPr/>
          <p:nvPr/>
        </p:nvSpPr>
        <p:spPr>
          <a:xfrm>
            <a:off x="2334982"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t>
            </a:r>
            <a:endParaRPr sz="1400" b="0" i="0" u="none" strike="noStrike" cap="none">
              <a:solidFill>
                <a:srgbClr val="595959"/>
              </a:solidFill>
              <a:latin typeface="Consolas"/>
              <a:ea typeface="Consolas"/>
              <a:cs typeface="Consolas"/>
              <a:sym typeface="Consolas"/>
            </a:endParaRPr>
          </a:p>
        </p:txBody>
      </p:sp>
      <p:sp>
        <p:nvSpPr>
          <p:cNvPr id="1887" name="Google Shape;1887;p141"/>
          <p:cNvSpPr/>
          <p:nvPr/>
        </p:nvSpPr>
        <p:spPr>
          <a:xfrm>
            <a:off x="112945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888" name="Google Shape;1888;p141"/>
          <p:cNvSpPr/>
          <p:nvPr/>
        </p:nvSpPr>
        <p:spPr>
          <a:xfrm>
            <a:off x="15313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889" name="Google Shape;1889;p141"/>
          <p:cNvSpPr/>
          <p:nvPr/>
        </p:nvSpPr>
        <p:spPr>
          <a:xfrm>
            <a:off x="19331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890" name="Google Shape;1890;p141"/>
          <p:cNvSpPr/>
          <p:nvPr/>
        </p:nvSpPr>
        <p:spPr>
          <a:xfrm>
            <a:off x="2334982"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891" name="Google Shape;1891;p141"/>
          <p:cNvSpPr/>
          <p:nvPr/>
        </p:nvSpPr>
        <p:spPr>
          <a:xfrm>
            <a:off x="2736845"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892" name="Google Shape;1892;p141"/>
          <p:cNvSpPr/>
          <p:nvPr/>
        </p:nvSpPr>
        <p:spPr>
          <a:xfrm>
            <a:off x="2736845" y="2605143"/>
            <a:ext cx="402000" cy="411600"/>
          </a:xfrm>
          <a:prstGeom prst="rect">
            <a:avLst/>
          </a:prstGeom>
          <a:solidFill>
            <a:srgbClr val="00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893" name="Google Shape;1893;p141"/>
          <p:cNvSpPr/>
          <p:nvPr/>
        </p:nvSpPr>
        <p:spPr>
          <a:xfrm>
            <a:off x="2736845"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894" name="Google Shape;1894;p141"/>
          <p:cNvSpPr/>
          <p:nvPr/>
        </p:nvSpPr>
        <p:spPr>
          <a:xfrm>
            <a:off x="727656" y="2193395"/>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895" name="Google Shape;1895;p141"/>
          <p:cNvSpPr/>
          <p:nvPr/>
        </p:nvSpPr>
        <p:spPr>
          <a:xfrm>
            <a:off x="727656" y="2605143"/>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1896" name="Google Shape;1896;p141"/>
          <p:cNvSpPr/>
          <p:nvPr/>
        </p:nvSpPr>
        <p:spPr>
          <a:xfrm>
            <a:off x="727656" y="3016892"/>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1897" name="Google Shape;1897;p141"/>
          <p:cNvSpPr/>
          <p:nvPr/>
        </p:nvSpPr>
        <p:spPr>
          <a:xfrm>
            <a:off x="112942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a:t>
            </a:r>
            <a:endParaRPr sz="1400" b="0" i="0" u="none" strike="noStrike" cap="none">
              <a:solidFill>
                <a:srgbClr val="595959"/>
              </a:solidFill>
              <a:latin typeface="Consolas"/>
              <a:ea typeface="Consolas"/>
              <a:cs typeface="Consolas"/>
              <a:sym typeface="Consolas"/>
            </a:endParaRPr>
          </a:p>
        </p:txBody>
      </p:sp>
      <p:sp>
        <p:nvSpPr>
          <p:cNvPr id="1898" name="Google Shape;1898;p141"/>
          <p:cNvSpPr/>
          <p:nvPr/>
        </p:nvSpPr>
        <p:spPr>
          <a:xfrm>
            <a:off x="15312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B</a:t>
            </a:r>
            <a:endParaRPr sz="1400" b="0" i="0" u="none" strike="noStrike" cap="none">
              <a:solidFill>
                <a:srgbClr val="595959"/>
              </a:solidFill>
              <a:latin typeface="Consolas"/>
              <a:ea typeface="Consolas"/>
              <a:cs typeface="Consolas"/>
              <a:sym typeface="Consolas"/>
            </a:endParaRPr>
          </a:p>
        </p:txBody>
      </p:sp>
      <p:sp>
        <p:nvSpPr>
          <p:cNvPr id="1899" name="Google Shape;1899;p141"/>
          <p:cNvSpPr/>
          <p:nvPr/>
        </p:nvSpPr>
        <p:spPr>
          <a:xfrm>
            <a:off x="19330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C</a:t>
            </a:r>
            <a:endParaRPr sz="1400" b="0" i="0" u="none" strike="noStrike" cap="none">
              <a:solidFill>
                <a:srgbClr val="595959"/>
              </a:solidFill>
              <a:latin typeface="Consolas"/>
              <a:ea typeface="Consolas"/>
              <a:cs typeface="Consolas"/>
              <a:sym typeface="Consolas"/>
            </a:endParaRPr>
          </a:p>
        </p:txBody>
      </p:sp>
      <p:sp>
        <p:nvSpPr>
          <p:cNvPr id="1900" name="Google Shape;1900;p141"/>
          <p:cNvSpPr/>
          <p:nvPr/>
        </p:nvSpPr>
        <p:spPr>
          <a:xfrm>
            <a:off x="2334951"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D</a:t>
            </a:r>
            <a:endParaRPr sz="1400" b="0" i="0" u="none" strike="noStrike" cap="none">
              <a:solidFill>
                <a:srgbClr val="595959"/>
              </a:solidFill>
              <a:latin typeface="Consolas"/>
              <a:ea typeface="Consolas"/>
              <a:cs typeface="Consolas"/>
              <a:sym typeface="Consolas"/>
            </a:endParaRPr>
          </a:p>
        </p:txBody>
      </p:sp>
      <p:sp>
        <p:nvSpPr>
          <p:cNvPr id="1901" name="Google Shape;1901;p141"/>
          <p:cNvSpPr/>
          <p:nvPr/>
        </p:nvSpPr>
        <p:spPr>
          <a:xfrm>
            <a:off x="2736814"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E</a:t>
            </a:r>
            <a:endParaRPr sz="1400" b="0" i="0" u="none" strike="noStrike" cap="none">
              <a:solidFill>
                <a:srgbClr val="595959"/>
              </a:solidFill>
              <a:latin typeface="Consolas"/>
              <a:ea typeface="Consolas"/>
              <a:cs typeface="Consolas"/>
              <a:sym typeface="Consolas"/>
            </a:endParaRPr>
          </a:p>
        </p:txBody>
      </p:sp>
      <p:sp>
        <p:nvSpPr>
          <p:cNvPr id="1902" name="Google Shape;1902;p141"/>
          <p:cNvSpPr/>
          <p:nvPr/>
        </p:nvSpPr>
        <p:spPr>
          <a:xfrm>
            <a:off x="727625" y="1768850"/>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k</a:t>
            </a:r>
            <a:endParaRPr sz="1400" b="0" i="0" u="none" strike="noStrike" cap="none">
              <a:solidFill>
                <a:srgbClr val="595959"/>
              </a:solidFill>
              <a:latin typeface="Consolas"/>
              <a:ea typeface="Consolas"/>
              <a:cs typeface="Consolas"/>
              <a:sym typeface="Consolas"/>
            </a:endParaRPr>
          </a:p>
        </p:txBody>
      </p:sp>
      <p:sp>
        <p:nvSpPr>
          <p:cNvPr id="1903" name="Google Shape;1903;p141"/>
          <p:cNvSpPr/>
          <p:nvPr/>
        </p:nvSpPr>
        <p:spPr>
          <a:xfrm>
            <a:off x="312300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904" name="Google Shape;1904;p141"/>
          <p:cNvSpPr/>
          <p:nvPr/>
        </p:nvSpPr>
        <p:spPr>
          <a:xfrm>
            <a:off x="312300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t>
            </a:r>
            <a:endParaRPr sz="1400" b="0" i="0" u="none" strike="noStrike" cap="none">
              <a:solidFill>
                <a:srgbClr val="595959"/>
              </a:solidFill>
              <a:latin typeface="Consolas"/>
              <a:ea typeface="Consolas"/>
              <a:cs typeface="Consolas"/>
              <a:sym typeface="Consolas"/>
            </a:endParaRPr>
          </a:p>
        </p:txBody>
      </p:sp>
      <p:sp>
        <p:nvSpPr>
          <p:cNvPr id="1905" name="Google Shape;1905;p141"/>
          <p:cNvSpPr/>
          <p:nvPr/>
        </p:nvSpPr>
        <p:spPr>
          <a:xfrm>
            <a:off x="312300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906" name="Google Shape;1906;p141"/>
          <p:cNvSpPr/>
          <p:nvPr/>
        </p:nvSpPr>
        <p:spPr>
          <a:xfrm>
            <a:off x="312297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F</a:t>
            </a:r>
            <a:endParaRPr sz="1400" b="0" i="0" u="none" strike="noStrike" cap="none">
              <a:solidFill>
                <a:srgbClr val="595959"/>
              </a:solidFill>
              <a:latin typeface="Consolas"/>
              <a:ea typeface="Consolas"/>
              <a:cs typeface="Consolas"/>
              <a:sym typeface="Consolas"/>
            </a:endParaRPr>
          </a:p>
        </p:txBody>
      </p:sp>
      <p:grpSp>
        <p:nvGrpSpPr>
          <p:cNvPr id="1907" name="Google Shape;1907;p141"/>
          <p:cNvGrpSpPr/>
          <p:nvPr/>
        </p:nvGrpSpPr>
        <p:grpSpPr>
          <a:xfrm>
            <a:off x="37606" y="3764200"/>
            <a:ext cx="3826170" cy="1354225"/>
            <a:chOff x="1917150" y="3703800"/>
            <a:chExt cx="5309701" cy="1354225"/>
          </a:xfrm>
        </p:grpSpPr>
        <p:pic>
          <p:nvPicPr>
            <p:cNvPr id="1908" name="Google Shape;1908;p14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909" name="Google Shape;1909;p14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Consolas"/>
                  <a:ea typeface="Consolas"/>
                  <a:cs typeface="Consolas"/>
                  <a:sym typeface="Consolas"/>
                </a:rPr>
                <a:t>INF</a:t>
              </a:r>
              <a:r>
                <a:rPr lang="en" sz="1400" b="0" i="0" u="none" strike="noStrike" cap="none">
                  <a:solidFill>
                    <a:srgbClr val="000000"/>
                  </a:solidFill>
                  <a:latin typeface="Consolas"/>
                  <a:ea typeface="Consolas"/>
                  <a:cs typeface="Consolas"/>
                  <a:sym typeface="Consolas"/>
                </a:rPr>
                <a:t> + </a:t>
              </a:r>
              <a:r>
                <a:rPr lang="en" sz="1400" b="0" i="0" u="none" strike="noStrike" cap="none">
                  <a:solidFill>
                    <a:srgbClr val="000000"/>
                  </a:solidFill>
                  <a:highlight>
                    <a:srgbClr val="E6B8AF"/>
                  </a:highlight>
                  <a:latin typeface="Consolas"/>
                  <a:ea typeface="Consolas"/>
                  <a:cs typeface="Consolas"/>
                  <a:sym typeface="Consolas"/>
                </a:rPr>
                <a:t>1</a:t>
              </a:r>
              <a:r>
                <a:rPr lang="en" sz="1400" b="0" i="0" u="none" strike="noStrike" cap="none">
                  <a:solidFill>
                    <a:srgbClr val="000000"/>
                  </a:solidFill>
                  <a:latin typeface="Consolas"/>
                  <a:ea typeface="Consolas"/>
                  <a:cs typeface="Consolas"/>
                  <a:sym typeface="Consolas"/>
                </a:rPr>
                <a:t> vs </a:t>
              </a:r>
              <a:r>
                <a:rPr lang="en" sz="1400" b="0" i="0" u="none" strike="noStrike" cap="none">
                  <a:solidFill>
                    <a:srgbClr val="000000"/>
                  </a:solidFill>
                  <a:highlight>
                    <a:srgbClr val="00FF00"/>
                  </a:highlight>
                  <a:latin typeface="Consolas"/>
                  <a:ea typeface="Consolas"/>
                  <a:cs typeface="Consolas"/>
                  <a:sym typeface="Consolas"/>
                </a:rPr>
                <a:t>INF</a:t>
              </a:r>
              <a:endParaRPr sz="1400" b="0" i="0" u="none" strike="noStrike" cap="none">
                <a:solidFill>
                  <a:srgbClr val="000000"/>
                </a:solidFill>
                <a:highlight>
                  <a:srgbClr val="00FF00"/>
                </a:highlight>
                <a:latin typeface="Consolas"/>
                <a:ea typeface="Consolas"/>
                <a:cs typeface="Consolas"/>
                <a:sym typeface="Consolas"/>
              </a:endParaRPr>
            </a:p>
          </p:txBody>
        </p:sp>
        <p:sp>
          <p:nvSpPr>
            <p:cNvPr id="1910" name="Google Shape;1910;p141"/>
            <p:cNvSpPr/>
            <p:nvPr/>
          </p:nvSpPr>
          <p:spPr>
            <a:xfrm>
              <a:off x="3601675" y="3703800"/>
              <a:ext cx="1940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most k</a:t>
              </a:r>
              <a:endParaRPr sz="1400" b="0" i="0" u="none" strike="noStrike" cap="none">
                <a:solidFill>
                  <a:srgbClr val="000000"/>
                </a:solidFill>
                <a:latin typeface="Consolas"/>
                <a:ea typeface="Consolas"/>
                <a:cs typeface="Consolas"/>
                <a:sym typeface="Consolas"/>
              </a:endParaRPr>
            </a:p>
          </p:txBody>
        </p:sp>
      </p:grpSp>
      <p:sp>
        <p:nvSpPr>
          <p:cNvPr id="1911" name="Google Shape;1911;p141"/>
          <p:cNvSpPr txBox="1"/>
          <p:nvPr/>
        </p:nvSpPr>
        <p:spPr>
          <a:xfrm>
            <a:off x="489250" y="1254500"/>
            <a:ext cx="3249300" cy="5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41"/>
          <p:cNvSpPr/>
          <p:nvPr/>
        </p:nvSpPr>
        <p:spPr>
          <a:xfrm>
            <a:off x="7659099" y="4127860"/>
            <a:ext cx="636489" cy="351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141"/>
          <p:cNvSpPr/>
          <p:nvPr/>
        </p:nvSpPr>
        <p:spPr>
          <a:xfrm>
            <a:off x="6558571" y="2857646"/>
            <a:ext cx="467176" cy="351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4" name="Google Shape;1914;p141"/>
          <p:cNvGrpSpPr/>
          <p:nvPr/>
        </p:nvGrpSpPr>
        <p:grpSpPr>
          <a:xfrm>
            <a:off x="4822091" y="820967"/>
            <a:ext cx="3660809" cy="3851725"/>
            <a:chOff x="4822091" y="820967"/>
            <a:chExt cx="3660809" cy="3851725"/>
          </a:xfrm>
        </p:grpSpPr>
        <p:grpSp>
          <p:nvGrpSpPr>
            <p:cNvPr id="1915" name="Google Shape;1915;p141"/>
            <p:cNvGrpSpPr/>
            <p:nvPr/>
          </p:nvGrpSpPr>
          <p:grpSpPr>
            <a:xfrm>
              <a:off x="4946052" y="820967"/>
              <a:ext cx="3536848" cy="2943233"/>
              <a:chOff x="4936060" y="1128767"/>
              <a:chExt cx="3536848" cy="2943233"/>
            </a:xfrm>
          </p:grpSpPr>
          <p:sp>
            <p:nvSpPr>
              <p:cNvPr id="1916" name="Google Shape;1916;p141"/>
              <p:cNvSpPr/>
              <p:nvPr/>
            </p:nvSpPr>
            <p:spPr>
              <a:xfrm>
                <a:off x="7529526" y="1128767"/>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
                </a:r>
                <a:endParaRPr sz="1400" b="0" i="0" u="none" strike="noStrike" cap="none">
                  <a:solidFill>
                    <a:schemeClr val="dk1"/>
                  </a:solidFill>
                  <a:latin typeface="Arial"/>
                  <a:ea typeface="Arial"/>
                  <a:cs typeface="Arial"/>
                  <a:sym typeface="Arial"/>
                </a:endParaRPr>
              </a:p>
            </p:txBody>
          </p:sp>
          <p:sp>
            <p:nvSpPr>
              <p:cNvPr id="1917" name="Google Shape;1917;p141"/>
              <p:cNvSpPr/>
              <p:nvPr/>
            </p:nvSpPr>
            <p:spPr>
              <a:xfrm>
                <a:off x="4936060" y="11575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a:t>
                </a:r>
                <a:endParaRPr sz="1400" b="0" i="0" u="none" strike="noStrike" cap="none">
                  <a:solidFill>
                    <a:schemeClr val="dk1"/>
                  </a:solidFill>
                  <a:latin typeface="Arial"/>
                  <a:ea typeface="Arial"/>
                  <a:cs typeface="Arial"/>
                  <a:sym typeface="Arial"/>
                </a:endParaRPr>
              </a:p>
            </p:txBody>
          </p:sp>
          <p:sp>
            <p:nvSpPr>
              <p:cNvPr id="1918" name="Google Shape;1918;p141"/>
              <p:cNvSpPr/>
              <p:nvPr/>
            </p:nvSpPr>
            <p:spPr>
              <a:xfrm>
                <a:off x="6201078" y="18414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A</a:t>
                </a:r>
                <a:endParaRPr sz="1400" b="0" i="0" u="none" strike="noStrike" cap="none">
                  <a:solidFill>
                    <a:schemeClr val="dk1"/>
                  </a:solidFill>
                  <a:latin typeface="Arial"/>
                  <a:ea typeface="Arial"/>
                  <a:cs typeface="Arial"/>
                  <a:sym typeface="Arial"/>
                </a:endParaRPr>
              </a:p>
            </p:txBody>
          </p:sp>
          <p:sp>
            <p:nvSpPr>
              <p:cNvPr id="1919" name="Google Shape;1919;p141"/>
              <p:cNvSpPr/>
              <p:nvPr/>
            </p:nvSpPr>
            <p:spPr>
              <a:xfrm>
                <a:off x="5681651" y="2563326"/>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F</a:t>
                </a:r>
                <a:endParaRPr sz="1400" b="0" i="0" u="none" strike="noStrike" cap="none">
                  <a:solidFill>
                    <a:schemeClr val="dk1"/>
                  </a:solidFill>
                  <a:latin typeface="Arial"/>
                  <a:ea typeface="Arial"/>
                  <a:cs typeface="Arial"/>
                  <a:sym typeface="Arial"/>
                </a:endParaRPr>
              </a:p>
            </p:txBody>
          </p:sp>
          <p:sp>
            <p:nvSpPr>
              <p:cNvPr id="1920" name="Google Shape;1920;p141"/>
              <p:cNvSpPr/>
              <p:nvPr/>
            </p:nvSpPr>
            <p:spPr>
              <a:xfrm>
                <a:off x="6232793" y="347963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E</a:t>
                </a:r>
                <a:endParaRPr sz="1400" b="0" i="0" u="none" strike="noStrike" cap="none">
                  <a:solidFill>
                    <a:schemeClr val="dk1"/>
                  </a:solidFill>
                  <a:latin typeface="Arial"/>
                  <a:ea typeface="Arial"/>
                  <a:cs typeface="Arial"/>
                  <a:sym typeface="Arial"/>
                </a:endParaRPr>
              </a:p>
            </p:txBody>
          </p:sp>
          <p:sp>
            <p:nvSpPr>
              <p:cNvPr id="1921" name="Google Shape;1921;p141"/>
              <p:cNvSpPr/>
              <p:nvPr/>
            </p:nvSpPr>
            <p:spPr>
              <a:xfrm>
                <a:off x="6721633" y="261586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a:t>
                </a:r>
                <a:endParaRPr sz="1400" b="0" i="0" u="none" strike="noStrike" cap="none">
                  <a:solidFill>
                    <a:schemeClr val="dk1"/>
                  </a:solidFill>
                  <a:latin typeface="Arial"/>
                  <a:ea typeface="Arial"/>
                  <a:cs typeface="Arial"/>
                  <a:sym typeface="Arial"/>
                </a:endParaRPr>
              </a:p>
            </p:txBody>
          </p:sp>
          <p:cxnSp>
            <p:nvCxnSpPr>
              <p:cNvPr id="1922" name="Google Shape;1922;p141"/>
              <p:cNvCxnSpPr>
                <a:stCxn id="1917" idx="6"/>
                <a:endCxn id="1916" idx="2"/>
              </p:cNvCxnSpPr>
              <p:nvPr/>
            </p:nvCxnSpPr>
            <p:spPr>
              <a:xfrm rot="10800000" flipH="1">
                <a:off x="5524304" y="1424881"/>
                <a:ext cx="2005200" cy="28800"/>
              </a:xfrm>
              <a:prstGeom prst="straightConnector1">
                <a:avLst/>
              </a:prstGeom>
              <a:noFill/>
              <a:ln w="9525" cap="flat" cmpd="sng">
                <a:solidFill>
                  <a:srgbClr val="FDA739"/>
                </a:solidFill>
                <a:prstDash val="solid"/>
                <a:round/>
                <a:headEnd type="none" w="sm" len="sm"/>
                <a:tailEnd type="triangle" w="med" len="med"/>
              </a:ln>
            </p:spPr>
          </p:cxnSp>
          <p:cxnSp>
            <p:nvCxnSpPr>
              <p:cNvPr id="1923" name="Google Shape;1923;p141"/>
              <p:cNvCxnSpPr>
                <a:stCxn id="1918" idx="7"/>
                <a:endCxn id="1916" idx="3"/>
              </p:cNvCxnSpPr>
              <p:nvPr/>
            </p:nvCxnSpPr>
            <p:spPr>
              <a:xfrm rot="10800000" flipH="1">
                <a:off x="6703176" y="1634449"/>
                <a:ext cx="912600" cy="293700"/>
              </a:xfrm>
              <a:prstGeom prst="straightConnector1">
                <a:avLst/>
              </a:prstGeom>
              <a:noFill/>
              <a:ln w="9525" cap="flat" cmpd="sng">
                <a:solidFill>
                  <a:srgbClr val="FDA739"/>
                </a:solidFill>
                <a:prstDash val="solid"/>
                <a:round/>
                <a:headEnd type="none" w="sm" len="sm"/>
                <a:tailEnd type="triangle" w="med" len="med"/>
              </a:ln>
            </p:spPr>
          </p:cxnSp>
          <p:cxnSp>
            <p:nvCxnSpPr>
              <p:cNvPr id="1924" name="Google Shape;1924;p141"/>
              <p:cNvCxnSpPr>
                <a:stCxn id="1918" idx="1"/>
                <a:endCxn id="1917" idx="5"/>
              </p:cNvCxnSpPr>
              <p:nvPr/>
            </p:nvCxnSpPr>
            <p:spPr>
              <a:xfrm rot="10800000">
                <a:off x="5438224" y="1663249"/>
                <a:ext cx="849000" cy="264900"/>
              </a:xfrm>
              <a:prstGeom prst="straightConnector1">
                <a:avLst/>
              </a:prstGeom>
              <a:noFill/>
              <a:ln w="9525" cap="flat" cmpd="sng">
                <a:solidFill>
                  <a:srgbClr val="FDA739"/>
                </a:solidFill>
                <a:prstDash val="solid"/>
                <a:round/>
                <a:headEnd type="none" w="sm" len="sm"/>
                <a:tailEnd type="triangle" w="med" len="med"/>
              </a:ln>
            </p:spPr>
          </p:cxnSp>
          <p:cxnSp>
            <p:nvCxnSpPr>
              <p:cNvPr id="1925" name="Google Shape;1925;p141"/>
              <p:cNvCxnSpPr>
                <a:stCxn id="1918" idx="3"/>
                <a:endCxn id="1919" idx="0"/>
              </p:cNvCxnSpPr>
              <p:nvPr/>
            </p:nvCxnSpPr>
            <p:spPr>
              <a:xfrm flipH="1">
                <a:off x="5975824" y="2347012"/>
                <a:ext cx="311400" cy="216300"/>
              </a:xfrm>
              <a:prstGeom prst="straightConnector1">
                <a:avLst/>
              </a:prstGeom>
              <a:noFill/>
              <a:ln w="9525" cap="flat" cmpd="sng">
                <a:solidFill>
                  <a:srgbClr val="FDA739"/>
                </a:solidFill>
                <a:prstDash val="solid"/>
                <a:round/>
                <a:headEnd type="none" w="sm" len="sm"/>
                <a:tailEnd type="triangle" w="med" len="med"/>
              </a:ln>
            </p:spPr>
          </p:cxnSp>
          <p:cxnSp>
            <p:nvCxnSpPr>
              <p:cNvPr id="1926" name="Google Shape;1926;p141"/>
              <p:cNvCxnSpPr>
                <a:stCxn id="1918" idx="5"/>
                <a:endCxn id="1921" idx="0"/>
              </p:cNvCxnSpPr>
              <p:nvPr/>
            </p:nvCxnSpPr>
            <p:spPr>
              <a:xfrm>
                <a:off x="6703176" y="2347012"/>
                <a:ext cx="312600" cy="268800"/>
              </a:xfrm>
              <a:prstGeom prst="straightConnector1">
                <a:avLst/>
              </a:prstGeom>
              <a:noFill/>
              <a:ln w="9525" cap="flat" cmpd="sng">
                <a:solidFill>
                  <a:srgbClr val="FDA739"/>
                </a:solidFill>
                <a:prstDash val="solid"/>
                <a:round/>
                <a:headEnd type="none" w="sm" len="sm"/>
                <a:tailEnd type="triangle" w="med" len="med"/>
              </a:ln>
            </p:spPr>
          </p:cxnSp>
          <p:cxnSp>
            <p:nvCxnSpPr>
              <p:cNvPr id="1927" name="Google Shape;1927;p141"/>
              <p:cNvCxnSpPr>
                <a:stCxn id="1920" idx="1"/>
                <a:endCxn id="1919" idx="4"/>
              </p:cNvCxnSpPr>
              <p:nvPr/>
            </p:nvCxnSpPr>
            <p:spPr>
              <a:xfrm rot="10800000">
                <a:off x="5975739" y="3155688"/>
                <a:ext cx="343200" cy="410700"/>
              </a:xfrm>
              <a:prstGeom prst="straightConnector1">
                <a:avLst/>
              </a:prstGeom>
              <a:noFill/>
              <a:ln w="9525" cap="flat" cmpd="sng">
                <a:solidFill>
                  <a:srgbClr val="FDA739"/>
                </a:solidFill>
                <a:prstDash val="solid"/>
                <a:round/>
                <a:headEnd type="none" w="sm" len="sm"/>
                <a:tailEnd type="triangle" w="med" len="med"/>
              </a:ln>
            </p:spPr>
          </p:cxnSp>
          <p:cxnSp>
            <p:nvCxnSpPr>
              <p:cNvPr id="1928" name="Google Shape;1928;p141"/>
              <p:cNvCxnSpPr>
                <a:stCxn id="1921" idx="4"/>
                <a:endCxn id="1920" idx="7"/>
              </p:cNvCxnSpPr>
              <p:nvPr/>
            </p:nvCxnSpPr>
            <p:spPr>
              <a:xfrm flipH="1">
                <a:off x="6734955" y="3208230"/>
                <a:ext cx="280800" cy="358200"/>
              </a:xfrm>
              <a:prstGeom prst="straightConnector1">
                <a:avLst/>
              </a:prstGeom>
              <a:noFill/>
              <a:ln w="9525" cap="flat" cmpd="sng">
                <a:solidFill>
                  <a:srgbClr val="FDA739"/>
                </a:solidFill>
                <a:prstDash val="solid"/>
                <a:round/>
                <a:headEnd type="none" w="sm" len="sm"/>
                <a:tailEnd type="triangle" w="med" len="med"/>
              </a:ln>
            </p:spPr>
          </p:cxnSp>
          <p:cxnSp>
            <p:nvCxnSpPr>
              <p:cNvPr id="1929" name="Google Shape;1929;p141"/>
              <p:cNvCxnSpPr>
                <a:stCxn id="1917" idx="3"/>
                <a:endCxn id="1920" idx="2"/>
              </p:cNvCxnSpPr>
              <p:nvPr/>
            </p:nvCxnSpPr>
            <p:spPr>
              <a:xfrm rot="-5400000" flipH="1">
                <a:off x="4571156" y="2114162"/>
                <a:ext cx="2112600" cy="1210500"/>
              </a:xfrm>
              <a:prstGeom prst="curvedConnector2">
                <a:avLst/>
              </a:prstGeom>
              <a:noFill/>
              <a:ln w="9525" cap="flat" cmpd="sng">
                <a:solidFill>
                  <a:srgbClr val="FDA739"/>
                </a:solidFill>
                <a:prstDash val="solid"/>
                <a:round/>
                <a:headEnd type="none" w="sm" len="sm"/>
                <a:tailEnd type="triangle" w="med" len="med"/>
              </a:ln>
            </p:spPr>
          </p:cxnSp>
          <p:cxnSp>
            <p:nvCxnSpPr>
              <p:cNvPr id="1930" name="Google Shape;1930;p141"/>
              <p:cNvCxnSpPr>
                <a:stCxn id="1916" idx="5"/>
                <a:endCxn id="1920" idx="6"/>
              </p:cNvCxnSpPr>
              <p:nvPr/>
            </p:nvCxnSpPr>
            <p:spPr>
              <a:xfrm rot="5400000">
                <a:off x="6355674" y="2099829"/>
                <a:ext cx="2141400" cy="1210500"/>
              </a:xfrm>
              <a:prstGeom prst="curvedConnector2">
                <a:avLst/>
              </a:prstGeom>
              <a:noFill/>
              <a:ln w="9525" cap="flat" cmpd="sng">
                <a:solidFill>
                  <a:srgbClr val="FDA739"/>
                </a:solidFill>
                <a:prstDash val="solid"/>
                <a:round/>
                <a:headEnd type="none" w="sm" len="sm"/>
                <a:tailEnd type="triangle" w="med" len="med"/>
              </a:ln>
            </p:spPr>
          </p:cxnSp>
          <p:sp>
            <p:nvSpPr>
              <p:cNvPr id="1931" name="Google Shape;1931;p141"/>
              <p:cNvSpPr txBox="1"/>
              <p:nvPr/>
            </p:nvSpPr>
            <p:spPr>
              <a:xfrm>
                <a:off x="5622157" y="173965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932" name="Google Shape;1932;p141"/>
              <p:cNvSpPr txBox="1"/>
              <p:nvPr/>
            </p:nvSpPr>
            <p:spPr>
              <a:xfrm>
                <a:off x="6248917" y="115830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933" name="Google Shape;1933;p141"/>
              <p:cNvSpPr txBox="1"/>
              <p:nvPr/>
            </p:nvSpPr>
            <p:spPr>
              <a:xfrm>
                <a:off x="7262619" y="168751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1934" name="Google Shape;1934;p141"/>
              <p:cNvSpPr txBox="1"/>
              <p:nvPr/>
            </p:nvSpPr>
            <p:spPr>
              <a:xfrm>
                <a:off x="5763660" y="2215128"/>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1935" name="Google Shape;1935;p141"/>
              <p:cNvSpPr txBox="1"/>
              <p:nvPr/>
            </p:nvSpPr>
            <p:spPr>
              <a:xfrm>
                <a:off x="6818960" y="2255100"/>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936" name="Google Shape;1936;p141"/>
              <p:cNvSpPr txBox="1"/>
              <p:nvPr/>
            </p:nvSpPr>
            <p:spPr>
              <a:xfrm>
                <a:off x="6124346" y="313136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937" name="Google Shape;1937;p141"/>
              <p:cNvSpPr txBox="1"/>
              <p:nvPr/>
            </p:nvSpPr>
            <p:spPr>
              <a:xfrm>
                <a:off x="6597203" y="3183906"/>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938" name="Google Shape;1938;p141"/>
              <p:cNvSpPr txBox="1"/>
              <p:nvPr/>
            </p:nvSpPr>
            <p:spPr>
              <a:xfrm>
                <a:off x="4985103" y="2604272"/>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939" name="Google Shape;1939;p141"/>
              <p:cNvSpPr txBox="1"/>
              <p:nvPr/>
            </p:nvSpPr>
            <p:spPr>
              <a:xfrm>
                <a:off x="7939095" y="2562877"/>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sp>
          <p:nvSpPr>
            <p:cNvPr id="1940" name="Google Shape;1940;p141"/>
            <p:cNvSpPr txBox="1"/>
            <p:nvPr/>
          </p:nvSpPr>
          <p:spPr>
            <a:xfrm>
              <a:off x="4822091" y="3934028"/>
              <a:ext cx="3570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Relax in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 C), (A, B), (B, D), (B, E), (A, D), (C, 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 E), (A, F), (E, F)</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1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 (at most k)</a:t>
            </a:r>
            <a:endParaRPr/>
          </a:p>
        </p:txBody>
      </p:sp>
      <p:sp>
        <p:nvSpPr>
          <p:cNvPr id="1946" name="Google Shape;1946;p142"/>
          <p:cNvSpPr/>
          <p:nvPr/>
        </p:nvSpPr>
        <p:spPr>
          <a:xfrm>
            <a:off x="1129456" y="2193395"/>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947" name="Google Shape;1947;p142"/>
          <p:cNvSpPr/>
          <p:nvPr/>
        </p:nvSpPr>
        <p:spPr>
          <a:xfrm>
            <a:off x="15313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948" name="Google Shape;1948;p142"/>
          <p:cNvSpPr/>
          <p:nvPr/>
        </p:nvSpPr>
        <p:spPr>
          <a:xfrm>
            <a:off x="1933119" y="2193395"/>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949" name="Google Shape;1949;p142"/>
          <p:cNvSpPr/>
          <p:nvPr/>
        </p:nvSpPr>
        <p:spPr>
          <a:xfrm>
            <a:off x="2334982"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950" name="Google Shape;1950;p142"/>
          <p:cNvSpPr/>
          <p:nvPr/>
        </p:nvSpPr>
        <p:spPr>
          <a:xfrm>
            <a:off x="112945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951" name="Google Shape;1951;p142"/>
          <p:cNvSpPr/>
          <p:nvPr/>
        </p:nvSpPr>
        <p:spPr>
          <a:xfrm>
            <a:off x="15313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t>
            </a:r>
            <a:endParaRPr sz="1400" b="0" i="0" u="none" strike="noStrike" cap="none">
              <a:solidFill>
                <a:srgbClr val="595959"/>
              </a:solidFill>
              <a:latin typeface="Consolas"/>
              <a:ea typeface="Consolas"/>
              <a:cs typeface="Consolas"/>
              <a:sym typeface="Consolas"/>
            </a:endParaRPr>
          </a:p>
        </p:txBody>
      </p:sp>
      <p:sp>
        <p:nvSpPr>
          <p:cNvPr id="1952" name="Google Shape;1952;p142"/>
          <p:cNvSpPr/>
          <p:nvPr/>
        </p:nvSpPr>
        <p:spPr>
          <a:xfrm>
            <a:off x="1933119" y="2605143"/>
            <a:ext cx="402000" cy="411600"/>
          </a:xfrm>
          <a:prstGeom prst="rect">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1953" name="Google Shape;1953;p142"/>
          <p:cNvSpPr/>
          <p:nvPr/>
        </p:nvSpPr>
        <p:spPr>
          <a:xfrm>
            <a:off x="2334982"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t>
            </a:r>
            <a:endParaRPr sz="1400" b="0" i="0" u="none" strike="noStrike" cap="none">
              <a:solidFill>
                <a:srgbClr val="595959"/>
              </a:solidFill>
              <a:latin typeface="Consolas"/>
              <a:ea typeface="Consolas"/>
              <a:cs typeface="Consolas"/>
              <a:sym typeface="Consolas"/>
            </a:endParaRPr>
          </a:p>
        </p:txBody>
      </p:sp>
      <p:sp>
        <p:nvSpPr>
          <p:cNvPr id="1954" name="Google Shape;1954;p142"/>
          <p:cNvSpPr/>
          <p:nvPr/>
        </p:nvSpPr>
        <p:spPr>
          <a:xfrm>
            <a:off x="112945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955" name="Google Shape;1955;p142"/>
          <p:cNvSpPr/>
          <p:nvPr/>
        </p:nvSpPr>
        <p:spPr>
          <a:xfrm>
            <a:off x="15313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956" name="Google Shape;1956;p142"/>
          <p:cNvSpPr/>
          <p:nvPr/>
        </p:nvSpPr>
        <p:spPr>
          <a:xfrm>
            <a:off x="19331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957" name="Google Shape;1957;p142"/>
          <p:cNvSpPr/>
          <p:nvPr/>
        </p:nvSpPr>
        <p:spPr>
          <a:xfrm>
            <a:off x="2334982"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958" name="Google Shape;1958;p142"/>
          <p:cNvSpPr/>
          <p:nvPr/>
        </p:nvSpPr>
        <p:spPr>
          <a:xfrm>
            <a:off x="2736845"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959" name="Google Shape;1959;p142"/>
          <p:cNvSpPr/>
          <p:nvPr/>
        </p:nvSpPr>
        <p:spPr>
          <a:xfrm>
            <a:off x="2736845" y="2605143"/>
            <a:ext cx="402000" cy="411600"/>
          </a:xfrm>
          <a:prstGeom prst="rect">
            <a:avLst/>
          </a:prstGeom>
          <a:solidFill>
            <a:srgbClr val="00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960" name="Google Shape;1960;p142"/>
          <p:cNvSpPr/>
          <p:nvPr/>
        </p:nvSpPr>
        <p:spPr>
          <a:xfrm>
            <a:off x="2736845"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961" name="Google Shape;1961;p142"/>
          <p:cNvSpPr/>
          <p:nvPr/>
        </p:nvSpPr>
        <p:spPr>
          <a:xfrm>
            <a:off x="727656" y="2193395"/>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1962" name="Google Shape;1962;p142"/>
          <p:cNvSpPr/>
          <p:nvPr/>
        </p:nvSpPr>
        <p:spPr>
          <a:xfrm>
            <a:off x="727656" y="2605143"/>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1963" name="Google Shape;1963;p142"/>
          <p:cNvSpPr/>
          <p:nvPr/>
        </p:nvSpPr>
        <p:spPr>
          <a:xfrm>
            <a:off x="727656" y="3016892"/>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1964" name="Google Shape;1964;p142"/>
          <p:cNvSpPr/>
          <p:nvPr/>
        </p:nvSpPr>
        <p:spPr>
          <a:xfrm>
            <a:off x="112942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a:t>
            </a:r>
            <a:endParaRPr sz="1400" b="0" i="0" u="none" strike="noStrike" cap="none">
              <a:solidFill>
                <a:srgbClr val="595959"/>
              </a:solidFill>
              <a:latin typeface="Consolas"/>
              <a:ea typeface="Consolas"/>
              <a:cs typeface="Consolas"/>
              <a:sym typeface="Consolas"/>
            </a:endParaRPr>
          </a:p>
        </p:txBody>
      </p:sp>
      <p:sp>
        <p:nvSpPr>
          <p:cNvPr id="1965" name="Google Shape;1965;p142"/>
          <p:cNvSpPr/>
          <p:nvPr/>
        </p:nvSpPr>
        <p:spPr>
          <a:xfrm>
            <a:off x="15312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B</a:t>
            </a:r>
            <a:endParaRPr sz="1400" b="0" i="0" u="none" strike="noStrike" cap="none">
              <a:solidFill>
                <a:srgbClr val="595959"/>
              </a:solidFill>
              <a:latin typeface="Consolas"/>
              <a:ea typeface="Consolas"/>
              <a:cs typeface="Consolas"/>
              <a:sym typeface="Consolas"/>
            </a:endParaRPr>
          </a:p>
        </p:txBody>
      </p:sp>
      <p:sp>
        <p:nvSpPr>
          <p:cNvPr id="1966" name="Google Shape;1966;p142"/>
          <p:cNvSpPr/>
          <p:nvPr/>
        </p:nvSpPr>
        <p:spPr>
          <a:xfrm>
            <a:off x="19330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C</a:t>
            </a:r>
            <a:endParaRPr sz="1400" b="0" i="0" u="none" strike="noStrike" cap="none">
              <a:solidFill>
                <a:srgbClr val="595959"/>
              </a:solidFill>
              <a:latin typeface="Consolas"/>
              <a:ea typeface="Consolas"/>
              <a:cs typeface="Consolas"/>
              <a:sym typeface="Consolas"/>
            </a:endParaRPr>
          </a:p>
        </p:txBody>
      </p:sp>
      <p:sp>
        <p:nvSpPr>
          <p:cNvPr id="1967" name="Google Shape;1967;p142"/>
          <p:cNvSpPr/>
          <p:nvPr/>
        </p:nvSpPr>
        <p:spPr>
          <a:xfrm>
            <a:off x="2334951"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D</a:t>
            </a:r>
            <a:endParaRPr sz="1400" b="0" i="0" u="none" strike="noStrike" cap="none">
              <a:solidFill>
                <a:srgbClr val="595959"/>
              </a:solidFill>
              <a:latin typeface="Consolas"/>
              <a:ea typeface="Consolas"/>
              <a:cs typeface="Consolas"/>
              <a:sym typeface="Consolas"/>
            </a:endParaRPr>
          </a:p>
        </p:txBody>
      </p:sp>
      <p:sp>
        <p:nvSpPr>
          <p:cNvPr id="1968" name="Google Shape;1968;p142"/>
          <p:cNvSpPr/>
          <p:nvPr/>
        </p:nvSpPr>
        <p:spPr>
          <a:xfrm>
            <a:off x="2736814"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E</a:t>
            </a:r>
            <a:endParaRPr sz="1400" b="0" i="0" u="none" strike="noStrike" cap="none">
              <a:solidFill>
                <a:srgbClr val="595959"/>
              </a:solidFill>
              <a:latin typeface="Consolas"/>
              <a:ea typeface="Consolas"/>
              <a:cs typeface="Consolas"/>
              <a:sym typeface="Consolas"/>
            </a:endParaRPr>
          </a:p>
        </p:txBody>
      </p:sp>
      <p:sp>
        <p:nvSpPr>
          <p:cNvPr id="1969" name="Google Shape;1969;p142"/>
          <p:cNvSpPr/>
          <p:nvPr/>
        </p:nvSpPr>
        <p:spPr>
          <a:xfrm>
            <a:off x="727625" y="1768850"/>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k</a:t>
            </a:r>
            <a:endParaRPr sz="1400" b="0" i="0" u="none" strike="noStrike" cap="none">
              <a:solidFill>
                <a:srgbClr val="595959"/>
              </a:solidFill>
              <a:latin typeface="Consolas"/>
              <a:ea typeface="Consolas"/>
              <a:cs typeface="Consolas"/>
              <a:sym typeface="Consolas"/>
            </a:endParaRPr>
          </a:p>
        </p:txBody>
      </p:sp>
      <p:sp>
        <p:nvSpPr>
          <p:cNvPr id="1970" name="Google Shape;1970;p142"/>
          <p:cNvSpPr/>
          <p:nvPr/>
        </p:nvSpPr>
        <p:spPr>
          <a:xfrm>
            <a:off x="312300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1971" name="Google Shape;1971;p142"/>
          <p:cNvSpPr/>
          <p:nvPr/>
        </p:nvSpPr>
        <p:spPr>
          <a:xfrm>
            <a:off x="312300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t>
            </a:r>
            <a:endParaRPr sz="1400" b="0" i="0" u="none" strike="noStrike" cap="none">
              <a:solidFill>
                <a:srgbClr val="595959"/>
              </a:solidFill>
              <a:latin typeface="Consolas"/>
              <a:ea typeface="Consolas"/>
              <a:cs typeface="Consolas"/>
              <a:sym typeface="Consolas"/>
            </a:endParaRPr>
          </a:p>
        </p:txBody>
      </p:sp>
      <p:sp>
        <p:nvSpPr>
          <p:cNvPr id="1972" name="Google Shape;1972;p142"/>
          <p:cNvSpPr/>
          <p:nvPr/>
        </p:nvSpPr>
        <p:spPr>
          <a:xfrm>
            <a:off x="312300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1973" name="Google Shape;1973;p142"/>
          <p:cNvSpPr/>
          <p:nvPr/>
        </p:nvSpPr>
        <p:spPr>
          <a:xfrm>
            <a:off x="312297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F</a:t>
            </a:r>
            <a:endParaRPr sz="1400" b="0" i="0" u="none" strike="noStrike" cap="none">
              <a:solidFill>
                <a:srgbClr val="595959"/>
              </a:solidFill>
              <a:latin typeface="Consolas"/>
              <a:ea typeface="Consolas"/>
              <a:cs typeface="Consolas"/>
              <a:sym typeface="Consolas"/>
            </a:endParaRPr>
          </a:p>
        </p:txBody>
      </p:sp>
      <p:grpSp>
        <p:nvGrpSpPr>
          <p:cNvPr id="1974" name="Google Shape;1974;p142"/>
          <p:cNvGrpSpPr/>
          <p:nvPr/>
        </p:nvGrpSpPr>
        <p:grpSpPr>
          <a:xfrm>
            <a:off x="37606" y="3764200"/>
            <a:ext cx="3826170" cy="1354225"/>
            <a:chOff x="1917150" y="3703800"/>
            <a:chExt cx="5309701" cy="1354225"/>
          </a:xfrm>
        </p:grpSpPr>
        <p:pic>
          <p:nvPicPr>
            <p:cNvPr id="1975" name="Google Shape;1975;p14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976" name="Google Shape;1976;p14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Notice that IF we ran Bellman-Ford normally, we would have used </a:t>
              </a:r>
              <a:r>
                <a:rPr lang="en" sz="1400" b="0" i="0" u="none" strike="noStrike" cap="none">
                  <a:solidFill>
                    <a:srgbClr val="000000"/>
                  </a:solidFill>
                  <a:highlight>
                    <a:srgbClr val="FFFF00"/>
                  </a:highlight>
                  <a:latin typeface="Consolas"/>
                  <a:ea typeface="Consolas"/>
                  <a:cs typeface="Consolas"/>
                  <a:sym typeface="Consolas"/>
                </a:rPr>
                <a:t>6</a:t>
              </a:r>
              <a:r>
                <a:rPr lang="en" sz="1400" b="0" i="0" u="none" strike="noStrike" cap="none">
                  <a:solidFill>
                    <a:srgbClr val="000000"/>
                  </a:solidFill>
                  <a:latin typeface="Consolas"/>
                  <a:ea typeface="Consolas"/>
                  <a:cs typeface="Consolas"/>
                  <a:sym typeface="Consolas"/>
                </a:rPr>
                <a:t> to and therefore updated the </a:t>
              </a:r>
              <a:r>
                <a:rPr lang="en" sz="1400" b="0" i="0" u="none" strike="noStrike" cap="none">
                  <a:solidFill>
                    <a:srgbClr val="000000"/>
                  </a:solidFill>
                  <a:highlight>
                    <a:srgbClr val="00FF00"/>
                  </a:highlight>
                  <a:latin typeface="Consolas"/>
                  <a:ea typeface="Consolas"/>
                  <a:cs typeface="Consolas"/>
                  <a:sym typeface="Consolas"/>
                </a:rPr>
                <a:t>estimate</a:t>
              </a:r>
              <a:endParaRPr sz="1400" b="0" i="0" u="none" strike="noStrike" cap="none">
                <a:solidFill>
                  <a:srgbClr val="000000"/>
                </a:solidFill>
                <a:highlight>
                  <a:srgbClr val="00FF00"/>
                </a:highlight>
                <a:latin typeface="Consolas"/>
                <a:ea typeface="Consolas"/>
                <a:cs typeface="Consolas"/>
                <a:sym typeface="Consolas"/>
              </a:endParaRPr>
            </a:p>
          </p:txBody>
        </p:sp>
        <p:sp>
          <p:nvSpPr>
            <p:cNvPr id="1977" name="Google Shape;1977;p142"/>
            <p:cNvSpPr/>
            <p:nvPr/>
          </p:nvSpPr>
          <p:spPr>
            <a:xfrm>
              <a:off x="3601675" y="3703800"/>
              <a:ext cx="1940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most k</a:t>
              </a:r>
              <a:endParaRPr sz="1400" b="0" i="0" u="none" strike="noStrike" cap="none">
                <a:solidFill>
                  <a:srgbClr val="000000"/>
                </a:solidFill>
                <a:latin typeface="Consolas"/>
                <a:ea typeface="Consolas"/>
                <a:cs typeface="Consolas"/>
                <a:sym typeface="Consolas"/>
              </a:endParaRPr>
            </a:p>
          </p:txBody>
        </p:sp>
      </p:grpSp>
      <p:sp>
        <p:nvSpPr>
          <p:cNvPr id="1978" name="Google Shape;1978;p142"/>
          <p:cNvSpPr txBox="1"/>
          <p:nvPr/>
        </p:nvSpPr>
        <p:spPr>
          <a:xfrm>
            <a:off x="489250" y="1254500"/>
            <a:ext cx="3249300" cy="5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142"/>
          <p:cNvSpPr/>
          <p:nvPr/>
        </p:nvSpPr>
        <p:spPr>
          <a:xfrm>
            <a:off x="7659099" y="4127860"/>
            <a:ext cx="636489" cy="351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142"/>
          <p:cNvSpPr/>
          <p:nvPr/>
        </p:nvSpPr>
        <p:spPr>
          <a:xfrm>
            <a:off x="6558571" y="2857646"/>
            <a:ext cx="467176" cy="351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1" name="Google Shape;1981;p142"/>
          <p:cNvGrpSpPr/>
          <p:nvPr/>
        </p:nvGrpSpPr>
        <p:grpSpPr>
          <a:xfrm>
            <a:off x="4822091" y="820967"/>
            <a:ext cx="3660809" cy="3851725"/>
            <a:chOff x="4822091" y="820967"/>
            <a:chExt cx="3660809" cy="3851725"/>
          </a:xfrm>
        </p:grpSpPr>
        <p:grpSp>
          <p:nvGrpSpPr>
            <p:cNvPr id="1982" name="Google Shape;1982;p142"/>
            <p:cNvGrpSpPr/>
            <p:nvPr/>
          </p:nvGrpSpPr>
          <p:grpSpPr>
            <a:xfrm>
              <a:off x="4946052" y="820967"/>
              <a:ext cx="3536848" cy="2943233"/>
              <a:chOff x="4936060" y="1128767"/>
              <a:chExt cx="3536848" cy="2943233"/>
            </a:xfrm>
          </p:grpSpPr>
          <p:sp>
            <p:nvSpPr>
              <p:cNvPr id="1983" name="Google Shape;1983;p142"/>
              <p:cNvSpPr/>
              <p:nvPr/>
            </p:nvSpPr>
            <p:spPr>
              <a:xfrm>
                <a:off x="7529526" y="1128767"/>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
                </a:r>
                <a:endParaRPr sz="1400" b="0" i="0" u="none" strike="noStrike" cap="none">
                  <a:solidFill>
                    <a:schemeClr val="dk1"/>
                  </a:solidFill>
                  <a:latin typeface="Arial"/>
                  <a:ea typeface="Arial"/>
                  <a:cs typeface="Arial"/>
                  <a:sym typeface="Arial"/>
                </a:endParaRPr>
              </a:p>
            </p:txBody>
          </p:sp>
          <p:sp>
            <p:nvSpPr>
              <p:cNvPr id="1984" name="Google Shape;1984;p142"/>
              <p:cNvSpPr/>
              <p:nvPr/>
            </p:nvSpPr>
            <p:spPr>
              <a:xfrm>
                <a:off x="4936060" y="11575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a:t>
                </a:r>
                <a:endParaRPr sz="1400" b="0" i="0" u="none" strike="noStrike" cap="none">
                  <a:solidFill>
                    <a:schemeClr val="dk1"/>
                  </a:solidFill>
                  <a:latin typeface="Arial"/>
                  <a:ea typeface="Arial"/>
                  <a:cs typeface="Arial"/>
                  <a:sym typeface="Arial"/>
                </a:endParaRPr>
              </a:p>
            </p:txBody>
          </p:sp>
          <p:sp>
            <p:nvSpPr>
              <p:cNvPr id="1985" name="Google Shape;1985;p142"/>
              <p:cNvSpPr/>
              <p:nvPr/>
            </p:nvSpPr>
            <p:spPr>
              <a:xfrm>
                <a:off x="6201078" y="18414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A</a:t>
                </a:r>
                <a:endParaRPr sz="1400" b="0" i="0" u="none" strike="noStrike" cap="none">
                  <a:solidFill>
                    <a:schemeClr val="dk1"/>
                  </a:solidFill>
                  <a:latin typeface="Arial"/>
                  <a:ea typeface="Arial"/>
                  <a:cs typeface="Arial"/>
                  <a:sym typeface="Arial"/>
                </a:endParaRPr>
              </a:p>
            </p:txBody>
          </p:sp>
          <p:sp>
            <p:nvSpPr>
              <p:cNvPr id="1986" name="Google Shape;1986;p142"/>
              <p:cNvSpPr/>
              <p:nvPr/>
            </p:nvSpPr>
            <p:spPr>
              <a:xfrm>
                <a:off x="5681651" y="2563326"/>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F</a:t>
                </a:r>
                <a:endParaRPr sz="1400" b="0" i="0" u="none" strike="noStrike" cap="none">
                  <a:solidFill>
                    <a:schemeClr val="dk1"/>
                  </a:solidFill>
                  <a:latin typeface="Arial"/>
                  <a:ea typeface="Arial"/>
                  <a:cs typeface="Arial"/>
                  <a:sym typeface="Arial"/>
                </a:endParaRPr>
              </a:p>
            </p:txBody>
          </p:sp>
          <p:sp>
            <p:nvSpPr>
              <p:cNvPr id="1987" name="Google Shape;1987;p142"/>
              <p:cNvSpPr/>
              <p:nvPr/>
            </p:nvSpPr>
            <p:spPr>
              <a:xfrm>
                <a:off x="6232793" y="347963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E</a:t>
                </a:r>
                <a:endParaRPr sz="1400" b="0" i="0" u="none" strike="noStrike" cap="none">
                  <a:solidFill>
                    <a:schemeClr val="dk1"/>
                  </a:solidFill>
                  <a:latin typeface="Arial"/>
                  <a:ea typeface="Arial"/>
                  <a:cs typeface="Arial"/>
                  <a:sym typeface="Arial"/>
                </a:endParaRPr>
              </a:p>
            </p:txBody>
          </p:sp>
          <p:sp>
            <p:nvSpPr>
              <p:cNvPr id="1988" name="Google Shape;1988;p142"/>
              <p:cNvSpPr/>
              <p:nvPr/>
            </p:nvSpPr>
            <p:spPr>
              <a:xfrm>
                <a:off x="6721633" y="261586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a:t>
                </a:r>
                <a:endParaRPr sz="1400" b="0" i="0" u="none" strike="noStrike" cap="none">
                  <a:solidFill>
                    <a:schemeClr val="dk1"/>
                  </a:solidFill>
                  <a:latin typeface="Arial"/>
                  <a:ea typeface="Arial"/>
                  <a:cs typeface="Arial"/>
                  <a:sym typeface="Arial"/>
                </a:endParaRPr>
              </a:p>
            </p:txBody>
          </p:sp>
          <p:cxnSp>
            <p:nvCxnSpPr>
              <p:cNvPr id="1989" name="Google Shape;1989;p142"/>
              <p:cNvCxnSpPr>
                <a:stCxn id="1984" idx="6"/>
                <a:endCxn id="1983" idx="2"/>
              </p:cNvCxnSpPr>
              <p:nvPr/>
            </p:nvCxnSpPr>
            <p:spPr>
              <a:xfrm rot="10800000" flipH="1">
                <a:off x="5524304" y="1424881"/>
                <a:ext cx="2005200" cy="28800"/>
              </a:xfrm>
              <a:prstGeom prst="straightConnector1">
                <a:avLst/>
              </a:prstGeom>
              <a:noFill/>
              <a:ln w="9525" cap="flat" cmpd="sng">
                <a:solidFill>
                  <a:srgbClr val="FDA739"/>
                </a:solidFill>
                <a:prstDash val="solid"/>
                <a:round/>
                <a:headEnd type="none" w="sm" len="sm"/>
                <a:tailEnd type="triangle" w="med" len="med"/>
              </a:ln>
            </p:spPr>
          </p:cxnSp>
          <p:cxnSp>
            <p:nvCxnSpPr>
              <p:cNvPr id="1990" name="Google Shape;1990;p142"/>
              <p:cNvCxnSpPr>
                <a:stCxn id="1985" idx="7"/>
                <a:endCxn id="1983" idx="3"/>
              </p:cNvCxnSpPr>
              <p:nvPr/>
            </p:nvCxnSpPr>
            <p:spPr>
              <a:xfrm rot="10800000" flipH="1">
                <a:off x="6703176" y="1634449"/>
                <a:ext cx="912600" cy="293700"/>
              </a:xfrm>
              <a:prstGeom prst="straightConnector1">
                <a:avLst/>
              </a:prstGeom>
              <a:noFill/>
              <a:ln w="9525" cap="flat" cmpd="sng">
                <a:solidFill>
                  <a:srgbClr val="FDA739"/>
                </a:solidFill>
                <a:prstDash val="solid"/>
                <a:round/>
                <a:headEnd type="none" w="sm" len="sm"/>
                <a:tailEnd type="triangle" w="med" len="med"/>
              </a:ln>
            </p:spPr>
          </p:cxnSp>
          <p:cxnSp>
            <p:nvCxnSpPr>
              <p:cNvPr id="1991" name="Google Shape;1991;p142"/>
              <p:cNvCxnSpPr>
                <a:stCxn id="1985" idx="1"/>
                <a:endCxn id="1984" idx="5"/>
              </p:cNvCxnSpPr>
              <p:nvPr/>
            </p:nvCxnSpPr>
            <p:spPr>
              <a:xfrm rot="10800000">
                <a:off x="5438224" y="1663249"/>
                <a:ext cx="849000" cy="264900"/>
              </a:xfrm>
              <a:prstGeom prst="straightConnector1">
                <a:avLst/>
              </a:prstGeom>
              <a:noFill/>
              <a:ln w="9525" cap="flat" cmpd="sng">
                <a:solidFill>
                  <a:srgbClr val="FDA739"/>
                </a:solidFill>
                <a:prstDash val="solid"/>
                <a:round/>
                <a:headEnd type="none" w="sm" len="sm"/>
                <a:tailEnd type="triangle" w="med" len="med"/>
              </a:ln>
            </p:spPr>
          </p:cxnSp>
          <p:cxnSp>
            <p:nvCxnSpPr>
              <p:cNvPr id="1992" name="Google Shape;1992;p142"/>
              <p:cNvCxnSpPr>
                <a:stCxn id="1985" idx="3"/>
                <a:endCxn id="1986" idx="0"/>
              </p:cNvCxnSpPr>
              <p:nvPr/>
            </p:nvCxnSpPr>
            <p:spPr>
              <a:xfrm flipH="1">
                <a:off x="5975824" y="2347012"/>
                <a:ext cx="311400" cy="216300"/>
              </a:xfrm>
              <a:prstGeom prst="straightConnector1">
                <a:avLst/>
              </a:prstGeom>
              <a:noFill/>
              <a:ln w="9525" cap="flat" cmpd="sng">
                <a:solidFill>
                  <a:srgbClr val="FDA739"/>
                </a:solidFill>
                <a:prstDash val="solid"/>
                <a:round/>
                <a:headEnd type="none" w="sm" len="sm"/>
                <a:tailEnd type="triangle" w="med" len="med"/>
              </a:ln>
            </p:spPr>
          </p:cxnSp>
          <p:cxnSp>
            <p:nvCxnSpPr>
              <p:cNvPr id="1993" name="Google Shape;1993;p142"/>
              <p:cNvCxnSpPr>
                <a:stCxn id="1985" idx="5"/>
                <a:endCxn id="1988" idx="0"/>
              </p:cNvCxnSpPr>
              <p:nvPr/>
            </p:nvCxnSpPr>
            <p:spPr>
              <a:xfrm>
                <a:off x="6703176" y="2347012"/>
                <a:ext cx="312600" cy="268800"/>
              </a:xfrm>
              <a:prstGeom prst="straightConnector1">
                <a:avLst/>
              </a:prstGeom>
              <a:noFill/>
              <a:ln w="9525" cap="flat" cmpd="sng">
                <a:solidFill>
                  <a:srgbClr val="FDA739"/>
                </a:solidFill>
                <a:prstDash val="solid"/>
                <a:round/>
                <a:headEnd type="none" w="sm" len="sm"/>
                <a:tailEnd type="triangle" w="med" len="med"/>
              </a:ln>
            </p:spPr>
          </p:cxnSp>
          <p:cxnSp>
            <p:nvCxnSpPr>
              <p:cNvPr id="1994" name="Google Shape;1994;p142"/>
              <p:cNvCxnSpPr>
                <a:stCxn id="1987" idx="1"/>
                <a:endCxn id="1986" idx="4"/>
              </p:cNvCxnSpPr>
              <p:nvPr/>
            </p:nvCxnSpPr>
            <p:spPr>
              <a:xfrm rot="10800000">
                <a:off x="5975739" y="3155688"/>
                <a:ext cx="343200" cy="410700"/>
              </a:xfrm>
              <a:prstGeom prst="straightConnector1">
                <a:avLst/>
              </a:prstGeom>
              <a:noFill/>
              <a:ln w="9525" cap="flat" cmpd="sng">
                <a:solidFill>
                  <a:srgbClr val="FDA739"/>
                </a:solidFill>
                <a:prstDash val="solid"/>
                <a:round/>
                <a:headEnd type="none" w="sm" len="sm"/>
                <a:tailEnd type="triangle" w="med" len="med"/>
              </a:ln>
            </p:spPr>
          </p:cxnSp>
          <p:cxnSp>
            <p:nvCxnSpPr>
              <p:cNvPr id="1995" name="Google Shape;1995;p142"/>
              <p:cNvCxnSpPr>
                <a:stCxn id="1988" idx="4"/>
                <a:endCxn id="1987" idx="7"/>
              </p:cNvCxnSpPr>
              <p:nvPr/>
            </p:nvCxnSpPr>
            <p:spPr>
              <a:xfrm flipH="1">
                <a:off x="6734955" y="3208230"/>
                <a:ext cx="280800" cy="358200"/>
              </a:xfrm>
              <a:prstGeom prst="straightConnector1">
                <a:avLst/>
              </a:prstGeom>
              <a:noFill/>
              <a:ln w="9525" cap="flat" cmpd="sng">
                <a:solidFill>
                  <a:srgbClr val="FDA739"/>
                </a:solidFill>
                <a:prstDash val="solid"/>
                <a:round/>
                <a:headEnd type="none" w="sm" len="sm"/>
                <a:tailEnd type="triangle" w="med" len="med"/>
              </a:ln>
            </p:spPr>
          </p:cxnSp>
          <p:cxnSp>
            <p:nvCxnSpPr>
              <p:cNvPr id="1996" name="Google Shape;1996;p142"/>
              <p:cNvCxnSpPr>
                <a:stCxn id="1984" idx="3"/>
                <a:endCxn id="1987" idx="2"/>
              </p:cNvCxnSpPr>
              <p:nvPr/>
            </p:nvCxnSpPr>
            <p:spPr>
              <a:xfrm rot="-5400000" flipH="1">
                <a:off x="4571156" y="2114162"/>
                <a:ext cx="2112600" cy="1210500"/>
              </a:xfrm>
              <a:prstGeom prst="curvedConnector2">
                <a:avLst/>
              </a:prstGeom>
              <a:noFill/>
              <a:ln w="9525" cap="flat" cmpd="sng">
                <a:solidFill>
                  <a:srgbClr val="FDA739"/>
                </a:solidFill>
                <a:prstDash val="solid"/>
                <a:round/>
                <a:headEnd type="none" w="sm" len="sm"/>
                <a:tailEnd type="triangle" w="med" len="med"/>
              </a:ln>
            </p:spPr>
          </p:cxnSp>
          <p:cxnSp>
            <p:nvCxnSpPr>
              <p:cNvPr id="1997" name="Google Shape;1997;p142"/>
              <p:cNvCxnSpPr>
                <a:stCxn id="1983" idx="5"/>
                <a:endCxn id="1987" idx="6"/>
              </p:cNvCxnSpPr>
              <p:nvPr/>
            </p:nvCxnSpPr>
            <p:spPr>
              <a:xfrm rot="5400000">
                <a:off x="6355674" y="2099829"/>
                <a:ext cx="2141400" cy="1210500"/>
              </a:xfrm>
              <a:prstGeom prst="curvedConnector2">
                <a:avLst/>
              </a:prstGeom>
              <a:noFill/>
              <a:ln w="9525" cap="flat" cmpd="sng">
                <a:solidFill>
                  <a:srgbClr val="FDA739"/>
                </a:solidFill>
                <a:prstDash val="solid"/>
                <a:round/>
                <a:headEnd type="none" w="sm" len="sm"/>
                <a:tailEnd type="triangle" w="med" len="med"/>
              </a:ln>
            </p:spPr>
          </p:cxnSp>
          <p:sp>
            <p:nvSpPr>
              <p:cNvPr id="1998" name="Google Shape;1998;p142"/>
              <p:cNvSpPr txBox="1"/>
              <p:nvPr/>
            </p:nvSpPr>
            <p:spPr>
              <a:xfrm>
                <a:off x="5622157" y="173965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999" name="Google Shape;1999;p142"/>
              <p:cNvSpPr txBox="1"/>
              <p:nvPr/>
            </p:nvSpPr>
            <p:spPr>
              <a:xfrm>
                <a:off x="6248917" y="115830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000" name="Google Shape;2000;p142"/>
              <p:cNvSpPr txBox="1"/>
              <p:nvPr/>
            </p:nvSpPr>
            <p:spPr>
              <a:xfrm>
                <a:off x="7262619" y="168751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2001" name="Google Shape;2001;p142"/>
              <p:cNvSpPr txBox="1"/>
              <p:nvPr/>
            </p:nvSpPr>
            <p:spPr>
              <a:xfrm>
                <a:off x="5763660" y="2215128"/>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2002" name="Google Shape;2002;p142"/>
              <p:cNvSpPr txBox="1"/>
              <p:nvPr/>
            </p:nvSpPr>
            <p:spPr>
              <a:xfrm>
                <a:off x="6818960" y="2255100"/>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2003" name="Google Shape;2003;p142"/>
              <p:cNvSpPr txBox="1"/>
              <p:nvPr/>
            </p:nvSpPr>
            <p:spPr>
              <a:xfrm>
                <a:off x="6124346" y="313136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004" name="Google Shape;2004;p142"/>
              <p:cNvSpPr txBox="1"/>
              <p:nvPr/>
            </p:nvSpPr>
            <p:spPr>
              <a:xfrm>
                <a:off x="6597203" y="3183906"/>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005" name="Google Shape;2005;p142"/>
              <p:cNvSpPr txBox="1"/>
              <p:nvPr/>
            </p:nvSpPr>
            <p:spPr>
              <a:xfrm>
                <a:off x="4985103" y="2604272"/>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2006" name="Google Shape;2006;p142"/>
              <p:cNvSpPr txBox="1"/>
              <p:nvPr/>
            </p:nvSpPr>
            <p:spPr>
              <a:xfrm>
                <a:off x="7939095" y="2562877"/>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sp>
          <p:nvSpPr>
            <p:cNvPr id="2007" name="Google Shape;2007;p142"/>
            <p:cNvSpPr txBox="1"/>
            <p:nvPr/>
          </p:nvSpPr>
          <p:spPr>
            <a:xfrm>
              <a:off x="4822091" y="3934028"/>
              <a:ext cx="3570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Relax in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 C), (A, B), (B, D), (B, E), (A, D), (C, 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 E), (A, F), (E, F)</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p1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 (at most k)</a:t>
            </a:r>
            <a:endParaRPr/>
          </a:p>
        </p:txBody>
      </p:sp>
      <p:sp>
        <p:nvSpPr>
          <p:cNvPr id="2013" name="Google Shape;2013;p143"/>
          <p:cNvSpPr/>
          <p:nvPr/>
        </p:nvSpPr>
        <p:spPr>
          <a:xfrm>
            <a:off x="1129456" y="2193395"/>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014" name="Google Shape;2014;p143"/>
          <p:cNvSpPr/>
          <p:nvPr/>
        </p:nvSpPr>
        <p:spPr>
          <a:xfrm>
            <a:off x="15313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15" name="Google Shape;2015;p143"/>
          <p:cNvSpPr/>
          <p:nvPr/>
        </p:nvSpPr>
        <p:spPr>
          <a:xfrm>
            <a:off x="19331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16" name="Google Shape;2016;p143"/>
          <p:cNvSpPr/>
          <p:nvPr/>
        </p:nvSpPr>
        <p:spPr>
          <a:xfrm>
            <a:off x="2334982"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17" name="Google Shape;2017;p143"/>
          <p:cNvSpPr/>
          <p:nvPr/>
        </p:nvSpPr>
        <p:spPr>
          <a:xfrm>
            <a:off x="112945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018" name="Google Shape;2018;p143"/>
          <p:cNvSpPr/>
          <p:nvPr/>
        </p:nvSpPr>
        <p:spPr>
          <a:xfrm>
            <a:off x="15313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019" name="Google Shape;2019;p143"/>
          <p:cNvSpPr/>
          <p:nvPr/>
        </p:nvSpPr>
        <p:spPr>
          <a:xfrm>
            <a:off x="19331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2020" name="Google Shape;2020;p143"/>
          <p:cNvSpPr/>
          <p:nvPr/>
        </p:nvSpPr>
        <p:spPr>
          <a:xfrm>
            <a:off x="2334982"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021" name="Google Shape;2021;p143"/>
          <p:cNvSpPr/>
          <p:nvPr/>
        </p:nvSpPr>
        <p:spPr>
          <a:xfrm>
            <a:off x="112945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2022" name="Google Shape;2022;p143"/>
          <p:cNvSpPr/>
          <p:nvPr/>
        </p:nvSpPr>
        <p:spPr>
          <a:xfrm>
            <a:off x="15313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2023" name="Google Shape;2023;p143"/>
          <p:cNvSpPr/>
          <p:nvPr/>
        </p:nvSpPr>
        <p:spPr>
          <a:xfrm>
            <a:off x="19331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2024" name="Google Shape;2024;p143"/>
          <p:cNvSpPr/>
          <p:nvPr/>
        </p:nvSpPr>
        <p:spPr>
          <a:xfrm>
            <a:off x="2334982"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2025" name="Google Shape;2025;p143"/>
          <p:cNvSpPr/>
          <p:nvPr/>
        </p:nvSpPr>
        <p:spPr>
          <a:xfrm>
            <a:off x="2736845"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26" name="Google Shape;2026;p143"/>
          <p:cNvSpPr/>
          <p:nvPr/>
        </p:nvSpPr>
        <p:spPr>
          <a:xfrm>
            <a:off x="2736845"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27" name="Google Shape;2027;p143"/>
          <p:cNvSpPr/>
          <p:nvPr/>
        </p:nvSpPr>
        <p:spPr>
          <a:xfrm>
            <a:off x="2736845"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2028" name="Google Shape;2028;p143"/>
          <p:cNvSpPr/>
          <p:nvPr/>
        </p:nvSpPr>
        <p:spPr>
          <a:xfrm>
            <a:off x="727656" y="2193395"/>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029" name="Google Shape;2029;p143"/>
          <p:cNvSpPr/>
          <p:nvPr/>
        </p:nvSpPr>
        <p:spPr>
          <a:xfrm>
            <a:off x="727656" y="2605143"/>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2030" name="Google Shape;2030;p143"/>
          <p:cNvSpPr/>
          <p:nvPr/>
        </p:nvSpPr>
        <p:spPr>
          <a:xfrm>
            <a:off x="727656" y="3016892"/>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031" name="Google Shape;2031;p143"/>
          <p:cNvSpPr/>
          <p:nvPr/>
        </p:nvSpPr>
        <p:spPr>
          <a:xfrm>
            <a:off x="112942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a:t>
            </a:r>
            <a:endParaRPr sz="1400" b="0" i="0" u="none" strike="noStrike" cap="none">
              <a:solidFill>
                <a:srgbClr val="595959"/>
              </a:solidFill>
              <a:latin typeface="Consolas"/>
              <a:ea typeface="Consolas"/>
              <a:cs typeface="Consolas"/>
              <a:sym typeface="Consolas"/>
            </a:endParaRPr>
          </a:p>
        </p:txBody>
      </p:sp>
      <p:sp>
        <p:nvSpPr>
          <p:cNvPr id="2032" name="Google Shape;2032;p143"/>
          <p:cNvSpPr/>
          <p:nvPr/>
        </p:nvSpPr>
        <p:spPr>
          <a:xfrm>
            <a:off x="15312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B</a:t>
            </a:r>
            <a:endParaRPr sz="1400" b="0" i="0" u="none" strike="noStrike" cap="none">
              <a:solidFill>
                <a:srgbClr val="595959"/>
              </a:solidFill>
              <a:latin typeface="Consolas"/>
              <a:ea typeface="Consolas"/>
              <a:cs typeface="Consolas"/>
              <a:sym typeface="Consolas"/>
            </a:endParaRPr>
          </a:p>
        </p:txBody>
      </p:sp>
      <p:sp>
        <p:nvSpPr>
          <p:cNvPr id="2033" name="Google Shape;2033;p143"/>
          <p:cNvSpPr/>
          <p:nvPr/>
        </p:nvSpPr>
        <p:spPr>
          <a:xfrm>
            <a:off x="19330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C</a:t>
            </a:r>
            <a:endParaRPr sz="1400" b="0" i="0" u="none" strike="noStrike" cap="none">
              <a:solidFill>
                <a:srgbClr val="595959"/>
              </a:solidFill>
              <a:latin typeface="Consolas"/>
              <a:ea typeface="Consolas"/>
              <a:cs typeface="Consolas"/>
              <a:sym typeface="Consolas"/>
            </a:endParaRPr>
          </a:p>
        </p:txBody>
      </p:sp>
      <p:sp>
        <p:nvSpPr>
          <p:cNvPr id="2034" name="Google Shape;2034;p143"/>
          <p:cNvSpPr/>
          <p:nvPr/>
        </p:nvSpPr>
        <p:spPr>
          <a:xfrm>
            <a:off x="2334951"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D</a:t>
            </a:r>
            <a:endParaRPr sz="1400" b="0" i="0" u="none" strike="noStrike" cap="none">
              <a:solidFill>
                <a:srgbClr val="595959"/>
              </a:solidFill>
              <a:latin typeface="Consolas"/>
              <a:ea typeface="Consolas"/>
              <a:cs typeface="Consolas"/>
              <a:sym typeface="Consolas"/>
            </a:endParaRPr>
          </a:p>
        </p:txBody>
      </p:sp>
      <p:sp>
        <p:nvSpPr>
          <p:cNvPr id="2035" name="Google Shape;2035;p143"/>
          <p:cNvSpPr/>
          <p:nvPr/>
        </p:nvSpPr>
        <p:spPr>
          <a:xfrm>
            <a:off x="2736814"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E</a:t>
            </a:r>
            <a:endParaRPr sz="1400" b="0" i="0" u="none" strike="noStrike" cap="none">
              <a:solidFill>
                <a:srgbClr val="595959"/>
              </a:solidFill>
              <a:latin typeface="Consolas"/>
              <a:ea typeface="Consolas"/>
              <a:cs typeface="Consolas"/>
              <a:sym typeface="Consolas"/>
            </a:endParaRPr>
          </a:p>
        </p:txBody>
      </p:sp>
      <p:sp>
        <p:nvSpPr>
          <p:cNvPr id="2036" name="Google Shape;2036;p143"/>
          <p:cNvSpPr/>
          <p:nvPr/>
        </p:nvSpPr>
        <p:spPr>
          <a:xfrm>
            <a:off x="727625" y="1768850"/>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k</a:t>
            </a:r>
            <a:endParaRPr sz="1400" b="0" i="0" u="none" strike="noStrike" cap="none">
              <a:solidFill>
                <a:srgbClr val="595959"/>
              </a:solidFill>
              <a:latin typeface="Consolas"/>
              <a:ea typeface="Consolas"/>
              <a:cs typeface="Consolas"/>
              <a:sym typeface="Consolas"/>
            </a:endParaRPr>
          </a:p>
        </p:txBody>
      </p:sp>
      <p:sp>
        <p:nvSpPr>
          <p:cNvPr id="2037" name="Google Shape;2037;p143"/>
          <p:cNvSpPr/>
          <p:nvPr/>
        </p:nvSpPr>
        <p:spPr>
          <a:xfrm>
            <a:off x="312300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38" name="Google Shape;2038;p143"/>
          <p:cNvSpPr/>
          <p:nvPr/>
        </p:nvSpPr>
        <p:spPr>
          <a:xfrm>
            <a:off x="312300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100</a:t>
            </a:r>
            <a:endParaRPr sz="1400" b="0" i="0" u="none" strike="noStrike" cap="none">
              <a:solidFill>
                <a:srgbClr val="595959"/>
              </a:solidFill>
              <a:latin typeface="Consolas"/>
              <a:ea typeface="Consolas"/>
              <a:cs typeface="Consolas"/>
              <a:sym typeface="Consolas"/>
            </a:endParaRPr>
          </a:p>
        </p:txBody>
      </p:sp>
      <p:sp>
        <p:nvSpPr>
          <p:cNvPr id="2039" name="Google Shape;2039;p143"/>
          <p:cNvSpPr/>
          <p:nvPr/>
        </p:nvSpPr>
        <p:spPr>
          <a:xfrm>
            <a:off x="312300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595959"/>
              </a:solidFill>
              <a:latin typeface="Consolas"/>
              <a:ea typeface="Consolas"/>
              <a:cs typeface="Consolas"/>
              <a:sym typeface="Consolas"/>
            </a:endParaRPr>
          </a:p>
        </p:txBody>
      </p:sp>
      <p:sp>
        <p:nvSpPr>
          <p:cNvPr id="2040" name="Google Shape;2040;p143"/>
          <p:cNvSpPr/>
          <p:nvPr/>
        </p:nvSpPr>
        <p:spPr>
          <a:xfrm>
            <a:off x="312297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F</a:t>
            </a:r>
            <a:endParaRPr sz="1400" b="0" i="0" u="none" strike="noStrike" cap="none">
              <a:solidFill>
                <a:srgbClr val="595959"/>
              </a:solidFill>
              <a:latin typeface="Consolas"/>
              <a:ea typeface="Consolas"/>
              <a:cs typeface="Consolas"/>
              <a:sym typeface="Consolas"/>
            </a:endParaRPr>
          </a:p>
        </p:txBody>
      </p:sp>
      <p:grpSp>
        <p:nvGrpSpPr>
          <p:cNvPr id="2041" name="Google Shape;2041;p143"/>
          <p:cNvGrpSpPr/>
          <p:nvPr/>
        </p:nvGrpSpPr>
        <p:grpSpPr>
          <a:xfrm>
            <a:off x="37606" y="3764200"/>
            <a:ext cx="3826170" cy="1354225"/>
            <a:chOff x="1917150" y="3703800"/>
            <a:chExt cx="5309701" cy="1354225"/>
          </a:xfrm>
        </p:grpSpPr>
        <p:pic>
          <p:nvPicPr>
            <p:cNvPr id="2042" name="Google Shape;2042;p14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043" name="Google Shape;2043;p14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After first round. This definitely shows the estimates of nodes at most 1 hop away!</a:t>
              </a:r>
              <a:endParaRPr sz="1400" b="0" i="0" u="none" strike="noStrike" cap="none">
                <a:solidFill>
                  <a:srgbClr val="000000"/>
                </a:solidFill>
                <a:latin typeface="Consolas"/>
                <a:ea typeface="Consolas"/>
                <a:cs typeface="Consolas"/>
                <a:sym typeface="Consolas"/>
              </a:endParaRPr>
            </a:p>
          </p:txBody>
        </p:sp>
        <p:sp>
          <p:nvSpPr>
            <p:cNvPr id="2044" name="Google Shape;2044;p143"/>
            <p:cNvSpPr/>
            <p:nvPr/>
          </p:nvSpPr>
          <p:spPr>
            <a:xfrm>
              <a:off x="3601675" y="3703800"/>
              <a:ext cx="1940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most k</a:t>
              </a:r>
              <a:endParaRPr sz="1400" b="0" i="0" u="none" strike="noStrike" cap="none">
                <a:solidFill>
                  <a:srgbClr val="000000"/>
                </a:solidFill>
                <a:latin typeface="Consolas"/>
                <a:ea typeface="Consolas"/>
                <a:cs typeface="Consolas"/>
                <a:sym typeface="Consolas"/>
              </a:endParaRPr>
            </a:p>
          </p:txBody>
        </p:sp>
      </p:grpSp>
      <p:sp>
        <p:nvSpPr>
          <p:cNvPr id="2045" name="Google Shape;2045;p143"/>
          <p:cNvSpPr txBox="1"/>
          <p:nvPr/>
        </p:nvSpPr>
        <p:spPr>
          <a:xfrm>
            <a:off x="489250" y="1254500"/>
            <a:ext cx="3249300" cy="5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46" name="Google Shape;2046;p143"/>
          <p:cNvGrpSpPr/>
          <p:nvPr/>
        </p:nvGrpSpPr>
        <p:grpSpPr>
          <a:xfrm>
            <a:off x="4822091" y="820967"/>
            <a:ext cx="3660809" cy="3851725"/>
            <a:chOff x="4822091" y="820967"/>
            <a:chExt cx="3660809" cy="3851725"/>
          </a:xfrm>
        </p:grpSpPr>
        <p:grpSp>
          <p:nvGrpSpPr>
            <p:cNvPr id="2047" name="Google Shape;2047;p143"/>
            <p:cNvGrpSpPr/>
            <p:nvPr/>
          </p:nvGrpSpPr>
          <p:grpSpPr>
            <a:xfrm>
              <a:off x="4946052" y="820967"/>
              <a:ext cx="3536848" cy="2943233"/>
              <a:chOff x="4936060" y="1128767"/>
              <a:chExt cx="3536848" cy="2943233"/>
            </a:xfrm>
          </p:grpSpPr>
          <p:sp>
            <p:nvSpPr>
              <p:cNvPr id="2048" name="Google Shape;2048;p143"/>
              <p:cNvSpPr/>
              <p:nvPr/>
            </p:nvSpPr>
            <p:spPr>
              <a:xfrm>
                <a:off x="7529526" y="1128767"/>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
                </a:r>
                <a:endParaRPr sz="1400" b="0" i="0" u="none" strike="noStrike" cap="none">
                  <a:solidFill>
                    <a:schemeClr val="dk1"/>
                  </a:solidFill>
                  <a:latin typeface="Arial"/>
                  <a:ea typeface="Arial"/>
                  <a:cs typeface="Arial"/>
                  <a:sym typeface="Arial"/>
                </a:endParaRPr>
              </a:p>
            </p:txBody>
          </p:sp>
          <p:sp>
            <p:nvSpPr>
              <p:cNvPr id="2049" name="Google Shape;2049;p143"/>
              <p:cNvSpPr/>
              <p:nvPr/>
            </p:nvSpPr>
            <p:spPr>
              <a:xfrm>
                <a:off x="4936060" y="11575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a:t>
                </a:r>
                <a:endParaRPr sz="1400" b="0" i="0" u="none" strike="noStrike" cap="none">
                  <a:solidFill>
                    <a:schemeClr val="dk1"/>
                  </a:solidFill>
                  <a:latin typeface="Arial"/>
                  <a:ea typeface="Arial"/>
                  <a:cs typeface="Arial"/>
                  <a:sym typeface="Arial"/>
                </a:endParaRPr>
              </a:p>
            </p:txBody>
          </p:sp>
          <p:sp>
            <p:nvSpPr>
              <p:cNvPr id="2050" name="Google Shape;2050;p143"/>
              <p:cNvSpPr/>
              <p:nvPr/>
            </p:nvSpPr>
            <p:spPr>
              <a:xfrm>
                <a:off x="6201078" y="18414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A</a:t>
                </a:r>
                <a:endParaRPr sz="1400" b="0" i="0" u="none" strike="noStrike" cap="none">
                  <a:solidFill>
                    <a:schemeClr val="dk1"/>
                  </a:solidFill>
                  <a:latin typeface="Arial"/>
                  <a:ea typeface="Arial"/>
                  <a:cs typeface="Arial"/>
                  <a:sym typeface="Arial"/>
                </a:endParaRPr>
              </a:p>
            </p:txBody>
          </p:sp>
          <p:sp>
            <p:nvSpPr>
              <p:cNvPr id="2051" name="Google Shape;2051;p143"/>
              <p:cNvSpPr/>
              <p:nvPr/>
            </p:nvSpPr>
            <p:spPr>
              <a:xfrm>
                <a:off x="5681651" y="2563326"/>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F</a:t>
                </a:r>
                <a:endParaRPr sz="1400" b="0" i="0" u="none" strike="noStrike" cap="none">
                  <a:solidFill>
                    <a:schemeClr val="dk1"/>
                  </a:solidFill>
                  <a:latin typeface="Arial"/>
                  <a:ea typeface="Arial"/>
                  <a:cs typeface="Arial"/>
                  <a:sym typeface="Arial"/>
                </a:endParaRPr>
              </a:p>
            </p:txBody>
          </p:sp>
          <p:sp>
            <p:nvSpPr>
              <p:cNvPr id="2052" name="Google Shape;2052;p143"/>
              <p:cNvSpPr/>
              <p:nvPr/>
            </p:nvSpPr>
            <p:spPr>
              <a:xfrm>
                <a:off x="6232793" y="347963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E</a:t>
                </a:r>
                <a:endParaRPr sz="1400" b="0" i="0" u="none" strike="noStrike" cap="none">
                  <a:solidFill>
                    <a:schemeClr val="dk1"/>
                  </a:solidFill>
                  <a:latin typeface="Arial"/>
                  <a:ea typeface="Arial"/>
                  <a:cs typeface="Arial"/>
                  <a:sym typeface="Arial"/>
                </a:endParaRPr>
              </a:p>
            </p:txBody>
          </p:sp>
          <p:sp>
            <p:nvSpPr>
              <p:cNvPr id="2053" name="Google Shape;2053;p143"/>
              <p:cNvSpPr/>
              <p:nvPr/>
            </p:nvSpPr>
            <p:spPr>
              <a:xfrm>
                <a:off x="6721633" y="261586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a:t>
                </a:r>
                <a:endParaRPr sz="1400" b="0" i="0" u="none" strike="noStrike" cap="none">
                  <a:solidFill>
                    <a:schemeClr val="dk1"/>
                  </a:solidFill>
                  <a:latin typeface="Arial"/>
                  <a:ea typeface="Arial"/>
                  <a:cs typeface="Arial"/>
                  <a:sym typeface="Arial"/>
                </a:endParaRPr>
              </a:p>
            </p:txBody>
          </p:sp>
          <p:cxnSp>
            <p:nvCxnSpPr>
              <p:cNvPr id="2054" name="Google Shape;2054;p143"/>
              <p:cNvCxnSpPr>
                <a:stCxn id="2049" idx="6"/>
                <a:endCxn id="2048" idx="2"/>
              </p:cNvCxnSpPr>
              <p:nvPr/>
            </p:nvCxnSpPr>
            <p:spPr>
              <a:xfrm rot="10800000" flipH="1">
                <a:off x="5524304" y="1424881"/>
                <a:ext cx="2005200" cy="28800"/>
              </a:xfrm>
              <a:prstGeom prst="straightConnector1">
                <a:avLst/>
              </a:prstGeom>
              <a:noFill/>
              <a:ln w="9525" cap="flat" cmpd="sng">
                <a:solidFill>
                  <a:srgbClr val="FDA739"/>
                </a:solidFill>
                <a:prstDash val="solid"/>
                <a:round/>
                <a:headEnd type="none" w="sm" len="sm"/>
                <a:tailEnd type="triangle" w="med" len="med"/>
              </a:ln>
            </p:spPr>
          </p:cxnSp>
          <p:cxnSp>
            <p:nvCxnSpPr>
              <p:cNvPr id="2055" name="Google Shape;2055;p143"/>
              <p:cNvCxnSpPr>
                <a:stCxn id="2050" idx="7"/>
                <a:endCxn id="2048" idx="3"/>
              </p:cNvCxnSpPr>
              <p:nvPr/>
            </p:nvCxnSpPr>
            <p:spPr>
              <a:xfrm rot="10800000" flipH="1">
                <a:off x="6703176" y="1634449"/>
                <a:ext cx="912600" cy="293700"/>
              </a:xfrm>
              <a:prstGeom prst="straightConnector1">
                <a:avLst/>
              </a:prstGeom>
              <a:noFill/>
              <a:ln w="9525" cap="flat" cmpd="sng">
                <a:solidFill>
                  <a:srgbClr val="FDA739"/>
                </a:solidFill>
                <a:prstDash val="solid"/>
                <a:round/>
                <a:headEnd type="none" w="sm" len="sm"/>
                <a:tailEnd type="triangle" w="med" len="med"/>
              </a:ln>
            </p:spPr>
          </p:cxnSp>
          <p:cxnSp>
            <p:nvCxnSpPr>
              <p:cNvPr id="2056" name="Google Shape;2056;p143"/>
              <p:cNvCxnSpPr>
                <a:stCxn id="2050" idx="1"/>
                <a:endCxn id="2049" idx="5"/>
              </p:cNvCxnSpPr>
              <p:nvPr/>
            </p:nvCxnSpPr>
            <p:spPr>
              <a:xfrm rot="10800000">
                <a:off x="5438224" y="1663249"/>
                <a:ext cx="849000" cy="264900"/>
              </a:xfrm>
              <a:prstGeom prst="straightConnector1">
                <a:avLst/>
              </a:prstGeom>
              <a:noFill/>
              <a:ln w="9525" cap="flat" cmpd="sng">
                <a:solidFill>
                  <a:srgbClr val="FDA739"/>
                </a:solidFill>
                <a:prstDash val="solid"/>
                <a:round/>
                <a:headEnd type="none" w="sm" len="sm"/>
                <a:tailEnd type="triangle" w="med" len="med"/>
              </a:ln>
            </p:spPr>
          </p:cxnSp>
          <p:cxnSp>
            <p:nvCxnSpPr>
              <p:cNvPr id="2057" name="Google Shape;2057;p143"/>
              <p:cNvCxnSpPr>
                <a:stCxn id="2050" idx="3"/>
                <a:endCxn id="2051" idx="0"/>
              </p:cNvCxnSpPr>
              <p:nvPr/>
            </p:nvCxnSpPr>
            <p:spPr>
              <a:xfrm flipH="1">
                <a:off x="5975824" y="2347012"/>
                <a:ext cx="311400" cy="216300"/>
              </a:xfrm>
              <a:prstGeom prst="straightConnector1">
                <a:avLst/>
              </a:prstGeom>
              <a:noFill/>
              <a:ln w="9525" cap="flat" cmpd="sng">
                <a:solidFill>
                  <a:srgbClr val="FDA739"/>
                </a:solidFill>
                <a:prstDash val="solid"/>
                <a:round/>
                <a:headEnd type="none" w="sm" len="sm"/>
                <a:tailEnd type="triangle" w="med" len="med"/>
              </a:ln>
            </p:spPr>
          </p:cxnSp>
          <p:cxnSp>
            <p:nvCxnSpPr>
              <p:cNvPr id="2058" name="Google Shape;2058;p143"/>
              <p:cNvCxnSpPr>
                <a:stCxn id="2050" idx="5"/>
                <a:endCxn id="2053" idx="0"/>
              </p:cNvCxnSpPr>
              <p:nvPr/>
            </p:nvCxnSpPr>
            <p:spPr>
              <a:xfrm>
                <a:off x="6703176" y="2347012"/>
                <a:ext cx="312600" cy="268800"/>
              </a:xfrm>
              <a:prstGeom prst="straightConnector1">
                <a:avLst/>
              </a:prstGeom>
              <a:noFill/>
              <a:ln w="9525" cap="flat" cmpd="sng">
                <a:solidFill>
                  <a:srgbClr val="FDA739"/>
                </a:solidFill>
                <a:prstDash val="solid"/>
                <a:round/>
                <a:headEnd type="none" w="sm" len="sm"/>
                <a:tailEnd type="triangle" w="med" len="med"/>
              </a:ln>
            </p:spPr>
          </p:cxnSp>
          <p:cxnSp>
            <p:nvCxnSpPr>
              <p:cNvPr id="2059" name="Google Shape;2059;p143"/>
              <p:cNvCxnSpPr>
                <a:stCxn id="2052" idx="1"/>
                <a:endCxn id="2051" idx="4"/>
              </p:cNvCxnSpPr>
              <p:nvPr/>
            </p:nvCxnSpPr>
            <p:spPr>
              <a:xfrm rot="10800000">
                <a:off x="5975739" y="3155688"/>
                <a:ext cx="343200" cy="410700"/>
              </a:xfrm>
              <a:prstGeom prst="straightConnector1">
                <a:avLst/>
              </a:prstGeom>
              <a:noFill/>
              <a:ln w="9525" cap="flat" cmpd="sng">
                <a:solidFill>
                  <a:srgbClr val="FDA739"/>
                </a:solidFill>
                <a:prstDash val="solid"/>
                <a:round/>
                <a:headEnd type="none" w="sm" len="sm"/>
                <a:tailEnd type="triangle" w="med" len="med"/>
              </a:ln>
            </p:spPr>
          </p:cxnSp>
          <p:cxnSp>
            <p:nvCxnSpPr>
              <p:cNvPr id="2060" name="Google Shape;2060;p143"/>
              <p:cNvCxnSpPr>
                <a:stCxn id="2053" idx="4"/>
                <a:endCxn id="2052" idx="7"/>
              </p:cNvCxnSpPr>
              <p:nvPr/>
            </p:nvCxnSpPr>
            <p:spPr>
              <a:xfrm flipH="1">
                <a:off x="6734955" y="3208230"/>
                <a:ext cx="280800" cy="358200"/>
              </a:xfrm>
              <a:prstGeom prst="straightConnector1">
                <a:avLst/>
              </a:prstGeom>
              <a:noFill/>
              <a:ln w="9525" cap="flat" cmpd="sng">
                <a:solidFill>
                  <a:srgbClr val="FDA739"/>
                </a:solidFill>
                <a:prstDash val="solid"/>
                <a:round/>
                <a:headEnd type="none" w="sm" len="sm"/>
                <a:tailEnd type="triangle" w="med" len="med"/>
              </a:ln>
            </p:spPr>
          </p:cxnSp>
          <p:cxnSp>
            <p:nvCxnSpPr>
              <p:cNvPr id="2061" name="Google Shape;2061;p143"/>
              <p:cNvCxnSpPr>
                <a:stCxn id="2049" idx="3"/>
                <a:endCxn id="2052" idx="2"/>
              </p:cNvCxnSpPr>
              <p:nvPr/>
            </p:nvCxnSpPr>
            <p:spPr>
              <a:xfrm rot="-5400000" flipH="1">
                <a:off x="4571156" y="2114162"/>
                <a:ext cx="2112600" cy="1210500"/>
              </a:xfrm>
              <a:prstGeom prst="curvedConnector2">
                <a:avLst/>
              </a:prstGeom>
              <a:noFill/>
              <a:ln w="9525" cap="flat" cmpd="sng">
                <a:solidFill>
                  <a:srgbClr val="FDA739"/>
                </a:solidFill>
                <a:prstDash val="solid"/>
                <a:round/>
                <a:headEnd type="none" w="sm" len="sm"/>
                <a:tailEnd type="triangle" w="med" len="med"/>
              </a:ln>
            </p:spPr>
          </p:cxnSp>
          <p:cxnSp>
            <p:nvCxnSpPr>
              <p:cNvPr id="2062" name="Google Shape;2062;p143"/>
              <p:cNvCxnSpPr>
                <a:stCxn id="2048" idx="5"/>
                <a:endCxn id="2052" idx="6"/>
              </p:cNvCxnSpPr>
              <p:nvPr/>
            </p:nvCxnSpPr>
            <p:spPr>
              <a:xfrm rot="5400000">
                <a:off x="6355674" y="2099829"/>
                <a:ext cx="2141400" cy="1210500"/>
              </a:xfrm>
              <a:prstGeom prst="curvedConnector2">
                <a:avLst/>
              </a:prstGeom>
              <a:noFill/>
              <a:ln w="9525" cap="flat" cmpd="sng">
                <a:solidFill>
                  <a:srgbClr val="FDA739"/>
                </a:solidFill>
                <a:prstDash val="solid"/>
                <a:round/>
                <a:headEnd type="none" w="sm" len="sm"/>
                <a:tailEnd type="triangle" w="med" len="med"/>
              </a:ln>
            </p:spPr>
          </p:cxnSp>
          <p:sp>
            <p:nvSpPr>
              <p:cNvPr id="2063" name="Google Shape;2063;p143"/>
              <p:cNvSpPr txBox="1"/>
              <p:nvPr/>
            </p:nvSpPr>
            <p:spPr>
              <a:xfrm>
                <a:off x="5622157" y="173965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064" name="Google Shape;2064;p143"/>
              <p:cNvSpPr txBox="1"/>
              <p:nvPr/>
            </p:nvSpPr>
            <p:spPr>
              <a:xfrm>
                <a:off x="6248917" y="115830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065" name="Google Shape;2065;p143"/>
              <p:cNvSpPr txBox="1"/>
              <p:nvPr/>
            </p:nvSpPr>
            <p:spPr>
              <a:xfrm>
                <a:off x="7262619" y="168751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2066" name="Google Shape;2066;p143"/>
              <p:cNvSpPr txBox="1"/>
              <p:nvPr/>
            </p:nvSpPr>
            <p:spPr>
              <a:xfrm>
                <a:off x="5763660" y="2215128"/>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2067" name="Google Shape;2067;p143"/>
              <p:cNvSpPr txBox="1"/>
              <p:nvPr/>
            </p:nvSpPr>
            <p:spPr>
              <a:xfrm>
                <a:off x="6818960" y="2255100"/>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2068" name="Google Shape;2068;p143"/>
              <p:cNvSpPr txBox="1"/>
              <p:nvPr/>
            </p:nvSpPr>
            <p:spPr>
              <a:xfrm>
                <a:off x="6124346" y="313136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069" name="Google Shape;2069;p143"/>
              <p:cNvSpPr txBox="1"/>
              <p:nvPr/>
            </p:nvSpPr>
            <p:spPr>
              <a:xfrm>
                <a:off x="6597203" y="3183906"/>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070" name="Google Shape;2070;p143"/>
              <p:cNvSpPr txBox="1"/>
              <p:nvPr/>
            </p:nvSpPr>
            <p:spPr>
              <a:xfrm>
                <a:off x="4985103" y="2604272"/>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2071" name="Google Shape;2071;p143"/>
              <p:cNvSpPr txBox="1"/>
              <p:nvPr/>
            </p:nvSpPr>
            <p:spPr>
              <a:xfrm>
                <a:off x="7939095" y="2562877"/>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sp>
          <p:nvSpPr>
            <p:cNvPr id="2072" name="Google Shape;2072;p143"/>
            <p:cNvSpPr txBox="1"/>
            <p:nvPr/>
          </p:nvSpPr>
          <p:spPr>
            <a:xfrm>
              <a:off x="4822091" y="3934028"/>
              <a:ext cx="3570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Relax in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 C), (A, B), (B, D), (B, E), (A, D), (C, 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 E), (A, F), (E, F)</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 (at most k)</a:t>
            </a:r>
            <a:endParaRPr/>
          </a:p>
        </p:txBody>
      </p:sp>
      <p:sp>
        <p:nvSpPr>
          <p:cNvPr id="2078" name="Google Shape;2078;p144"/>
          <p:cNvSpPr/>
          <p:nvPr/>
        </p:nvSpPr>
        <p:spPr>
          <a:xfrm>
            <a:off x="1129456" y="2193395"/>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079" name="Google Shape;2079;p144"/>
          <p:cNvSpPr/>
          <p:nvPr/>
        </p:nvSpPr>
        <p:spPr>
          <a:xfrm>
            <a:off x="15313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80" name="Google Shape;2080;p144"/>
          <p:cNvSpPr/>
          <p:nvPr/>
        </p:nvSpPr>
        <p:spPr>
          <a:xfrm>
            <a:off x="19331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81" name="Google Shape;2081;p144"/>
          <p:cNvSpPr/>
          <p:nvPr/>
        </p:nvSpPr>
        <p:spPr>
          <a:xfrm>
            <a:off x="2334982"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82" name="Google Shape;2082;p144"/>
          <p:cNvSpPr/>
          <p:nvPr/>
        </p:nvSpPr>
        <p:spPr>
          <a:xfrm>
            <a:off x="112945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083" name="Google Shape;2083;p144"/>
          <p:cNvSpPr/>
          <p:nvPr/>
        </p:nvSpPr>
        <p:spPr>
          <a:xfrm>
            <a:off x="15313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084" name="Google Shape;2084;p144"/>
          <p:cNvSpPr/>
          <p:nvPr/>
        </p:nvSpPr>
        <p:spPr>
          <a:xfrm>
            <a:off x="19331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2085" name="Google Shape;2085;p144"/>
          <p:cNvSpPr/>
          <p:nvPr/>
        </p:nvSpPr>
        <p:spPr>
          <a:xfrm>
            <a:off x="2334982"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086" name="Google Shape;2086;p144"/>
          <p:cNvSpPr/>
          <p:nvPr/>
        </p:nvSpPr>
        <p:spPr>
          <a:xfrm>
            <a:off x="112945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087" name="Google Shape;2087;p144"/>
          <p:cNvSpPr/>
          <p:nvPr/>
        </p:nvSpPr>
        <p:spPr>
          <a:xfrm>
            <a:off x="15313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088" name="Google Shape;2088;p144"/>
          <p:cNvSpPr/>
          <p:nvPr/>
        </p:nvSpPr>
        <p:spPr>
          <a:xfrm>
            <a:off x="19331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2089" name="Google Shape;2089;p144"/>
          <p:cNvSpPr/>
          <p:nvPr/>
        </p:nvSpPr>
        <p:spPr>
          <a:xfrm>
            <a:off x="2334982"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090" name="Google Shape;2090;p144"/>
          <p:cNvSpPr/>
          <p:nvPr/>
        </p:nvSpPr>
        <p:spPr>
          <a:xfrm>
            <a:off x="2736845"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91" name="Google Shape;2091;p144"/>
          <p:cNvSpPr/>
          <p:nvPr/>
        </p:nvSpPr>
        <p:spPr>
          <a:xfrm>
            <a:off x="2736845"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92" name="Google Shape;2092;p144"/>
          <p:cNvSpPr/>
          <p:nvPr/>
        </p:nvSpPr>
        <p:spPr>
          <a:xfrm>
            <a:off x="2736845"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093" name="Google Shape;2093;p144"/>
          <p:cNvSpPr/>
          <p:nvPr/>
        </p:nvSpPr>
        <p:spPr>
          <a:xfrm>
            <a:off x="727656" y="2193395"/>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094" name="Google Shape;2094;p144"/>
          <p:cNvSpPr/>
          <p:nvPr/>
        </p:nvSpPr>
        <p:spPr>
          <a:xfrm>
            <a:off x="727656" y="2605143"/>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2095" name="Google Shape;2095;p144"/>
          <p:cNvSpPr/>
          <p:nvPr/>
        </p:nvSpPr>
        <p:spPr>
          <a:xfrm>
            <a:off x="727656" y="3016892"/>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096" name="Google Shape;2096;p144"/>
          <p:cNvSpPr/>
          <p:nvPr/>
        </p:nvSpPr>
        <p:spPr>
          <a:xfrm>
            <a:off x="112942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a:t>
            </a:r>
            <a:endParaRPr sz="1400" b="0" i="0" u="none" strike="noStrike" cap="none">
              <a:solidFill>
                <a:srgbClr val="595959"/>
              </a:solidFill>
              <a:latin typeface="Consolas"/>
              <a:ea typeface="Consolas"/>
              <a:cs typeface="Consolas"/>
              <a:sym typeface="Consolas"/>
            </a:endParaRPr>
          </a:p>
        </p:txBody>
      </p:sp>
      <p:sp>
        <p:nvSpPr>
          <p:cNvPr id="2097" name="Google Shape;2097;p144"/>
          <p:cNvSpPr/>
          <p:nvPr/>
        </p:nvSpPr>
        <p:spPr>
          <a:xfrm>
            <a:off x="15312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B</a:t>
            </a:r>
            <a:endParaRPr sz="1400" b="0" i="0" u="none" strike="noStrike" cap="none">
              <a:solidFill>
                <a:srgbClr val="595959"/>
              </a:solidFill>
              <a:latin typeface="Consolas"/>
              <a:ea typeface="Consolas"/>
              <a:cs typeface="Consolas"/>
              <a:sym typeface="Consolas"/>
            </a:endParaRPr>
          </a:p>
        </p:txBody>
      </p:sp>
      <p:sp>
        <p:nvSpPr>
          <p:cNvPr id="2098" name="Google Shape;2098;p144"/>
          <p:cNvSpPr/>
          <p:nvPr/>
        </p:nvSpPr>
        <p:spPr>
          <a:xfrm>
            <a:off x="19330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C</a:t>
            </a:r>
            <a:endParaRPr sz="1400" b="0" i="0" u="none" strike="noStrike" cap="none">
              <a:solidFill>
                <a:srgbClr val="595959"/>
              </a:solidFill>
              <a:latin typeface="Consolas"/>
              <a:ea typeface="Consolas"/>
              <a:cs typeface="Consolas"/>
              <a:sym typeface="Consolas"/>
            </a:endParaRPr>
          </a:p>
        </p:txBody>
      </p:sp>
      <p:sp>
        <p:nvSpPr>
          <p:cNvPr id="2099" name="Google Shape;2099;p144"/>
          <p:cNvSpPr/>
          <p:nvPr/>
        </p:nvSpPr>
        <p:spPr>
          <a:xfrm>
            <a:off x="2334951"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D</a:t>
            </a:r>
            <a:endParaRPr sz="1400" b="0" i="0" u="none" strike="noStrike" cap="none">
              <a:solidFill>
                <a:srgbClr val="595959"/>
              </a:solidFill>
              <a:latin typeface="Consolas"/>
              <a:ea typeface="Consolas"/>
              <a:cs typeface="Consolas"/>
              <a:sym typeface="Consolas"/>
            </a:endParaRPr>
          </a:p>
        </p:txBody>
      </p:sp>
      <p:sp>
        <p:nvSpPr>
          <p:cNvPr id="2100" name="Google Shape;2100;p144"/>
          <p:cNvSpPr/>
          <p:nvPr/>
        </p:nvSpPr>
        <p:spPr>
          <a:xfrm>
            <a:off x="2736814"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E</a:t>
            </a:r>
            <a:endParaRPr sz="1400" b="0" i="0" u="none" strike="noStrike" cap="none">
              <a:solidFill>
                <a:srgbClr val="595959"/>
              </a:solidFill>
              <a:latin typeface="Consolas"/>
              <a:ea typeface="Consolas"/>
              <a:cs typeface="Consolas"/>
              <a:sym typeface="Consolas"/>
            </a:endParaRPr>
          </a:p>
        </p:txBody>
      </p:sp>
      <p:sp>
        <p:nvSpPr>
          <p:cNvPr id="2101" name="Google Shape;2101;p144"/>
          <p:cNvSpPr/>
          <p:nvPr/>
        </p:nvSpPr>
        <p:spPr>
          <a:xfrm>
            <a:off x="727625" y="1768850"/>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k</a:t>
            </a:r>
            <a:endParaRPr sz="1400" b="0" i="0" u="none" strike="noStrike" cap="none">
              <a:solidFill>
                <a:srgbClr val="595959"/>
              </a:solidFill>
              <a:latin typeface="Consolas"/>
              <a:ea typeface="Consolas"/>
              <a:cs typeface="Consolas"/>
              <a:sym typeface="Consolas"/>
            </a:endParaRPr>
          </a:p>
        </p:txBody>
      </p:sp>
      <p:sp>
        <p:nvSpPr>
          <p:cNvPr id="2102" name="Google Shape;2102;p144"/>
          <p:cNvSpPr/>
          <p:nvPr/>
        </p:nvSpPr>
        <p:spPr>
          <a:xfrm>
            <a:off x="312300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103" name="Google Shape;2103;p144"/>
          <p:cNvSpPr/>
          <p:nvPr/>
        </p:nvSpPr>
        <p:spPr>
          <a:xfrm>
            <a:off x="312300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100</a:t>
            </a:r>
            <a:endParaRPr sz="1400" b="0" i="0" u="none" strike="noStrike" cap="none">
              <a:solidFill>
                <a:srgbClr val="595959"/>
              </a:solidFill>
              <a:latin typeface="Consolas"/>
              <a:ea typeface="Consolas"/>
              <a:cs typeface="Consolas"/>
              <a:sym typeface="Consolas"/>
            </a:endParaRPr>
          </a:p>
        </p:txBody>
      </p:sp>
      <p:sp>
        <p:nvSpPr>
          <p:cNvPr id="2104" name="Google Shape;2104;p144"/>
          <p:cNvSpPr/>
          <p:nvPr/>
        </p:nvSpPr>
        <p:spPr>
          <a:xfrm>
            <a:off x="312300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100</a:t>
            </a:r>
            <a:endParaRPr sz="1400" b="0" i="0" u="none" strike="noStrike" cap="none">
              <a:solidFill>
                <a:srgbClr val="595959"/>
              </a:solidFill>
              <a:latin typeface="Consolas"/>
              <a:ea typeface="Consolas"/>
              <a:cs typeface="Consolas"/>
              <a:sym typeface="Consolas"/>
            </a:endParaRPr>
          </a:p>
        </p:txBody>
      </p:sp>
      <p:sp>
        <p:nvSpPr>
          <p:cNvPr id="2105" name="Google Shape;2105;p144"/>
          <p:cNvSpPr/>
          <p:nvPr/>
        </p:nvSpPr>
        <p:spPr>
          <a:xfrm>
            <a:off x="312297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F</a:t>
            </a:r>
            <a:endParaRPr sz="1400" b="0" i="0" u="none" strike="noStrike" cap="none">
              <a:solidFill>
                <a:srgbClr val="595959"/>
              </a:solidFill>
              <a:latin typeface="Consolas"/>
              <a:ea typeface="Consolas"/>
              <a:cs typeface="Consolas"/>
              <a:sym typeface="Consolas"/>
            </a:endParaRPr>
          </a:p>
        </p:txBody>
      </p:sp>
      <p:grpSp>
        <p:nvGrpSpPr>
          <p:cNvPr id="2106" name="Google Shape;2106;p144"/>
          <p:cNvGrpSpPr/>
          <p:nvPr/>
        </p:nvGrpSpPr>
        <p:grpSpPr>
          <a:xfrm>
            <a:off x="37606" y="3764200"/>
            <a:ext cx="3826170" cy="1354225"/>
            <a:chOff x="1917150" y="3703800"/>
            <a:chExt cx="5309701" cy="1354225"/>
          </a:xfrm>
        </p:grpSpPr>
        <p:pic>
          <p:nvPicPr>
            <p:cNvPr id="2107" name="Google Shape;2107;p14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108" name="Google Shape;2108;p14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Next one we copy first</a:t>
              </a:r>
              <a:endParaRPr sz="1400" b="0" i="0" u="none" strike="noStrike" cap="none">
                <a:solidFill>
                  <a:srgbClr val="000000"/>
                </a:solidFill>
                <a:latin typeface="Consolas"/>
                <a:ea typeface="Consolas"/>
                <a:cs typeface="Consolas"/>
                <a:sym typeface="Consolas"/>
              </a:endParaRPr>
            </a:p>
          </p:txBody>
        </p:sp>
        <p:sp>
          <p:nvSpPr>
            <p:cNvPr id="2109" name="Google Shape;2109;p144"/>
            <p:cNvSpPr/>
            <p:nvPr/>
          </p:nvSpPr>
          <p:spPr>
            <a:xfrm>
              <a:off x="3601675" y="3703800"/>
              <a:ext cx="1940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most k</a:t>
              </a:r>
              <a:endParaRPr sz="1400" b="0" i="0" u="none" strike="noStrike" cap="none">
                <a:solidFill>
                  <a:srgbClr val="000000"/>
                </a:solidFill>
                <a:latin typeface="Consolas"/>
                <a:ea typeface="Consolas"/>
                <a:cs typeface="Consolas"/>
                <a:sym typeface="Consolas"/>
              </a:endParaRPr>
            </a:p>
          </p:txBody>
        </p:sp>
      </p:grpSp>
      <p:sp>
        <p:nvSpPr>
          <p:cNvPr id="2110" name="Google Shape;2110;p144"/>
          <p:cNvSpPr txBox="1"/>
          <p:nvPr/>
        </p:nvSpPr>
        <p:spPr>
          <a:xfrm>
            <a:off x="489250" y="1254500"/>
            <a:ext cx="3249300" cy="5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11" name="Google Shape;2111;p144"/>
          <p:cNvGrpSpPr/>
          <p:nvPr/>
        </p:nvGrpSpPr>
        <p:grpSpPr>
          <a:xfrm>
            <a:off x="4822091" y="820967"/>
            <a:ext cx="3660809" cy="3851725"/>
            <a:chOff x="4822091" y="820967"/>
            <a:chExt cx="3660809" cy="3851725"/>
          </a:xfrm>
        </p:grpSpPr>
        <p:grpSp>
          <p:nvGrpSpPr>
            <p:cNvPr id="2112" name="Google Shape;2112;p144"/>
            <p:cNvGrpSpPr/>
            <p:nvPr/>
          </p:nvGrpSpPr>
          <p:grpSpPr>
            <a:xfrm>
              <a:off x="4946052" y="820967"/>
              <a:ext cx="3536848" cy="2943233"/>
              <a:chOff x="4936060" y="1128767"/>
              <a:chExt cx="3536848" cy="2943233"/>
            </a:xfrm>
          </p:grpSpPr>
          <p:sp>
            <p:nvSpPr>
              <p:cNvPr id="2113" name="Google Shape;2113;p144"/>
              <p:cNvSpPr/>
              <p:nvPr/>
            </p:nvSpPr>
            <p:spPr>
              <a:xfrm>
                <a:off x="7529526" y="1128767"/>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
                </a:r>
                <a:endParaRPr sz="1400" b="0" i="0" u="none" strike="noStrike" cap="none">
                  <a:solidFill>
                    <a:schemeClr val="dk1"/>
                  </a:solidFill>
                  <a:latin typeface="Arial"/>
                  <a:ea typeface="Arial"/>
                  <a:cs typeface="Arial"/>
                  <a:sym typeface="Arial"/>
                </a:endParaRPr>
              </a:p>
            </p:txBody>
          </p:sp>
          <p:sp>
            <p:nvSpPr>
              <p:cNvPr id="2114" name="Google Shape;2114;p144"/>
              <p:cNvSpPr/>
              <p:nvPr/>
            </p:nvSpPr>
            <p:spPr>
              <a:xfrm>
                <a:off x="4936060" y="11575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a:t>
                </a:r>
                <a:endParaRPr sz="1400" b="0" i="0" u="none" strike="noStrike" cap="none">
                  <a:solidFill>
                    <a:schemeClr val="dk1"/>
                  </a:solidFill>
                  <a:latin typeface="Arial"/>
                  <a:ea typeface="Arial"/>
                  <a:cs typeface="Arial"/>
                  <a:sym typeface="Arial"/>
                </a:endParaRPr>
              </a:p>
            </p:txBody>
          </p:sp>
          <p:sp>
            <p:nvSpPr>
              <p:cNvPr id="2115" name="Google Shape;2115;p144"/>
              <p:cNvSpPr/>
              <p:nvPr/>
            </p:nvSpPr>
            <p:spPr>
              <a:xfrm>
                <a:off x="6201078" y="18414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A</a:t>
                </a:r>
                <a:endParaRPr sz="1400" b="0" i="0" u="none" strike="noStrike" cap="none">
                  <a:solidFill>
                    <a:schemeClr val="dk1"/>
                  </a:solidFill>
                  <a:latin typeface="Arial"/>
                  <a:ea typeface="Arial"/>
                  <a:cs typeface="Arial"/>
                  <a:sym typeface="Arial"/>
                </a:endParaRPr>
              </a:p>
            </p:txBody>
          </p:sp>
          <p:sp>
            <p:nvSpPr>
              <p:cNvPr id="2116" name="Google Shape;2116;p144"/>
              <p:cNvSpPr/>
              <p:nvPr/>
            </p:nvSpPr>
            <p:spPr>
              <a:xfrm>
                <a:off x="5681651" y="2563326"/>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F</a:t>
                </a:r>
                <a:endParaRPr sz="1400" b="0" i="0" u="none" strike="noStrike" cap="none">
                  <a:solidFill>
                    <a:schemeClr val="dk1"/>
                  </a:solidFill>
                  <a:latin typeface="Arial"/>
                  <a:ea typeface="Arial"/>
                  <a:cs typeface="Arial"/>
                  <a:sym typeface="Arial"/>
                </a:endParaRPr>
              </a:p>
            </p:txBody>
          </p:sp>
          <p:sp>
            <p:nvSpPr>
              <p:cNvPr id="2117" name="Google Shape;2117;p144"/>
              <p:cNvSpPr/>
              <p:nvPr/>
            </p:nvSpPr>
            <p:spPr>
              <a:xfrm>
                <a:off x="6232793" y="347963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E</a:t>
                </a:r>
                <a:endParaRPr sz="1400" b="0" i="0" u="none" strike="noStrike" cap="none">
                  <a:solidFill>
                    <a:schemeClr val="dk1"/>
                  </a:solidFill>
                  <a:latin typeface="Arial"/>
                  <a:ea typeface="Arial"/>
                  <a:cs typeface="Arial"/>
                  <a:sym typeface="Arial"/>
                </a:endParaRPr>
              </a:p>
            </p:txBody>
          </p:sp>
          <p:sp>
            <p:nvSpPr>
              <p:cNvPr id="2118" name="Google Shape;2118;p144"/>
              <p:cNvSpPr/>
              <p:nvPr/>
            </p:nvSpPr>
            <p:spPr>
              <a:xfrm>
                <a:off x="6721633" y="261586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a:t>
                </a:r>
                <a:endParaRPr sz="1400" b="0" i="0" u="none" strike="noStrike" cap="none">
                  <a:solidFill>
                    <a:schemeClr val="dk1"/>
                  </a:solidFill>
                  <a:latin typeface="Arial"/>
                  <a:ea typeface="Arial"/>
                  <a:cs typeface="Arial"/>
                  <a:sym typeface="Arial"/>
                </a:endParaRPr>
              </a:p>
            </p:txBody>
          </p:sp>
          <p:cxnSp>
            <p:nvCxnSpPr>
              <p:cNvPr id="2119" name="Google Shape;2119;p144"/>
              <p:cNvCxnSpPr>
                <a:stCxn id="2114" idx="6"/>
                <a:endCxn id="2113" idx="2"/>
              </p:cNvCxnSpPr>
              <p:nvPr/>
            </p:nvCxnSpPr>
            <p:spPr>
              <a:xfrm rot="10800000" flipH="1">
                <a:off x="5524304" y="1424881"/>
                <a:ext cx="2005200" cy="28800"/>
              </a:xfrm>
              <a:prstGeom prst="straightConnector1">
                <a:avLst/>
              </a:prstGeom>
              <a:noFill/>
              <a:ln w="9525" cap="flat" cmpd="sng">
                <a:solidFill>
                  <a:srgbClr val="FDA739"/>
                </a:solidFill>
                <a:prstDash val="solid"/>
                <a:round/>
                <a:headEnd type="none" w="sm" len="sm"/>
                <a:tailEnd type="triangle" w="med" len="med"/>
              </a:ln>
            </p:spPr>
          </p:cxnSp>
          <p:cxnSp>
            <p:nvCxnSpPr>
              <p:cNvPr id="2120" name="Google Shape;2120;p144"/>
              <p:cNvCxnSpPr>
                <a:stCxn id="2115" idx="7"/>
                <a:endCxn id="2113" idx="3"/>
              </p:cNvCxnSpPr>
              <p:nvPr/>
            </p:nvCxnSpPr>
            <p:spPr>
              <a:xfrm rot="10800000" flipH="1">
                <a:off x="6703176" y="1634449"/>
                <a:ext cx="912600" cy="293700"/>
              </a:xfrm>
              <a:prstGeom prst="straightConnector1">
                <a:avLst/>
              </a:prstGeom>
              <a:noFill/>
              <a:ln w="9525" cap="flat" cmpd="sng">
                <a:solidFill>
                  <a:srgbClr val="FDA739"/>
                </a:solidFill>
                <a:prstDash val="solid"/>
                <a:round/>
                <a:headEnd type="none" w="sm" len="sm"/>
                <a:tailEnd type="triangle" w="med" len="med"/>
              </a:ln>
            </p:spPr>
          </p:cxnSp>
          <p:cxnSp>
            <p:nvCxnSpPr>
              <p:cNvPr id="2121" name="Google Shape;2121;p144"/>
              <p:cNvCxnSpPr>
                <a:stCxn id="2115" idx="1"/>
                <a:endCxn id="2114" idx="5"/>
              </p:cNvCxnSpPr>
              <p:nvPr/>
            </p:nvCxnSpPr>
            <p:spPr>
              <a:xfrm rot="10800000">
                <a:off x="5438224" y="1663249"/>
                <a:ext cx="849000" cy="264900"/>
              </a:xfrm>
              <a:prstGeom prst="straightConnector1">
                <a:avLst/>
              </a:prstGeom>
              <a:noFill/>
              <a:ln w="9525" cap="flat" cmpd="sng">
                <a:solidFill>
                  <a:srgbClr val="FDA739"/>
                </a:solidFill>
                <a:prstDash val="solid"/>
                <a:round/>
                <a:headEnd type="none" w="sm" len="sm"/>
                <a:tailEnd type="triangle" w="med" len="med"/>
              </a:ln>
            </p:spPr>
          </p:cxnSp>
          <p:cxnSp>
            <p:nvCxnSpPr>
              <p:cNvPr id="2122" name="Google Shape;2122;p144"/>
              <p:cNvCxnSpPr>
                <a:stCxn id="2115" idx="3"/>
                <a:endCxn id="2116" idx="0"/>
              </p:cNvCxnSpPr>
              <p:nvPr/>
            </p:nvCxnSpPr>
            <p:spPr>
              <a:xfrm flipH="1">
                <a:off x="5975824" y="2347012"/>
                <a:ext cx="311400" cy="216300"/>
              </a:xfrm>
              <a:prstGeom prst="straightConnector1">
                <a:avLst/>
              </a:prstGeom>
              <a:noFill/>
              <a:ln w="9525" cap="flat" cmpd="sng">
                <a:solidFill>
                  <a:srgbClr val="FDA739"/>
                </a:solidFill>
                <a:prstDash val="solid"/>
                <a:round/>
                <a:headEnd type="none" w="sm" len="sm"/>
                <a:tailEnd type="triangle" w="med" len="med"/>
              </a:ln>
            </p:spPr>
          </p:cxnSp>
          <p:cxnSp>
            <p:nvCxnSpPr>
              <p:cNvPr id="2123" name="Google Shape;2123;p144"/>
              <p:cNvCxnSpPr>
                <a:stCxn id="2115" idx="5"/>
                <a:endCxn id="2118" idx="0"/>
              </p:cNvCxnSpPr>
              <p:nvPr/>
            </p:nvCxnSpPr>
            <p:spPr>
              <a:xfrm>
                <a:off x="6703176" y="2347012"/>
                <a:ext cx="312600" cy="268800"/>
              </a:xfrm>
              <a:prstGeom prst="straightConnector1">
                <a:avLst/>
              </a:prstGeom>
              <a:noFill/>
              <a:ln w="9525" cap="flat" cmpd="sng">
                <a:solidFill>
                  <a:srgbClr val="FDA739"/>
                </a:solidFill>
                <a:prstDash val="solid"/>
                <a:round/>
                <a:headEnd type="none" w="sm" len="sm"/>
                <a:tailEnd type="triangle" w="med" len="med"/>
              </a:ln>
            </p:spPr>
          </p:cxnSp>
          <p:cxnSp>
            <p:nvCxnSpPr>
              <p:cNvPr id="2124" name="Google Shape;2124;p144"/>
              <p:cNvCxnSpPr>
                <a:stCxn id="2117" idx="1"/>
                <a:endCxn id="2116" idx="4"/>
              </p:cNvCxnSpPr>
              <p:nvPr/>
            </p:nvCxnSpPr>
            <p:spPr>
              <a:xfrm rot="10800000">
                <a:off x="5975739" y="3155688"/>
                <a:ext cx="343200" cy="410700"/>
              </a:xfrm>
              <a:prstGeom prst="straightConnector1">
                <a:avLst/>
              </a:prstGeom>
              <a:noFill/>
              <a:ln w="9525" cap="flat" cmpd="sng">
                <a:solidFill>
                  <a:srgbClr val="FDA739"/>
                </a:solidFill>
                <a:prstDash val="solid"/>
                <a:round/>
                <a:headEnd type="none" w="sm" len="sm"/>
                <a:tailEnd type="triangle" w="med" len="med"/>
              </a:ln>
            </p:spPr>
          </p:cxnSp>
          <p:cxnSp>
            <p:nvCxnSpPr>
              <p:cNvPr id="2125" name="Google Shape;2125;p144"/>
              <p:cNvCxnSpPr>
                <a:stCxn id="2118" idx="4"/>
                <a:endCxn id="2117" idx="7"/>
              </p:cNvCxnSpPr>
              <p:nvPr/>
            </p:nvCxnSpPr>
            <p:spPr>
              <a:xfrm flipH="1">
                <a:off x="6734955" y="3208230"/>
                <a:ext cx="280800" cy="358200"/>
              </a:xfrm>
              <a:prstGeom prst="straightConnector1">
                <a:avLst/>
              </a:prstGeom>
              <a:noFill/>
              <a:ln w="9525" cap="flat" cmpd="sng">
                <a:solidFill>
                  <a:srgbClr val="FDA739"/>
                </a:solidFill>
                <a:prstDash val="solid"/>
                <a:round/>
                <a:headEnd type="none" w="sm" len="sm"/>
                <a:tailEnd type="triangle" w="med" len="med"/>
              </a:ln>
            </p:spPr>
          </p:cxnSp>
          <p:cxnSp>
            <p:nvCxnSpPr>
              <p:cNvPr id="2126" name="Google Shape;2126;p144"/>
              <p:cNvCxnSpPr>
                <a:stCxn id="2114" idx="3"/>
                <a:endCxn id="2117" idx="2"/>
              </p:cNvCxnSpPr>
              <p:nvPr/>
            </p:nvCxnSpPr>
            <p:spPr>
              <a:xfrm rot="-5400000" flipH="1">
                <a:off x="4571156" y="2114162"/>
                <a:ext cx="2112600" cy="1210500"/>
              </a:xfrm>
              <a:prstGeom prst="curvedConnector2">
                <a:avLst/>
              </a:prstGeom>
              <a:noFill/>
              <a:ln w="9525" cap="flat" cmpd="sng">
                <a:solidFill>
                  <a:srgbClr val="FDA739"/>
                </a:solidFill>
                <a:prstDash val="solid"/>
                <a:round/>
                <a:headEnd type="none" w="sm" len="sm"/>
                <a:tailEnd type="triangle" w="med" len="med"/>
              </a:ln>
            </p:spPr>
          </p:cxnSp>
          <p:cxnSp>
            <p:nvCxnSpPr>
              <p:cNvPr id="2127" name="Google Shape;2127;p144"/>
              <p:cNvCxnSpPr>
                <a:stCxn id="2113" idx="5"/>
                <a:endCxn id="2117" idx="6"/>
              </p:cNvCxnSpPr>
              <p:nvPr/>
            </p:nvCxnSpPr>
            <p:spPr>
              <a:xfrm rot="5400000">
                <a:off x="6355674" y="2099829"/>
                <a:ext cx="2141400" cy="1210500"/>
              </a:xfrm>
              <a:prstGeom prst="curvedConnector2">
                <a:avLst/>
              </a:prstGeom>
              <a:noFill/>
              <a:ln w="9525" cap="flat" cmpd="sng">
                <a:solidFill>
                  <a:srgbClr val="FDA739"/>
                </a:solidFill>
                <a:prstDash val="solid"/>
                <a:round/>
                <a:headEnd type="none" w="sm" len="sm"/>
                <a:tailEnd type="triangle" w="med" len="med"/>
              </a:ln>
            </p:spPr>
          </p:cxnSp>
          <p:sp>
            <p:nvSpPr>
              <p:cNvPr id="2128" name="Google Shape;2128;p144"/>
              <p:cNvSpPr txBox="1"/>
              <p:nvPr/>
            </p:nvSpPr>
            <p:spPr>
              <a:xfrm>
                <a:off x="5622157" y="173965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129" name="Google Shape;2129;p144"/>
              <p:cNvSpPr txBox="1"/>
              <p:nvPr/>
            </p:nvSpPr>
            <p:spPr>
              <a:xfrm>
                <a:off x="6248917" y="115830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130" name="Google Shape;2130;p144"/>
              <p:cNvSpPr txBox="1"/>
              <p:nvPr/>
            </p:nvSpPr>
            <p:spPr>
              <a:xfrm>
                <a:off x="7262619" y="168751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2131" name="Google Shape;2131;p144"/>
              <p:cNvSpPr txBox="1"/>
              <p:nvPr/>
            </p:nvSpPr>
            <p:spPr>
              <a:xfrm>
                <a:off x="5763660" y="2215128"/>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2132" name="Google Shape;2132;p144"/>
              <p:cNvSpPr txBox="1"/>
              <p:nvPr/>
            </p:nvSpPr>
            <p:spPr>
              <a:xfrm>
                <a:off x="6818960" y="2255100"/>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2133" name="Google Shape;2133;p144"/>
              <p:cNvSpPr txBox="1"/>
              <p:nvPr/>
            </p:nvSpPr>
            <p:spPr>
              <a:xfrm>
                <a:off x="6124346" y="313136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134" name="Google Shape;2134;p144"/>
              <p:cNvSpPr txBox="1"/>
              <p:nvPr/>
            </p:nvSpPr>
            <p:spPr>
              <a:xfrm>
                <a:off x="6597203" y="3183906"/>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135" name="Google Shape;2135;p144"/>
              <p:cNvSpPr txBox="1"/>
              <p:nvPr/>
            </p:nvSpPr>
            <p:spPr>
              <a:xfrm>
                <a:off x="4985103" y="2604272"/>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2136" name="Google Shape;2136;p144"/>
              <p:cNvSpPr txBox="1"/>
              <p:nvPr/>
            </p:nvSpPr>
            <p:spPr>
              <a:xfrm>
                <a:off x="7939095" y="2562877"/>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sp>
          <p:nvSpPr>
            <p:cNvPr id="2137" name="Google Shape;2137;p144"/>
            <p:cNvSpPr txBox="1"/>
            <p:nvPr/>
          </p:nvSpPr>
          <p:spPr>
            <a:xfrm>
              <a:off x="4822091" y="3934028"/>
              <a:ext cx="3570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Relax in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 C), (A, B), (B, D), (B, E), (A, D), (C, 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 E), (A, F), (E, F)</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 (at most k)</a:t>
            </a:r>
            <a:endParaRPr/>
          </a:p>
        </p:txBody>
      </p:sp>
      <p:sp>
        <p:nvSpPr>
          <p:cNvPr id="2143" name="Google Shape;2143;p145"/>
          <p:cNvSpPr/>
          <p:nvPr/>
        </p:nvSpPr>
        <p:spPr>
          <a:xfrm>
            <a:off x="1129456" y="2193395"/>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144" name="Google Shape;2144;p145"/>
          <p:cNvSpPr/>
          <p:nvPr/>
        </p:nvSpPr>
        <p:spPr>
          <a:xfrm>
            <a:off x="15313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145" name="Google Shape;2145;p145"/>
          <p:cNvSpPr/>
          <p:nvPr/>
        </p:nvSpPr>
        <p:spPr>
          <a:xfrm>
            <a:off x="1933119"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146" name="Google Shape;2146;p145"/>
          <p:cNvSpPr/>
          <p:nvPr/>
        </p:nvSpPr>
        <p:spPr>
          <a:xfrm>
            <a:off x="2334982"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147" name="Google Shape;2147;p145"/>
          <p:cNvSpPr/>
          <p:nvPr/>
        </p:nvSpPr>
        <p:spPr>
          <a:xfrm>
            <a:off x="112945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148" name="Google Shape;2148;p145"/>
          <p:cNvSpPr/>
          <p:nvPr/>
        </p:nvSpPr>
        <p:spPr>
          <a:xfrm>
            <a:off x="15313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149" name="Google Shape;2149;p145"/>
          <p:cNvSpPr/>
          <p:nvPr/>
        </p:nvSpPr>
        <p:spPr>
          <a:xfrm>
            <a:off x="1933119" y="2605143"/>
            <a:ext cx="402000" cy="411600"/>
          </a:xfrm>
          <a:prstGeom prst="rect">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2150" name="Google Shape;2150;p145"/>
          <p:cNvSpPr/>
          <p:nvPr/>
        </p:nvSpPr>
        <p:spPr>
          <a:xfrm>
            <a:off x="2334982"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151" name="Google Shape;2151;p145"/>
          <p:cNvSpPr/>
          <p:nvPr/>
        </p:nvSpPr>
        <p:spPr>
          <a:xfrm>
            <a:off x="112945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152" name="Google Shape;2152;p145"/>
          <p:cNvSpPr/>
          <p:nvPr/>
        </p:nvSpPr>
        <p:spPr>
          <a:xfrm>
            <a:off x="15313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153" name="Google Shape;2153;p145"/>
          <p:cNvSpPr/>
          <p:nvPr/>
        </p:nvSpPr>
        <p:spPr>
          <a:xfrm>
            <a:off x="1933119"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2154" name="Google Shape;2154;p145"/>
          <p:cNvSpPr/>
          <p:nvPr/>
        </p:nvSpPr>
        <p:spPr>
          <a:xfrm>
            <a:off x="2334982"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sp>
        <p:nvSpPr>
          <p:cNvPr id="2155" name="Google Shape;2155;p145"/>
          <p:cNvSpPr/>
          <p:nvPr/>
        </p:nvSpPr>
        <p:spPr>
          <a:xfrm>
            <a:off x="2736845"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156" name="Google Shape;2156;p145"/>
          <p:cNvSpPr/>
          <p:nvPr/>
        </p:nvSpPr>
        <p:spPr>
          <a:xfrm>
            <a:off x="2736845"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157" name="Google Shape;2157;p145"/>
          <p:cNvSpPr/>
          <p:nvPr/>
        </p:nvSpPr>
        <p:spPr>
          <a:xfrm>
            <a:off x="2736845"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158" name="Google Shape;2158;p145"/>
          <p:cNvSpPr/>
          <p:nvPr/>
        </p:nvSpPr>
        <p:spPr>
          <a:xfrm>
            <a:off x="727656" y="2193395"/>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0</a:t>
            </a:r>
            <a:endParaRPr sz="1400" b="0" i="0" u="none" strike="noStrike" cap="none">
              <a:solidFill>
                <a:srgbClr val="595959"/>
              </a:solidFill>
              <a:latin typeface="Consolas"/>
              <a:ea typeface="Consolas"/>
              <a:cs typeface="Consolas"/>
              <a:sym typeface="Consolas"/>
            </a:endParaRPr>
          </a:p>
        </p:txBody>
      </p:sp>
      <p:sp>
        <p:nvSpPr>
          <p:cNvPr id="2159" name="Google Shape;2159;p145"/>
          <p:cNvSpPr/>
          <p:nvPr/>
        </p:nvSpPr>
        <p:spPr>
          <a:xfrm>
            <a:off x="727656" y="2605143"/>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2160" name="Google Shape;2160;p145"/>
          <p:cNvSpPr/>
          <p:nvPr/>
        </p:nvSpPr>
        <p:spPr>
          <a:xfrm>
            <a:off x="727656" y="3016892"/>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161" name="Google Shape;2161;p145"/>
          <p:cNvSpPr/>
          <p:nvPr/>
        </p:nvSpPr>
        <p:spPr>
          <a:xfrm>
            <a:off x="112942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A</a:t>
            </a:r>
            <a:endParaRPr sz="1400" b="0" i="0" u="none" strike="noStrike" cap="none">
              <a:solidFill>
                <a:srgbClr val="595959"/>
              </a:solidFill>
              <a:latin typeface="Consolas"/>
              <a:ea typeface="Consolas"/>
              <a:cs typeface="Consolas"/>
              <a:sym typeface="Consolas"/>
            </a:endParaRPr>
          </a:p>
        </p:txBody>
      </p:sp>
      <p:sp>
        <p:nvSpPr>
          <p:cNvPr id="2162" name="Google Shape;2162;p145"/>
          <p:cNvSpPr/>
          <p:nvPr/>
        </p:nvSpPr>
        <p:spPr>
          <a:xfrm>
            <a:off x="15312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B</a:t>
            </a:r>
            <a:endParaRPr sz="1400" b="0" i="0" u="none" strike="noStrike" cap="none">
              <a:solidFill>
                <a:srgbClr val="595959"/>
              </a:solidFill>
              <a:latin typeface="Consolas"/>
              <a:ea typeface="Consolas"/>
              <a:cs typeface="Consolas"/>
              <a:sym typeface="Consolas"/>
            </a:endParaRPr>
          </a:p>
        </p:txBody>
      </p:sp>
      <p:sp>
        <p:nvSpPr>
          <p:cNvPr id="2163" name="Google Shape;2163;p145"/>
          <p:cNvSpPr/>
          <p:nvPr/>
        </p:nvSpPr>
        <p:spPr>
          <a:xfrm>
            <a:off x="1933088"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C</a:t>
            </a:r>
            <a:endParaRPr sz="1400" b="0" i="0" u="none" strike="noStrike" cap="none">
              <a:solidFill>
                <a:srgbClr val="595959"/>
              </a:solidFill>
              <a:latin typeface="Consolas"/>
              <a:ea typeface="Consolas"/>
              <a:cs typeface="Consolas"/>
              <a:sym typeface="Consolas"/>
            </a:endParaRPr>
          </a:p>
        </p:txBody>
      </p:sp>
      <p:sp>
        <p:nvSpPr>
          <p:cNvPr id="2164" name="Google Shape;2164;p145"/>
          <p:cNvSpPr/>
          <p:nvPr/>
        </p:nvSpPr>
        <p:spPr>
          <a:xfrm>
            <a:off x="2334951"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D</a:t>
            </a:r>
            <a:endParaRPr sz="1400" b="0" i="0" u="none" strike="noStrike" cap="none">
              <a:solidFill>
                <a:srgbClr val="595959"/>
              </a:solidFill>
              <a:latin typeface="Consolas"/>
              <a:ea typeface="Consolas"/>
              <a:cs typeface="Consolas"/>
              <a:sym typeface="Consolas"/>
            </a:endParaRPr>
          </a:p>
        </p:txBody>
      </p:sp>
      <p:sp>
        <p:nvSpPr>
          <p:cNvPr id="2165" name="Google Shape;2165;p145"/>
          <p:cNvSpPr/>
          <p:nvPr/>
        </p:nvSpPr>
        <p:spPr>
          <a:xfrm>
            <a:off x="2736814"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E</a:t>
            </a:r>
            <a:endParaRPr sz="1400" b="0" i="0" u="none" strike="noStrike" cap="none">
              <a:solidFill>
                <a:srgbClr val="595959"/>
              </a:solidFill>
              <a:latin typeface="Consolas"/>
              <a:ea typeface="Consolas"/>
              <a:cs typeface="Consolas"/>
              <a:sym typeface="Consolas"/>
            </a:endParaRPr>
          </a:p>
        </p:txBody>
      </p:sp>
      <p:sp>
        <p:nvSpPr>
          <p:cNvPr id="2166" name="Google Shape;2166;p145"/>
          <p:cNvSpPr/>
          <p:nvPr/>
        </p:nvSpPr>
        <p:spPr>
          <a:xfrm>
            <a:off x="727625" y="1768850"/>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k</a:t>
            </a:r>
            <a:endParaRPr sz="1400" b="0" i="0" u="none" strike="noStrike" cap="none">
              <a:solidFill>
                <a:srgbClr val="595959"/>
              </a:solidFill>
              <a:latin typeface="Consolas"/>
              <a:ea typeface="Consolas"/>
              <a:cs typeface="Consolas"/>
              <a:sym typeface="Consolas"/>
            </a:endParaRPr>
          </a:p>
        </p:txBody>
      </p:sp>
      <p:sp>
        <p:nvSpPr>
          <p:cNvPr id="2167" name="Google Shape;2167;p145"/>
          <p:cNvSpPr/>
          <p:nvPr/>
        </p:nvSpPr>
        <p:spPr>
          <a:xfrm>
            <a:off x="3123006" y="2193395"/>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INF</a:t>
            </a:r>
            <a:endParaRPr sz="1400" b="0" i="0" u="none" strike="noStrike" cap="none">
              <a:solidFill>
                <a:srgbClr val="595959"/>
              </a:solidFill>
              <a:latin typeface="Consolas"/>
              <a:ea typeface="Consolas"/>
              <a:cs typeface="Consolas"/>
              <a:sym typeface="Consolas"/>
            </a:endParaRPr>
          </a:p>
        </p:txBody>
      </p:sp>
      <p:sp>
        <p:nvSpPr>
          <p:cNvPr id="2168" name="Google Shape;2168;p145"/>
          <p:cNvSpPr/>
          <p:nvPr/>
        </p:nvSpPr>
        <p:spPr>
          <a:xfrm>
            <a:off x="3123006" y="2605143"/>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100</a:t>
            </a:r>
            <a:endParaRPr sz="1400" b="0" i="0" u="none" strike="noStrike" cap="none">
              <a:solidFill>
                <a:srgbClr val="595959"/>
              </a:solidFill>
              <a:latin typeface="Consolas"/>
              <a:ea typeface="Consolas"/>
              <a:cs typeface="Consolas"/>
              <a:sym typeface="Consolas"/>
            </a:endParaRPr>
          </a:p>
        </p:txBody>
      </p:sp>
      <p:sp>
        <p:nvSpPr>
          <p:cNvPr id="2169" name="Google Shape;2169;p145"/>
          <p:cNvSpPr/>
          <p:nvPr/>
        </p:nvSpPr>
        <p:spPr>
          <a:xfrm>
            <a:off x="3123006" y="3016892"/>
            <a:ext cx="402000" cy="411600"/>
          </a:xfrm>
          <a:prstGeom prst="rect">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100</a:t>
            </a:r>
            <a:endParaRPr sz="1400" b="0" i="0" u="none" strike="noStrike" cap="none">
              <a:solidFill>
                <a:srgbClr val="595959"/>
              </a:solidFill>
              <a:latin typeface="Consolas"/>
              <a:ea typeface="Consolas"/>
              <a:cs typeface="Consolas"/>
              <a:sym typeface="Consolas"/>
            </a:endParaRPr>
          </a:p>
        </p:txBody>
      </p:sp>
      <p:sp>
        <p:nvSpPr>
          <p:cNvPr id="2170" name="Google Shape;2170;p145"/>
          <p:cNvSpPr/>
          <p:nvPr/>
        </p:nvSpPr>
        <p:spPr>
          <a:xfrm>
            <a:off x="3122975" y="1781646"/>
            <a:ext cx="402000" cy="411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F</a:t>
            </a:r>
            <a:endParaRPr sz="1400" b="0" i="0" u="none" strike="noStrike" cap="none">
              <a:solidFill>
                <a:srgbClr val="595959"/>
              </a:solidFill>
              <a:latin typeface="Consolas"/>
              <a:ea typeface="Consolas"/>
              <a:cs typeface="Consolas"/>
              <a:sym typeface="Consolas"/>
            </a:endParaRPr>
          </a:p>
        </p:txBody>
      </p:sp>
      <p:grpSp>
        <p:nvGrpSpPr>
          <p:cNvPr id="2171" name="Google Shape;2171;p145"/>
          <p:cNvGrpSpPr/>
          <p:nvPr/>
        </p:nvGrpSpPr>
        <p:grpSpPr>
          <a:xfrm>
            <a:off x="37606" y="3764200"/>
            <a:ext cx="3826170" cy="1354225"/>
            <a:chOff x="1917150" y="3703800"/>
            <a:chExt cx="5309701" cy="1354225"/>
          </a:xfrm>
        </p:grpSpPr>
        <p:pic>
          <p:nvPicPr>
            <p:cNvPr id="2172" name="Google Shape;2172;p14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173" name="Google Shape;2173;p14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After the second round</a:t>
              </a:r>
              <a:endParaRPr sz="1400" b="0" i="0" u="none" strike="noStrike" cap="none">
                <a:solidFill>
                  <a:srgbClr val="000000"/>
                </a:solidFill>
                <a:latin typeface="Consolas"/>
                <a:ea typeface="Consolas"/>
                <a:cs typeface="Consolas"/>
                <a:sym typeface="Consolas"/>
              </a:endParaRPr>
            </a:p>
          </p:txBody>
        </p:sp>
        <p:sp>
          <p:nvSpPr>
            <p:cNvPr id="2174" name="Google Shape;2174;p145"/>
            <p:cNvSpPr/>
            <p:nvPr/>
          </p:nvSpPr>
          <p:spPr>
            <a:xfrm>
              <a:off x="3601675" y="3703800"/>
              <a:ext cx="1940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most k</a:t>
              </a:r>
              <a:endParaRPr sz="1400" b="0" i="0" u="none" strike="noStrike" cap="none">
                <a:solidFill>
                  <a:srgbClr val="000000"/>
                </a:solidFill>
                <a:latin typeface="Consolas"/>
                <a:ea typeface="Consolas"/>
                <a:cs typeface="Consolas"/>
                <a:sym typeface="Consolas"/>
              </a:endParaRPr>
            </a:p>
          </p:txBody>
        </p:sp>
      </p:grpSp>
      <p:sp>
        <p:nvSpPr>
          <p:cNvPr id="2175" name="Google Shape;2175;p145"/>
          <p:cNvSpPr txBox="1"/>
          <p:nvPr/>
        </p:nvSpPr>
        <p:spPr>
          <a:xfrm>
            <a:off x="489250" y="1254500"/>
            <a:ext cx="3249300" cy="5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76" name="Google Shape;2176;p145"/>
          <p:cNvGrpSpPr/>
          <p:nvPr/>
        </p:nvGrpSpPr>
        <p:grpSpPr>
          <a:xfrm>
            <a:off x="4822091" y="820967"/>
            <a:ext cx="3660809" cy="3851725"/>
            <a:chOff x="4822091" y="820967"/>
            <a:chExt cx="3660809" cy="3851725"/>
          </a:xfrm>
        </p:grpSpPr>
        <p:grpSp>
          <p:nvGrpSpPr>
            <p:cNvPr id="2177" name="Google Shape;2177;p145"/>
            <p:cNvGrpSpPr/>
            <p:nvPr/>
          </p:nvGrpSpPr>
          <p:grpSpPr>
            <a:xfrm>
              <a:off x="4946052" y="820967"/>
              <a:ext cx="3536848" cy="2943233"/>
              <a:chOff x="4936060" y="1128767"/>
              <a:chExt cx="3536848" cy="2943233"/>
            </a:xfrm>
          </p:grpSpPr>
          <p:sp>
            <p:nvSpPr>
              <p:cNvPr id="2178" name="Google Shape;2178;p145"/>
              <p:cNvSpPr/>
              <p:nvPr/>
            </p:nvSpPr>
            <p:spPr>
              <a:xfrm>
                <a:off x="7529526" y="1128767"/>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
                </a:r>
                <a:endParaRPr sz="1400" b="0" i="0" u="none" strike="noStrike" cap="none">
                  <a:solidFill>
                    <a:schemeClr val="dk1"/>
                  </a:solidFill>
                  <a:latin typeface="Arial"/>
                  <a:ea typeface="Arial"/>
                  <a:cs typeface="Arial"/>
                  <a:sym typeface="Arial"/>
                </a:endParaRPr>
              </a:p>
            </p:txBody>
          </p:sp>
          <p:sp>
            <p:nvSpPr>
              <p:cNvPr id="2179" name="Google Shape;2179;p145"/>
              <p:cNvSpPr/>
              <p:nvPr/>
            </p:nvSpPr>
            <p:spPr>
              <a:xfrm>
                <a:off x="4936060" y="11575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a:t>
                </a:r>
                <a:endParaRPr sz="1400" b="0" i="0" u="none" strike="noStrike" cap="none">
                  <a:solidFill>
                    <a:schemeClr val="dk1"/>
                  </a:solidFill>
                  <a:latin typeface="Arial"/>
                  <a:ea typeface="Arial"/>
                  <a:cs typeface="Arial"/>
                  <a:sym typeface="Arial"/>
                </a:endParaRPr>
              </a:p>
            </p:txBody>
          </p:sp>
          <p:sp>
            <p:nvSpPr>
              <p:cNvPr id="2180" name="Google Shape;2180;p145"/>
              <p:cNvSpPr/>
              <p:nvPr/>
            </p:nvSpPr>
            <p:spPr>
              <a:xfrm>
                <a:off x="6201078" y="1841400"/>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A</a:t>
                </a:r>
                <a:endParaRPr sz="1400" b="0" i="0" u="none" strike="noStrike" cap="none">
                  <a:solidFill>
                    <a:schemeClr val="dk1"/>
                  </a:solidFill>
                  <a:latin typeface="Arial"/>
                  <a:ea typeface="Arial"/>
                  <a:cs typeface="Arial"/>
                  <a:sym typeface="Arial"/>
                </a:endParaRPr>
              </a:p>
            </p:txBody>
          </p:sp>
          <p:sp>
            <p:nvSpPr>
              <p:cNvPr id="2181" name="Google Shape;2181;p145"/>
              <p:cNvSpPr/>
              <p:nvPr/>
            </p:nvSpPr>
            <p:spPr>
              <a:xfrm>
                <a:off x="5681651" y="2563326"/>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F</a:t>
                </a:r>
                <a:endParaRPr sz="1400" b="0" i="0" u="none" strike="noStrike" cap="none">
                  <a:solidFill>
                    <a:schemeClr val="dk1"/>
                  </a:solidFill>
                  <a:latin typeface="Arial"/>
                  <a:ea typeface="Arial"/>
                  <a:cs typeface="Arial"/>
                  <a:sym typeface="Arial"/>
                </a:endParaRPr>
              </a:p>
            </p:txBody>
          </p:sp>
          <p:sp>
            <p:nvSpPr>
              <p:cNvPr id="2182" name="Google Shape;2182;p145"/>
              <p:cNvSpPr/>
              <p:nvPr/>
            </p:nvSpPr>
            <p:spPr>
              <a:xfrm>
                <a:off x="6232793" y="347963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E</a:t>
                </a:r>
                <a:endParaRPr sz="1400" b="0" i="0" u="none" strike="noStrike" cap="none">
                  <a:solidFill>
                    <a:schemeClr val="dk1"/>
                  </a:solidFill>
                  <a:latin typeface="Arial"/>
                  <a:ea typeface="Arial"/>
                  <a:cs typeface="Arial"/>
                  <a:sym typeface="Arial"/>
                </a:endParaRPr>
              </a:p>
            </p:txBody>
          </p:sp>
          <p:sp>
            <p:nvSpPr>
              <p:cNvPr id="2183" name="Google Shape;2183;p145"/>
              <p:cNvSpPr/>
              <p:nvPr/>
            </p:nvSpPr>
            <p:spPr>
              <a:xfrm>
                <a:off x="6721633" y="2615869"/>
                <a:ext cx="588244" cy="592361"/>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a:t>
                </a:r>
                <a:endParaRPr sz="1400" b="0" i="0" u="none" strike="noStrike" cap="none">
                  <a:solidFill>
                    <a:schemeClr val="dk1"/>
                  </a:solidFill>
                  <a:latin typeface="Arial"/>
                  <a:ea typeface="Arial"/>
                  <a:cs typeface="Arial"/>
                  <a:sym typeface="Arial"/>
                </a:endParaRPr>
              </a:p>
            </p:txBody>
          </p:sp>
          <p:cxnSp>
            <p:nvCxnSpPr>
              <p:cNvPr id="2184" name="Google Shape;2184;p145"/>
              <p:cNvCxnSpPr>
                <a:stCxn id="2179" idx="6"/>
                <a:endCxn id="2178" idx="2"/>
              </p:cNvCxnSpPr>
              <p:nvPr/>
            </p:nvCxnSpPr>
            <p:spPr>
              <a:xfrm rot="10800000" flipH="1">
                <a:off x="5524304" y="1424881"/>
                <a:ext cx="2005200" cy="28800"/>
              </a:xfrm>
              <a:prstGeom prst="straightConnector1">
                <a:avLst/>
              </a:prstGeom>
              <a:noFill/>
              <a:ln w="9525" cap="flat" cmpd="sng">
                <a:solidFill>
                  <a:srgbClr val="FDA739"/>
                </a:solidFill>
                <a:prstDash val="solid"/>
                <a:round/>
                <a:headEnd type="none" w="sm" len="sm"/>
                <a:tailEnd type="triangle" w="med" len="med"/>
              </a:ln>
            </p:spPr>
          </p:cxnSp>
          <p:cxnSp>
            <p:nvCxnSpPr>
              <p:cNvPr id="2185" name="Google Shape;2185;p145"/>
              <p:cNvCxnSpPr>
                <a:stCxn id="2180" idx="7"/>
                <a:endCxn id="2178" idx="3"/>
              </p:cNvCxnSpPr>
              <p:nvPr/>
            </p:nvCxnSpPr>
            <p:spPr>
              <a:xfrm rot="10800000" flipH="1">
                <a:off x="6703176" y="1634449"/>
                <a:ext cx="912600" cy="293700"/>
              </a:xfrm>
              <a:prstGeom prst="straightConnector1">
                <a:avLst/>
              </a:prstGeom>
              <a:noFill/>
              <a:ln w="9525" cap="flat" cmpd="sng">
                <a:solidFill>
                  <a:srgbClr val="FDA739"/>
                </a:solidFill>
                <a:prstDash val="solid"/>
                <a:round/>
                <a:headEnd type="none" w="sm" len="sm"/>
                <a:tailEnd type="triangle" w="med" len="med"/>
              </a:ln>
            </p:spPr>
          </p:cxnSp>
          <p:cxnSp>
            <p:nvCxnSpPr>
              <p:cNvPr id="2186" name="Google Shape;2186;p145"/>
              <p:cNvCxnSpPr>
                <a:stCxn id="2180" idx="1"/>
                <a:endCxn id="2179" idx="5"/>
              </p:cNvCxnSpPr>
              <p:nvPr/>
            </p:nvCxnSpPr>
            <p:spPr>
              <a:xfrm rot="10800000">
                <a:off x="5438224" y="1663249"/>
                <a:ext cx="849000" cy="264900"/>
              </a:xfrm>
              <a:prstGeom prst="straightConnector1">
                <a:avLst/>
              </a:prstGeom>
              <a:noFill/>
              <a:ln w="9525" cap="flat" cmpd="sng">
                <a:solidFill>
                  <a:srgbClr val="FDA739"/>
                </a:solidFill>
                <a:prstDash val="solid"/>
                <a:round/>
                <a:headEnd type="none" w="sm" len="sm"/>
                <a:tailEnd type="triangle" w="med" len="med"/>
              </a:ln>
            </p:spPr>
          </p:cxnSp>
          <p:cxnSp>
            <p:nvCxnSpPr>
              <p:cNvPr id="2187" name="Google Shape;2187;p145"/>
              <p:cNvCxnSpPr>
                <a:stCxn id="2180" idx="3"/>
                <a:endCxn id="2181" idx="0"/>
              </p:cNvCxnSpPr>
              <p:nvPr/>
            </p:nvCxnSpPr>
            <p:spPr>
              <a:xfrm flipH="1">
                <a:off x="5975824" y="2347012"/>
                <a:ext cx="311400" cy="216300"/>
              </a:xfrm>
              <a:prstGeom prst="straightConnector1">
                <a:avLst/>
              </a:prstGeom>
              <a:noFill/>
              <a:ln w="9525" cap="flat" cmpd="sng">
                <a:solidFill>
                  <a:srgbClr val="FDA739"/>
                </a:solidFill>
                <a:prstDash val="solid"/>
                <a:round/>
                <a:headEnd type="none" w="sm" len="sm"/>
                <a:tailEnd type="triangle" w="med" len="med"/>
              </a:ln>
            </p:spPr>
          </p:cxnSp>
          <p:cxnSp>
            <p:nvCxnSpPr>
              <p:cNvPr id="2188" name="Google Shape;2188;p145"/>
              <p:cNvCxnSpPr>
                <a:stCxn id="2180" idx="5"/>
                <a:endCxn id="2183" idx="0"/>
              </p:cNvCxnSpPr>
              <p:nvPr/>
            </p:nvCxnSpPr>
            <p:spPr>
              <a:xfrm>
                <a:off x="6703176" y="2347012"/>
                <a:ext cx="312600" cy="268800"/>
              </a:xfrm>
              <a:prstGeom prst="straightConnector1">
                <a:avLst/>
              </a:prstGeom>
              <a:noFill/>
              <a:ln w="9525" cap="flat" cmpd="sng">
                <a:solidFill>
                  <a:srgbClr val="FDA739"/>
                </a:solidFill>
                <a:prstDash val="solid"/>
                <a:round/>
                <a:headEnd type="none" w="sm" len="sm"/>
                <a:tailEnd type="triangle" w="med" len="med"/>
              </a:ln>
            </p:spPr>
          </p:cxnSp>
          <p:cxnSp>
            <p:nvCxnSpPr>
              <p:cNvPr id="2189" name="Google Shape;2189;p145"/>
              <p:cNvCxnSpPr>
                <a:stCxn id="2182" idx="1"/>
                <a:endCxn id="2181" idx="4"/>
              </p:cNvCxnSpPr>
              <p:nvPr/>
            </p:nvCxnSpPr>
            <p:spPr>
              <a:xfrm rot="10800000">
                <a:off x="5975739" y="3155688"/>
                <a:ext cx="343200" cy="410700"/>
              </a:xfrm>
              <a:prstGeom prst="straightConnector1">
                <a:avLst/>
              </a:prstGeom>
              <a:noFill/>
              <a:ln w="9525" cap="flat" cmpd="sng">
                <a:solidFill>
                  <a:srgbClr val="FDA739"/>
                </a:solidFill>
                <a:prstDash val="solid"/>
                <a:round/>
                <a:headEnd type="none" w="sm" len="sm"/>
                <a:tailEnd type="triangle" w="med" len="med"/>
              </a:ln>
            </p:spPr>
          </p:cxnSp>
          <p:cxnSp>
            <p:nvCxnSpPr>
              <p:cNvPr id="2190" name="Google Shape;2190;p145"/>
              <p:cNvCxnSpPr>
                <a:stCxn id="2183" idx="4"/>
                <a:endCxn id="2182" idx="7"/>
              </p:cNvCxnSpPr>
              <p:nvPr/>
            </p:nvCxnSpPr>
            <p:spPr>
              <a:xfrm flipH="1">
                <a:off x="6734955" y="3208230"/>
                <a:ext cx="280800" cy="358200"/>
              </a:xfrm>
              <a:prstGeom prst="straightConnector1">
                <a:avLst/>
              </a:prstGeom>
              <a:noFill/>
              <a:ln w="9525" cap="flat" cmpd="sng">
                <a:solidFill>
                  <a:srgbClr val="FDA739"/>
                </a:solidFill>
                <a:prstDash val="solid"/>
                <a:round/>
                <a:headEnd type="none" w="sm" len="sm"/>
                <a:tailEnd type="triangle" w="med" len="med"/>
              </a:ln>
            </p:spPr>
          </p:cxnSp>
          <p:cxnSp>
            <p:nvCxnSpPr>
              <p:cNvPr id="2191" name="Google Shape;2191;p145"/>
              <p:cNvCxnSpPr>
                <a:stCxn id="2179" idx="3"/>
                <a:endCxn id="2182" idx="2"/>
              </p:cNvCxnSpPr>
              <p:nvPr/>
            </p:nvCxnSpPr>
            <p:spPr>
              <a:xfrm rot="-5400000" flipH="1">
                <a:off x="4571156" y="2114162"/>
                <a:ext cx="2112600" cy="1210500"/>
              </a:xfrm>
              <a:prstGeom prst="curvedConnector2">
                <a:avLst/>
              </a:prstGeom>
              <a:noFill/>
              <a:ln w="9525" cap="flat" cmpd="sng">
                <a:solidFill>
                  <a:srgbClr val="FDA739"/>
                </a:solidFill>
                <a:prstDash val="solid"/>
                <a:round/>
                <a:headEnd type="none" w="sm" len="sm"/>
                <a:tailEnd type="triangle" w="med" len="med"/>
              </a:ln>
            </p:spPr>
          </p:cxnSp>
          <p:cxnSp>
            <p:nvCxnSpPr>
              <p:cNvPr id="2192" name="Google Shape;2192;p145"/>
              <p:cNvCxnSpPr>
                <a:stCxn id="2178" idx="5"/>
                <a:endCxn id="2182" idx="6"/>
              </p:cNvCxnSpPr>
              <p:nvPr/>
            </p:nvCxnSpPr>
            <p:spPr>
              <a:xfrm rot="5400000">
                <a:off x="6355674" y="2099829"/>
                <a:ext cx="2141400" cy="1210500"/>
              </a:xfrm>
              <a:prstGeom prst="curvedConnector2">
                <a:avLst/>
              </a:prstGeom>
              <a:noFill/>
              <a:ln w="9525" cap="flat" cmpd="sng">
                <a:solidFill>
                  <a:srgbClr val="FDA739"/>
                </a:solidFill>
                <a:prstDash val="solid"/>
                <a:round/>
                <a:headEnd type="none" w="sm" len="sm"/>
                <a:tailEnd type="triangle" w="med" len="med"/>
              </a:ln>
            </p:spPr>
          </p:cxnSp>
          <p:sp>
            <p:nvSpPr>
              <p:cNvPr id="2193" name="Google Shape;2193;p145"/>
              <p:cNvSpPr txBox="1"/>
              <p:nvPr/>
            </p:nvSpPr>
            <p:spPr>
              <a:xfrm>
                <a:off x="5622157" y="173965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194" name="Google Shape;2194;p145"/>
              <p:cNvSpPr txBox="1"/>
              <p:nvPr/>
            </p:nvSpPr>
            <p:spPr>
              <a:xfrm>
                <a:off x="6248917" y="115830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195" name="Google Shape;2195;p145"/>
              <p:cNvSpPr txBox="1"/>
              <p:nvPr/>
            </p:nvSpPr>
            <p:spPr>
              <a:xfrm>
                <a:off x="7262619" y="1687511"/>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2196" name="Google Shape;2196;p145"/>
              <p:cNvSpPr txBox="1"/>
              <p:nvPr/>
            </p:nvSpPr>
            <p:spPr>
              <a:xfrm>
                <a:off x="5763660" y="2215128"/>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2197" name="Google Shape;2197;p145"/>
              <p:cNvSpPr txBox="1"/>
              <p:nvPr/>
            </p:nvSpPr>
            <p:spPr>
              <a:xfrm>
                <a:off x="6818960" y="2255100"/>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2198" name="Google Shape;2198;p145"/>
              <p:cNvSpPr txBox="1"/>
              <p:nvPr/>
            </p:nvSpPr>
            <p:spPr>
              <a:xfrm>
                <a:off x="6124346" y="3131363"/>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199" name="Google Shape;2199;p145"/>
              <p:cNvSpPr txBox="1"/>
              <p:nvPr/>
            </p:nvSpPr>
            <p:spPr>
              <a:xfrm>
                <a:off x="6597203" y="3183906"/>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200" name="Google Shape;2200;p145"/>
              <p:cNvSpPr txBox="1"/>
              <p:nvPr/>
            </p:nvSpPr>
            <p:spPr>
              <a:xfrm>
                <a:off x="4985103" y="2604272"/>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2201" name="Google Shape;2201;p145"/>
              <p:cNvSpPr txBox="1"/>
              <p:nvPr/>
            </p:nvSpPr>
            <p:spPr>
              <a:xfrm>
                <a:off x="7939095" y="2562877"/>
                <a:ext cx="5338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sp>
          <p:nvSpPr>
            <p:cNvPr id="2202" name="Google Shape;2202;p145"/>
            <p:cNvSpPr txBox="1"/>
            <p:nvPr/>
          </p:nvSpPr>
          <p:spPr>
            <a:xfrm>
              <a:off x="4822091" y="3934028"/>
              <a:ext cx="3570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Relax in order: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 C), (A, B), (B, D), (B, E), (A, D), (C, 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 E), (A, F), (E, F)</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14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What about “exactly k”? Very similar to the method above :P</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1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13" name="Google Shape;2213;p1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Given a directed graph, you can only make exactly 5 hops each time</a:t>
            </a: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r>
              <a:rPr lang="en"/>
              <a:t>Give an algorithm that minimises the number of hops to reach the destination</a:t>
            </a:r>
            <a:endParaRPr/>
          </a:p>
          <a:p>
            <a:pPr marL="457200" lvl="0" indent="-228600" algn="l" rtl="0">
              <a:lnSpc>
                <a:spcPct val="115000"/>
              </a:lnSpc>
              <a:spcBef>
                <a:spcPts val="0"/>
              </a:spcBef>
              <a:spcAft>
                <a:spcPts val="0"/>
              </a:spcAft>
              <a:buSzPts val="1800"/>
              <a:buNone/>
            </a:pP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19" name="Google Shape;2219;p1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2 Methods</a:t>
            </a:r>
            <a:endParaRPr/>
          </a:p>
          <a:p>
            <a:pPr marL="457200" lvl="0" indent="-342900" algn="l" rtl="0">
              <a:lnSpc>
                <a:spcPct val="115000"/>
              </a:lnSpc>
              <a:spcBef>
                <a:spcPts val="0"/>
              </a:spcBef>
              <a:spcAft>
                <a:spcPts val="0"/>
              </a:spcAft>
              <a:buSzPts val="1800"/>
              <a:buChar char="●"/>
            </a:pPr>
            <a:r>
              <a:rPr lang="en"/>
              <a:t>Matrix Exponentiation</a:t>
            </a:r>
            <a:endParaRPr/>
          </a:p>
          <a:p>
            <a:pPr marL="457200" lvl="0" indent="-342900" algn="l" rtl="0">
              <a:lnSpc>
                <a:spcPct val="115000"/>
              </a:lnSpc>
              <a:spcBef>
                <a:spcPts val="0"/>
              </a:spcBef>
              <a:spcAft>
                <a:spcPts val="0"/>
              </a:spcAft>
              <a:buSzPts val="1800"/>
              <a:buChar char="●"/>
            </a:pPr>
            <a:r>
              <a:rPr lang="en"/>
              <a:t>Modelling a new graph</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1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25" name="Google Shape;2225;p1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1: Use matrix exponentiation.</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t>Store graph as adjacency matrix. 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to get Topological Sort?</a:t>
            </a:r>
            <a:endParaRPr/>
          </a:p>
        </p:txBody>
      </p:sp>
      <p:sp>
        <p:nvSpPr>
          <p:cNvPr id="224" name="Google Shape;224;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1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31" name="Google Shape;2231;p1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1: Use matrix exponentiation.</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t>Store graph as adjacency matrix. G</a:t>
            </a:r>
            <a:endParaRPr/>
          </a:p>
          <a:p>
            <a:pPr marL="457200" lvl="0" indent="-342900" algn="l" rtl="0">
              <a:lnSpc>
                <a:spcPct val="115000"/>
              </a:lnSpc>
              <a:spcBef>
                <a:spcPts val="0"/>
              </a:spcBef>
              <a:spcAft>
                <a:spcPts val="0"/>
              </a:spcAft>
              <a:buSzPts val="1800"/>
              <a:buChar char="●"/>
            </a:pPr>
            <a:r>
              <a:rPr lang="en"/>
              <a:t>Calculate G</a:t>
            </a:r>
            <a:r>
              <a:rPr lang="en" baseline="30000"/>
              <a:t>5</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1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37" name="Google Shape;2237;p1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1: Use matrix exponentiation.</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t>Store graph as adjacency matrix. G</a:t>
            </a:r>
            <a:endParaRPr/>
          </a:p>
          <a:p>
            <a:pPr marL="457200" lvl="0" indent="-342900" algn="l" rtl="0">
              <a:lnSpc>
                <a:spcPct val="115000"/>
              </a:lnSpc>
              <a:spcBef>
                <a:spcPts val="0"/>
              </a:spcBef>
              <a:spcAft>
                <a:spcPts val="0"/>
              </a:spcAft>
              <a:buSzPts val="1800"/>
              <a:buChar char="●"/>
            </a:pPr>
            <a:r>
              <a:rPr lang="en"/>
              <a:t>Calculate G</a:t>
            </a:r>
            <a:r>
              <a:rPr lang="en" baseline="30000"/>
              <a:t>5</a:t>
            </a:r>
            <a:endParaRPr/>
          </a:p>
          <a:p>
            <a:pPr marL="457200" lvl="0" indent="-342900" algn="l" rtl="0">
              <a:lnSpc>
                <a:spcPct val="115000"/>
              </a:lnSpc>
              <a:spcBef>
                <a:spcPts val="0"/>
              </a:spcBef>
              <a:spcAft>
                <a:spcPts val="0"/>
              </a:spcAft>
              <a:buSzPts val="1800"/>
              <a:buChar char="●"/>
            </a:pPr>
            <a:r>
              <a:rPr lang="en"/>
              <a:t>Time: O(V</a:t>
            </a:r>
            <a:r>
              <a:rPr lang="en" baseline="30000"/>
              <a:t>3</a:t>
            </a:r>
            <a:r>
              <a:rPr lang="en"/>
              <a:t>)</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1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43" name="Google Shape;2243;p1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2: Modelling a new graph.</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t>Create a new graph G′ = (V, E′ ) containing the same nodes as G, but a different set of edges</a:t>
            </a:r>
            <a:endParaRPr/>
          </a:p>
          <a:p>
            <a:pPr marL="114300" lvl="0" indent="0" algn="l" rtl="0">
              <a:lnSpc>
                <a:spcPct val="115000"/>
              </a:lnSpc>
              <a:spcBef>
                <a:spcPts val="0"/>
              </a:spcBef>
              <a:spcAft>
                <a:spcPts val="0"/>
              </a:spcAft>
              <a:buSzPts val="1800"/>
              <a:buNone/>
            </a:pP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1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49" name="Google Shape;2249;p1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2: Modelling a new graph.</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t>Create a new graph G′ = (V, E′ ) containing the same nodes as G, but a different set of edges</a:t>
            </a:r>
            <a:endParaRPr/>
          </a:p>
          <a:p>
            <a:pPr marL="457200" lvl="0" indent="-342900" algn="l" rtl="0">
              <a:lnSpc>
                <a:spcPct val="115000"/>
              </a:lnSpc>
              <a:spcBef>
                <a:spcPts val="0"/>
              </a:spcBef>
              <a:spcAft>
                <a:spcPts val="0"/>
              </a:spcAft>
              <a:buSzPts val="1800"/>
              <a:buChar char="●"/>
            </a:pPr>
            <a:r>
              <a:rPr lang="en"/>
              <a:t>There is an edge between v and w only if there is a 5-hop path between v and w.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sp>
        <p:nvSpPr>
          <p:cNvPr id="2254" name="Google Shape;2254;p1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55" name="Google Shape;2255;p1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2: Modelling a new graph.</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solidFill>
                  <a:schemeClr val="dk1"/>
                </a:solidFill>
              </a:rPr>
              <a:t>Fix a node as the source</a:t>
            </a:r>
            <a:endParaRPr>
              <a:solidFill>
                <a:schemeClr val="dk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61" name="Google Shape;2261;p155"/>
          <p:cNvSpPr txBox="1">
            <a:spLocks noGrp="1"/>
          </p:cNvSpPr>
          <p:nvPr>
            <p:ph type="body" idx="1"/>
          </p:nvPr>
        </p:nvSpPr>
        <p:spPr>
          <a:xfrm>
            <a:off x="311700" y="1152475"/>
            <a:ext cx="8520600" cy="3416400"/>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1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67" name="Google Shape;2267;p156"/>
          <p:cNvSpPr txBox="1">
            <a:spLocks noGrp="1"/>
          </p:cNvSpPr>
          <p:nvPr>
            <p:ph type="body" idx="1"/>
          </p:nvPr>
        </p:nvSpPr>
        <p:spPr>
          <a:xfrm>
            <a:off x="311700" y="1152475"/>
            <a:ext cx="8520600" cy="3416400"/>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1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73" name="Google Shape;2273;p157"/>
          <p:cNvSpPr txBox="1">
            <a:spLocks noGrp="1"/>
          </p:cNvSpPr>
          <p:nvPr>
            <p:ph type="body" idx="1"/>
          </p:nvPr>
        </p:nvSpPr>
        <p:spPr>
          <a:xfrm>
            <a:off x="311700" y="1152475"/>
            <a:ext cx="8520600" cy="3416400"/>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1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79" name="Google Shape;2279;p158"/>
          <p:cNvSpPr txBox="1">
            <a:spLocks noGrp="1"/>
          </p:cNvSpPr>
          <p:nvPr>
            <p:ph type="body" idx="1"/>
          </p:nvPr>
        </p:nvSpPr>
        <p:spPr>
          <a:xfrm>
            <a:off x="311700" y="1152475"/>
            <a:ext cx="8520600" cy="3416400"/>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1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85" name="Google Shape;2285;p159"/>
          <p:cNvSpPr txBox="1">
            <a:spLocks noGrp="1"/>
          </p:cNvSpPr>
          <p:nvPr>
            <p:ph type="body" idx="1"/>
          </p:nvPr>
        </p:nvSpPr>
        <p:spPr>
          <a:xfrm>
            <a:off x="311700" y="1152475"/>
            <a:ext cx="8520600" cy="3416400"/>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to get Topological Sort?</a:t>
            </a:r>
            <a:endParaRPr/>
          </a:p>
        </p:txBody>
      </p:sp>
      <p:sp>
        <p:nvSpPr>
          <p:cNvPr id="230" name="Google Shape;230;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Post-order DFS! Idea?</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1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91" name="Google Shape;2291;p1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2: Modelling a new graph.</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solidFill>
                  <a:schemeClr val="dk1"/>
                </a:solidFill>
              </a:rPr>
              <a:t>The set 𝑆</a:t>
            </a:r>
            <a:r>
              <a:rPr lang="en" baseline="-25000">
                <a:solidFill>
                  <a:schemeClr val="dk1"/>
                </a:solidFill>
              </a:rPr>
              <a:t>1 </a:t>
            </a:r>
            <a:r>
              <a:rPr lang="en">
                <a:solidFill>
                  <a:schemeClr val="dk1"/>
                </a:solidFill>
              </a:rPr>
              <a:t> can be calculated in 𝑂(𝑉) time</a:t>
            </a:r>
            <a:endParaRPr>
              <a:solidFill>
                <a:schemeClr val="dk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1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297" name="Google Shape;2297;p16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2: Modelling a new graph.</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solidFill>
                  <a:schemeClr val="dk1"/>
                </a:solidFill>
              </a:rPr>
              <a:t>The set 𝑆</a:t>
            </a:r>
            <a:r>
              <a:rPr lang="en" baseline="-25000">
                <a:solidFill>
                  <a:schemeClr val="dk1"/>
                </a:solidFill>
              </a:rPr>
              <a:t>1 </a:t>
            </a:r>
            <a:r>
              <a:rPr lang="en">
                <a:solidFill>
                  <a:schemeClr val="dk1"/>
                </a:solidFill>
              </a:rPr>
              <a:t>can be calculated in 𝑂(𝑉) time</a:t>
            </a:r>
            <a:endParaRPr/>
          </a:p>
          <a:p>
            <a:pPr marL="457200" lvl="0" indent="-342900" algn="l" rtl="0">
              <a:lnSpc>
                <a:spcPct val="115000"/>
              </a:lnSpc>
              <a:spcBef>
                <a:spcPts val="0"/>
              </a:spcBef>
              <a:spcAft>
                <a:spcPts val="0"/>
              </a:spcAft>
              <a:buSzPts val="1800"/>
              <a:buChar char="●"/>
            </a:pPr>
            <a:r>
              <a:rPr lang="en">
                <a:solidFill>
                  <a:schemeClr val="dk1"/>
                </a:solidFill>
              </a:rPr>
              <a:t>The source node has at most 𝑉 outgoing edges</a:t>
            </a:r>
            <a:endParaRPr>
              <a:solidFill>
                <a:schemeClr val="dk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1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303" name="Google Shape;2303;p1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2: Modelling a new graph.</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solidFill>
                  <a:schemeClr val="dk1"/>
                </a:solidFill>
              </a:rPr>
              <a:t>The set 𝑆</a:t>
            </a:r>
            <a:r>
              <a:rPr lang="en" baseline="-25000">
                <a:solidFill>
                  <a:schemeClr val="dk1"/>
                </a:solidFill>
              </a:rPr>
              <a:t>1  </a:t>
            </a:r>
            <a:r>
              <a:rPr lang="en">
                <a:solidFill>
                  <a:schemeClr val="dk1"/>
                </a:solidFill>
              </a:rPr>
              <a:t>can be calculated in 𝑂(𝑉) time</a:t>
            </a:r>
            <a:endParaRPr/>
          </a:p>
          <a:p>
            <a:pPr marL="457200" lvl="0" indent="-342900" algn="l" rtl="0">
              <a:lnSpc>
                <a:spcPct val="115000"/>
              </a:lnSpc>
              <a:spcBef>
                <a:spcPts val="0"/>
              </a:spcBef>
              <a:spcAft>
                <a:spcPts val="0"/>
              </a:spcAft>
              <a:buSzPts val="1800"/>
              <a:buChar char="●"/>
            </a:pPr>
            <a:r>
              <a:rPr lang="en">
                <a:solidFill>
                  <a:schemeClr val="dk1"/>
                </a:solidFill>
              </a:rPr>
              <a:t>The source node has at most 𝑉 outgoing edges</a:t>
            </a:r>
            <a:endParaRPr/>
          </a:p>
          <a:p>
            <a:pPr marL="457200" lvl="0" indent="-342900" algn="l" rtl="0">
              <a:lnSpc>
                <a:spcPct val="115000"/>
              </a:lnSpc>
              <a:spcBef>
                <a:spcPts val="0"/>
              </a:spcBef>
              <a:spcAft>
                <a:spcPts val="0"/>
              </a:spcAft>
              <a:buSzPts val="1800"/>
              <a:buChar char="●"/>
            </a:pPr>
            <a:r>
              <a:rPr lang="en">
                <a:solidFill>
                  <a:schemeClr val="dk1"/>
                </a:solidFill>
              </a:rPr>
              <a:t>The remaining sets 𝑆</a:t>
            </a:r>
            <a:r>
              <a:rPr lang="en" baseline="-25000">
                <a:solidFill>
                  <a:schemeClr val="dk1"/>
                </a:solidFill>
              </a:rPr>
              <a:t>2 </a:t>
            </a:r>
            <a:r>
              <a:rPr lang="en">
                <a:solidFill>
                  <a:schemeClr val="dk1"/>
                </a:solidFill>
              </a:rPr>
              <a:t>, 𝑆</a:t>
            </a:r>
            <a:r>
              <a:rPr lang="en" baseline="-25000">
                <a:solidFill>
                  <a:schemeClr val="dk1"/>
                </a:solidFill>
              </a:rPr>
              <a:t>3 </a:t>
            </a:r>
            <a:r>
              <a:rPr lang="en">
                <a:solidFill>
                  <a:schemeClr val="dk1"/>
                </a:solidFill>
              </a:rPr>
              <a:t>, 𝑆</a:t>
            </a:r>
            <a:r>
              <a:rPr lang="en" baseline="-25000">
                <a:solidFill>
                  <a:schemeClr val="dk1"/>
                </a:solidFill>
              </a:rPr>
              <a:t>4 </a:t>
            </a:r>
            <a:r>
              <a:rPr lang="en">
                <a:solidFill>
                  <a:schemeClr val="dk1"/>
                </a:solidFill>
              </a:rPr>
              <a:t>, 𝑆</a:t>
            </a:r>
            <a:r>
              <a:rPr lang="en" baseline="-25000">
                <a:solidFill>
                  <a:schemeClr val="dk1"/>
                </a:solidFill>
              </a:rPr>
              <a:t>5 </a:t>
            </a:r>
            <a:r>
              <a:rPr lang="en">
                <a:solidFill>
                  <a:schemeClr val="dk1"/>
                </a:solidFill>
              </a:rPr>
              <a:t>can be calculated in 𝑂(𝑉^2) time</a:t>
            </a:r>
            <a:endParaRPr>
              <a:solidFill>
                <a:schemeClr val="dk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307"/>
        <p:cNvGrpSpPr/>
        <p:nvPr/>
      </p:nvGrpSpPr>
      <p:grpSpPr>
        <a:xfrm>
          <a:off x="0" y="0"/>
          <a:ext cx="0" cy="0"/>
          <a:chOff x="0" y="0"/>
          <a:chExt cx="0" cy="0"/>
        </a:xfrm>
      </p:grpSpPr>
      <p:sp>
        <p:nvSpPr>
          <p:cNvPr id="2308" name="Google Shape;2308;p1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309" name="Google Shape;2309;p1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2: Modelling a new graph.</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solidFill>
                  <a:schemeClr val="dk1"/>
                </a:solidFill>
              </a:rPr>
              <a:t>The set 𝑆</a:t>
            </a:r>
            <a:r>
              <a:rPr lang="en" baseline="-25000">
                <a:solidFill>
                  <a:schemeClr val="dk1"/>
                </a:solidFill>
              </a:rPr>
              <a:t>1  </a:t>
            </a:r>
            <a:r>
              <a:rPr lang="en">
                <a:solidFill>
                  <a:schemeClr val="dk1"/>
                </a:solidFill>
              </a:rPr>
              <a:t>can be calculated in 𝑂(𝑉) time</a:t>
            </a:r>
            <a:endParaRPr/>
          </a:p>
          <a:p>
            <a:pPr marL="457200" lvl="0" indent="-342900" algn="l" rtl="0">
              <a:lnSpc>
                <a:spcPct val="115000"/>
              </a:lnSpc>
              <a:spcBef>
                <a:spcPts val="0"/>
              </a:spcBef>
              <a:spcAft>
                <a:spcPts val="0"/>
              </a:spcAft>
              <a:buSzPts val="1800"/>
              <a:buChar char="●"/>
            </a:pPr>
            <a:r>
              <a:rPr lang="en">
                <a:solidFill>
                  <a:schemeClr val="dk1"/>
                </a:solidFill>
              </a:rPr>
              <a:t>The source node has at most 𝑉 outgoing edges</a:t>
            </a:r>
            <a:endParaRPr/>
          </a:p>
          <a:p>
            <a:pPr marL="457200" lvl="0" indent="-342900" algn="l" rtl="0">
              <a:lnSpc>
                <a:spcPct val="115000"/>
              </a:lnSpc>
              <a:spcBef>
                <a:spcPts val="0"/>
              </a:spcBef>
              <a:spcAft>
                <a:spcPts val="0"/>
              </a:spcAft>
              <a:buSzPts val="1800"/>
              <a:buChar char="●"/>
            </a:pPr>
            <a:r>
              <a:rPr lang="en">
                <a:solidFill>
                  <a:schemeClr val="dk1"/>
                </a:solidFill>
              </a:rPr>
              <a:t>The remaining sets 𝑆</a:t>
            </a:r>
            <a:r>
              <a:rPr lang="en" baseline="-25000">
                <a:solidFill>
                  <a:schemeClr val="dk1"/>
                </a:solidFill>
              </a:rPr>
              <a:t>2 </a:t>
            </a:r>
            <a:r>
              <a:rPr lang="en">
                <a:solidFill>
                  <a:schemeClr val="dk1"/>
                </a:solidFill>
              </a:rPr>
              <a:t>, 𝑆</a:t>
            </a:r>
            <a:r>
              <a:rPr lang="en" baseline="-25000">
                <a:solidFill>
                  <a:schemeClr val="dk1"/>
                </a:solidFill>
              </a:rPr>
              <a:t>3 </a:t>
            </a:r>
            <a:r>
              <a:rPr lang="en">
                <a:solidFill>
                  <a:schemeClr val="dk1"/>
                </a:solidFill>
              </a:rPr>
              <a:t>, 𝑆</a:t>
            </a:r>
            <a:r>
              <a:rPr lang="en" baseline="-25000">
                <a:solidFill>
                  <a:schemeClr val="dk1"/>
                </a:solidFill>
              </a:rPr>
              <a:t>4 </a:t>
            </a:r>
            <a:r>
              <a:rPr lang="en">
                <a:solidFill>
                  <a:schemeClr val="dk1"/>
                </a:solidFill>
              </a:rPr>
              <a:t>, 𝑆</a:t>
            </a:r>
            <a:r>
              <a:rPr lang="en" baseline="-25000">
                <a:solidFill>
                  <a:schemeClr val="dk1"/>
                </a:solidFill>
              </a:rPr>
              <a:t>5 </a:t>
            </a:r>
            <a:r>
              <a:rPr lang="en">
                <a:solidFill>
                  <a:schemeClr val="dk1"/>
                </a:solidFill>
              </a:rPr>
              <a:t>can be calculated in 𝑂(𝑉^2) time</a:t>
            </a:r>
            <a:endParaRPr/>
          </a:p>
          <a:p>
            <a:pPr marL="457200" lvl="0" indent="-342900" algn="l" rtl="0">
              <a:lnSpc>
                <a:spcPct val="115000"/>
              </a:lnSpc>
              <a:spcBef>
                <a:spcPts val="0"/>
              </a:spcBef>
              <a:spcAft>
                <a:spcPts val="0"/>
              </a:spcAft>
              <a:buSzPts val="1800"/>
              <a:buChar char="●"/>
            </a:pPr>
            <a:r>
              <a:rPr lang="en">
                <a:solidFill>
                  <a:schemeClr val="dk1"/>
                </a:solidFill>
              </a:rPr>
              <a:t>This is because the number of vertices in each set is at most 𝑉 (no duplicate vertices allowed)</a:t>
            </a:r>
            <a:endParaRPr>
              <a:solidFill>
                <a:schemeClr val="dk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1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315" name="Google Shape;2315;p16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2: Modelling a new graph.</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solidFill>
                  <a:schemeClr val="dk1"/>
                </a:solidFill>
              </a:rPr>
              <a:t>The set 𝑆</a:t>
            </a:r>
            <a:r>
              <a:rPr lang="en" baseline="-25000">
                <a:solidFill>
                  <a:schemeClr val="dk1"/>
                </a:solidFill>
              </a:rPr>
              <a:t>1  </a:t>
            </a:r>
            <a:r>
              <a:rPr lang="en">
                <a:solidFill>
                  <a:schemeClr val="dk1"/>
                </a:solidFill>
              </a:rPr>
              <a:t>can be calculated in 𝑂(𝑉) time</a:t>
            </a:r>
            <a:endParaRPr/>
          </a:p>
          <a:p>
            <a:pPr marL="457200" lvl="0" indent="-342900" algn="l" rtl="0">
              <a:lnSpc>
                <a:spcPct val="115000"/>
              </a:lnSpc>
              <a:spcBef>
                <a:spcPts val="0"/>
              </a:spcBef>
              <a:spcAft>
                <a:spcPts val="0"/>
              </a:spcAft>
              <a:buSzPts val="1800"/>
              <a:buChar char="●"/>
            </a:pPr>
            <a:r>
              <a:rPr lang="en">
                <a:solidFill>
                  <a:schemeClr val="dk1"/>
                </a:solidFill>
              </a:rPr>
              <a:t>The source node has at most 𝑉 outgoing edges</a:t>
            </a:r>
            <a:endParaRPr/>
          </a:p>
          <a:p>
            <a:pPr marL="457200" lvl="0" indent="-342900" algn="l" rtl="0">
              <a:lnSpc>
                <a:spcPct val="115000"/>
              </a:lnSpc>
              <a:spcBef>
                <a:spcPts val="0"/>
              </a:spcBef>
              <a:spcAft>
                <a:spcPts val="0"/>
              </a:spcAft>
              <a:buSzPts val="1800"/>
              <a:buChar char="●"/>
            </a:pPr>
            <a:r>
              <a:rPr lang="en">
                <a:solidFill>
                  <a:schemeClr val="dk1"/>
                </a:solidFill>
              </a:rPr>
              <a:t>The remaining sets 𝑆</a:t>
            </a:r>
            <a:r>
              <a:rPr lang="en" baseline="-25000">
                <a:solidFill>
                  <a:schemeClr val="dk1"/>
                </a:solidFill>
              </a:rPr>
              <a:t>2 </a:t>
            </a:r>
            <a:r>
              <a:rPr lang="en">
                <a:solidFill>
                  <a:schemeClr val="dk1"/>
                </a:solidFill>
              </a:rPr>
              <a:t>, 𝑆</a:t>
            </a:r>
            <a:r>
              <a:rPr lang="en" baseline="-25000">
                <a:solidFill>
                  <a:schemeClr val="dk1"/>
                </a:solidFill>
              </a:rPr>
              <a:t>3 </a:t>
            </a:r>
            <a:r>
              <a:rPr lang="en">
                <a:solidFill>
                  <a:schemeClr val="dk1"/>
                </a:solidFill>
              </a:rPr>
              <a:t>, 𝑆</a:t>
            </a:r>
            <a:r>
              <a:rPr lang="en" baseline="-25000">
                <a:solidFill>
                  <a:schemeClr val="dk1"/>
                </a:solidFill>
              </a:rPr>
              <a:t>4 </a:t>
            </a:r>
            <a:r>
              <a:rPr lang="en">
                <a:solidFill>
                  <a:schemeClr val="dk1"/>
                </a:solidFill>
              </a:rPr>
              <a:t>, 𝑆</a:t>
            </a:r>
            <a:r>
              <a:rPr lang="en" baseline="-25000">
                <a:solidFill>
                  <a:schemeClr val="dk1"/>
                </a:solidFill>
              </a:rPr>
              <a:t>5 </a:t>
            </a:r>
            <a:r>
              <a:rPr lang="en">
                <a:solidFill>
                  <a:schemeClr val="dk1"/>
                </a:solidFill>
              </a:rPr>
              <a:t>can be calculated in 𝑂(𝑉^2) time</a:t>
            </a:r>
            <a:endParaRPr/>
          </a:p>
          <a:p>
            <a:pPr marL="457200" lvl="0" indent="-342900" algn="l" rtl="0">
              <a:lnSpc>
                <a:spcPct val="115000"/>
              </a:lnSpc>
              <a:spcBef>
                <a:spcPts val="0"/>
              </a:spcBef>
              <a:spcAft>
                <a:spcPts val="0"/>
              </a:spcAft>
              <a:buSzPts val="1800"/>
              <a:buChar char="●"/>
            </a:pPr>
            <a:r>
              <a:rPr lang="en">
                <a:solidFill>
                  <a:schemeClr val="dk1"/>
                </a:solidFill>
              </a:rPr>
              <a:t>This is because the number of vertices in each set is at most 𝑉 (no duplicate vertices allowed)</a:t>
            </a:r>
            <a:endParaRPr>
              <a:solidFill>
                <a:schemeClr val="dk1"/>
              </a:solidFill>
            </a:endParaRPr>
          </a:p>
          <a:p>
            <a:pPr marL="457200" lvl="0" indent="-342900" algn="l" rtl="0">
              <a:lnSpc>
                <a:spcPct val="115000"/>
              </a:lnSpc>
              <a:spcBef>
                <a:spcPts val="0"/>
              </a:spcBef>
              <a:spcAft>
                <a:spcPts val="0"/>
              </a:spcAft>
              <a:buSzPts val="1800"/>
              <a:buChar char="●"/>
            </a:pPr>
            <a:r>
              <a:rPr lang="en">
                <a:solidFill>
                  <a:schemeClr val="dk1"/>
                </a:solidFill>
              </a:rPr>
              <a:t>Each of these vertices has at most 𝑉 outgoing edges</a:t>
            </a:r>
            <a:endParaRPr>
              <a:solidFill>
                <a:schemeClr val="dk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1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321" name="Google Shape;2321;p1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2: Modelling a new graph.</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solidFill>
                  <a:schemeClr val="dk1"/>
                </a:solidFill>
              </a:rPr>
              <a:t>The set 𝑆</a:t>
            </a:r>
            <a:r>
              <a:rPr lang="en" baseline="-25000">
                <a:solidFill>
                  <a:schemeClr val="dk1"/>
                </a:solidFill>
              </a:rPr>
              <a:t>1  </a:t>
            </a:r>
            <a:r>
              <a:rPr lang="en">
                <a:solidFill>
                  <a:schemeClr val="dk1"/>
                </a:solidFill>
              </a:rPr>
              <a:t>can be calculated in 𝑂(𝑉) time</a:t>
            </a:r>
            <a:endParaRPr/>
          </a:p>
          <a:p>
            <a:pPr marL="457200" lvl="0" indent="-342900" algn="l" rtl="0">
              <a:lnSpc>
                <a:spcPct val="115000"/>
              </a:lnSpc>
              <a:spcBef>
                <a:spcPts val="0"/>
              </a:spcBef>
              <a:spcAft>
                <a:spcPts val="0"/>
              </a:spcAft>
              <a:buSzPts val="1800"/>
              <a:buChar char="●"/>
            </a:pPr>
            <a:r>
              <a:rPr lang="en">
                <a:solidFill>
                  <a:schemeClr val="dk1"/>
                </a:solidFill>
              </a:rPr>
              <a:t>The source node has at most 𝑉 outgoing edges</a:t>
            </a:r>
            <a:endParaRPr/>
          </a:p>
          <a:p>
            <a:pPr marL="457200" lvl="0" indent="-342900" algn="l" rtl="0">
              <a:lnSpc>
                <a:spcPct val="115000"/>
              </a:lnSpc>
              <a:spcBef>
                <a:spcPts val="0"/>
              </a:spcBef>
              <a:spcAft>
                <a:spcPts val="0"/>
              </a:spcAft>
              <a:buSzPts val="1800"/>
              <a:buChar char="●"/>
            </a:pPr>
            <a:r>
              <a:rPr lang="en">
                <a:solidFill>
                  <a:schemeClr val="dk1"/>
                </a:solidFill>
              </a:rPr>
              <a:t>The remaining sets 𝑆</a:t>
            </a:r>
            <a:r>
              <a:rPr lang="en" baseline="-25000">
                <a:solidFill>
                  <a:schemeClr val="dk1"/>
                </a:solidFill>
              </a:rPr>
              <a:t>2 </a:t>
            </a:r>
            <a:r>
              <a:rPr lang="en">
                <a:solidFill>
                  <a:schemeClr val="dk1"/>
                </a:solidFill>
              </a:rPr>
              <a:t>, 𝑆</a:t>
            </a:r>
            <a:r>
              <a:rPr lang="en" baseline="-25000">
                <a:solidFill>
                  <a:schemeClr val="dk1"/>
                </a:solidFill>
              </a:rPr>
              <a:t>3 </a:t>
            </a:r>
            <a:r>
              <a:rPr lang="en">
                <a:solidFill>
                  <a:schemeClr val="dk1"/>
                </a:solidFill>
              </a:rPr>
              <a:t>, 𝑆</a:t>
            </a:r>
            <a:r>
              <a:rPr lang="en" baseline="-25000">
                <a:solidFill>
                  <a:schemeClr val="dk1"/>
                </a:solidFill>
              </a:rPr>
              <a:t>4 </a:t>
            </a:r>
            <a:r>
              <a:rPr lang="en">
                <a:solidFill>
                  <a:schemeClr val="dk1"/>
                </a:solidFill>
              </a:rPr>
              <a:t>, 𝑆</a:t>
            </a:r>
            <a:r>
              <a:rPr lang="en" baseline="-25000">
                <a:solidFill>
                  <a:schemeClr val="dk1"/>
                </a:solidFill>
              </a:rPr>
              <a:t>5 </a:t>
            </a:r>
            <a:r>
              <a:rPr lang="en">
                <a:solidFill>
                  <a:schemeClr val="dk1"/>
                </a:solidFill>
              </a:rPr>
              <a:t>can be calculated in 𝑂(𝑉^2) time</a:t>
            </a:r>
            <a:endParaRPr/>
          </a:p>
          <a:p>
            <a:pPr marL="457200" lvl="0" indent="-342900" algn="l" rtl="0">
              <a:lnSpc>
                <a:spcPct val="115000"/>
              </a:lnSpc>
              <a:spcBef>
                <a:spcPts val="0"/>
              </a:spcBef>
              <a:spcAft>
                <a:spcPts val="0"/>
              </a:spcAft>
              <a:buSzPts val="1800"/>
              <a:buChar char="●"/>
            </a:pPr>
            <a:r>
              <a:rPr lang="en">
                <a:solidFill>
                  <a:schemeClr val="dk1"/>
                </a:solidFill>
              </a:rPr>
              <a:t>This is because the number of vertices in each set is at most 𝑉 (no duplicate vertices allowed)</a:t>
            </a:r>
            <a:endParaRPr>
              <a:solidFill>
                <a:schemeClr val="dk1"/>
              </a:solidFill>
            </a:endParaRPr>
          </a:p>
          <a:p>
            <a:pPr marL="457200" lvl="0" indent="-342900" algn="l" rtl="0">
              <a:lnSpc>
                <a:spcPct val="115000"/>
              </a:lnSpc>
              <a:spcBef>
                <a:spcPts val="0"/>
              </a:spcBef>
              <a:spcAft>
                <a:spcPts val="0"/>
              </a:spcAft>
              <a:buSzPts val="1800"/>
              <a:buChar char="●"/>
            </a:pPr>
            <a:r>
              <a:rPr lang="en">
                <a:solidFill>
                  <a:schemeClr val="dk1"/>
                </a:solidFill>
              </a:rPr>
              <a:t>Each of these vertices has at most 𝑉 outgoing edges</a:t>
            </a:r>
            <a:endParaRPr>
              <a:solidFill>
                <a:schemeClr val="dk1"/>
              </a:solidFill>
            </a:endParaRPr>
          </a:p>
          <a:p>
            <a:pPr marL="457200" lvl="0" indent="-342900" algn="l" rtl="0">
              <a:lnSpc>
                <a:spcPct val="115000"/>
              </a:lnSpc>
              <a:spcBef>
                <a:spcPts val="0"/>
              </a:spcBef>
              <a:spcAft>
                <a:spcPts val="0"/>
              </a:spcAft>
              <a:buSzPts val="1800"/>
              <a:buChar char="●"/>
            </a:pPr>
            <a:r>
              <a:rPr lang="en">
                <a:solidFill>
                  <a:schemeClr val="dk1"/>
                </a:solidFill>
              </a:rPr>
              <a:t>For each node, we can calculate 𝑆</a:t>
            </a:r>
            <a:r>
              <a:rPr lang="en" baseline="-25000">
                <a:solidFill>
                  <a:schemeClr val="dk1"/>
                </a:solidFill>
              </a:rPr>
              <a:t>5 </a:t>
            </a:r>
            <a:r>
              <a:rPr lang="en">
                <a:solidFill>
                  <a:schemeClr val="dk1"/>
                </a:solidFill>
              </a:rPr>
              <a:t> in 𝑂(𝑉+4𝑉^2 )=𝑂(𝑉^2) time</a:t>
            </a:r>
            <a:endParaRPr>
              <a:solidFill>
                <a:schemeClr val="dk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327" name="Google Shape;2327;p1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2: Modelling a new graph.</a:t>
            </a:r>
            <a:endParaRPr/>
          </a:p>
          <a:p>
            <a:pPr marL="1143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
                <a:solidFill>
                  <a:schemeClr val="dk1"/>
                </a:solidFill>
              </a:rPr>
              <a:t>The set 𝑆</a:t>
            </a:r>
            <a:r>
              <a:rPr lang="en" baseline="-25000">
                <a:solidFill>
                  <a:schemeClr val="dk1"/>
                </a:solidFill>
              </a:rPr>
              <a:t>1  </a:t>
            </a:r>
            <a:r>
              <a:rPr lang="en">
                <a:solidFill>
                  <a:schemeClr val="dk1"/>
                </a:solidFill>
              </a:rPr>
              <a:t>can be calculated in 𝑂(𝑉) time</a:t>
            </a:r>
            <a:endParaRPr/>
          </a:p>
          <a:p>
            <a:pPr marL="457200" lvl="0" indent="-342900" algn="l" rtl="0">
              <a:lnSpc>
                <a:spcPct val="115000"/>
              </a:lnSpc>
              <a:spcBef>
                <a:spcPts val="0"/>
              </a:spcBef>
              <a:spcAft>
                <a:spcPts val="0"/>
              </a:spcAft>
              <a:buSzPts val="1800"/>
              <a:buChar char="●"/>
            </a:pPr>
            <a:r>
              <a:rPr lang="en">
                <a:solidFill>
                  <a:schemeClr val="dk1"/>
                </a:solidFill>
              </a:rPr>
              <a:t>The source node has at most 𝑉 outgoing edges</a:t>
            </a:r>
            <a:endParaRPr/>
          </a:p>
          <a:p>
            <a:pPr marL="457200" lvl="0" indent="-342900" algn="l" rtl="0">
              <a:lnSpc>
                <a:spcPct val="115000"/>
              </a:lnSpc>
              <a:spcBef>
                <a:spcPts val="0"/>
              </a:spcBef>
              <a:spcAft>
                <a:spcPts val="0"/>
              </a:spcAft>
              <a:buSzPts val="1800"/>
              <a:buChar char="●"/>
            </a:pPr>
            <a:r>
              <a:rPr lang="en">
                <a:solidFill>
                  <a:schemeClr val="dk1"/>
                </a:solidFill>
              </a:rPr>
              <a:t>The remaining sets 𝑆</a:t>
            </a:r>
            <a:r>
              <a:rPr lang="en" baseline="-25000">
                <a:solidFill>
                  <a:schemeClr val="dk1"/>
                </a:solidFill>
              </a:rPr>
              <a:t>2 </a:t>
            </a:r>
            <a:r>
              <a:rPr lang="en">
                <a:solidFill>
                  <a:schemeClr val="dk1"/>
                </a:solidFill>
              </a:rPr>
              <a:t>, 𝑆</a:t>
            </a:r>
            <a:r>
              <a:rPr lang="en" baseline="-25000">
                <a:solidFill>
                  <a:schemeClr val="dk1"/>
                </a:solidFill>
              </a:rPr>
              <a:t>3 </a:t>
            </a:r>
            <a:r>
              <a:rPr lang="en">
                <a:solidFill>
                  <a:schemeClr val="dk1"/>
                </a:solidFill>
              </a:rPr>
              <a:t>, 𝑆</a:t>
            </a:r>
            <a:r>
              <a:rPr lang="en" baseline="-25000">
                <a:solidFill>
                  <a:schemeClr val="dk1"/>
                </a:solidFill>
              </a:rPr>
              <a:t>4 </a:t>
            </a:r>
            <a:r>
              <a:rPr lang="en">
                <a:solidFill>
                  <a:schemeClr val="dk1"/>
                </a:solidFill>
              </a:rPr>
              <a:t>, 𝑆</a:t>
            </a:r>
            <a:r>
              <a:rPr lang="en" baseline="-25000">
                <a:solidFill>
                  <a:schemeClr val="dk1"/>
                </a:solidFill>
              </a:rPr>
              <a:t>5 </a:t>
            </a:r>
            <a:r>
              <a:rPr lang="en">
                <a:solidFill>
                  <a:schemeClr val="dk1"/>
                </a:solidFill>
              </a:rPr>
              <a:t>can be calculated in 𝑂(𝑉^2) time</a:t>
            </a:r>
            <a:endParaRPr/>
          </a:p>
          <a:p>
            <a:pPr marL="457200" lvl="0" indent="-342900" algn="l" rtl="0">
              <a:lnSpc>
                <a:spcPct val="115000"/>
              </a:lnSpc>
              <a:spcBef>
                <a:spcPts val="0"/>
              </a:spcBef>
              <a:spcAft>
                <a:spcPts val="0"/>
              </a:spcAft>
              <a:buSzPts val="1800"/>
              <a:buChar char="●"/>
            </a:pPr>
            <a:r>
              <a:rPr lang="en">
                <a:solidFill>
                  <a:schemeClr val="dk1"/>
                </a:solidFill>
              </a:rPr>
              <a:t>This is because the number of vertices in each set is at most 𝑉 (no duplicate vertices allowed)</a:t>
            </a:r>
            <a:endParaRPr>
              <a:solidFill>
                <a:schemeClr val="dk1"/>
              </a:solidFill>
            </a:endParaRPr>
          </a:p>
          <a:p>
            <a:pPr marL="457200" lvl="0" indent="-342900" algn="l" rtl="0">
              <a:lnSpc>
                <a:spcPct val="115000"/>
              </a:lnSpc>
              <a:spcBef>
                <a:spcPts val="0"/>
              </a:spcBef>
              <a:spcAft>
                <a:spcPts val="0"/>
              </a:spcAft>
              <a:buSzPts val="1800"/>
              <a:buChar char="●"/>
            </a:pPr>
            <a:r>
              <a:rPr lang="en">
                <a:solidFill>
                  <a:schemeClr val="dk1"/>
                </a:solidFill>
              </a:rPr>
              <a:t>Each of these vertices has at most 𝑉 outgoing edges</a:t>
            </a:r>
            <a:endParaRPr>
              <a:solidFill>
                <a:schemeClr val="dk1"/>
              </a:solidFill>
            </a:endParaRPr>
          </a:p>
          <a:p>
            <a:pPr marL="457200" lvl="0" indent="-342900" algn="l" rtl="0">
              <a:lnSpc>
                <a:spcPct val="115000"/>
              </a:lnSpc>
              <a:spcBef>
                <a:spcPts val="0"/>
              </a:spcBef>
              <a:spcAft>
                <a:spcPts val="0"/>
              </a:spcAft>
              <a:buSzPts val="1800"/>
              <a:buChar char="●"/>
            </a:pPr>
            <a:r>
              <a:rPr lang="en">
                <a:solidFill>
                  <a:schemeClr val="dk1"/>
                </a:solidFill>
              </a:rPr>
              <a:t>For each node, we can calculate 𝑆</a:t>
            </a:r>
            <a:r>
              <a:rPr lang="en" baseline="-25000">
                <a:solidFill>
                  <a:schemeClr val="dk1"/>
                </a:solidFill>
              </a:rPr>
              <a:t>5 </a:t>
            </a:r>
            <a:r>
              <a:rPr lang="en">
                <a:solidFill>
                  <a:schemeClr val="dk1"/>
                </a:solidFill>
              </a:rPr>
              <a:t> in 𝑂(𝑉+4𝑉^2 )=𝑂(𝑉^2) time</a:t>
            </a:r>
            <a:endParaRPr>
              <a:solidFill>
                <a:schemeClr val="dk1"/>
              </a:solidFill>
            </a:endParaRPr>
          </a:p>
          <a:p>
            <a:pPr marL="457200" lvl="0" indent="-342900" algn="l" rtl="0">
              <a:lnSpc>
                <a:spcPct val="115000"/>
              </a:lnSpc>
              <a:spcBef>
                <a:spcPts val="0"/>
              </a:spcBef>
              <a:spcAft>
                <a:spcPts val="0"/>
              </a:spcAft>
              <a:buSzPts val="1800"/>
              <a:buChar char="●"/>
            </a:pPr>
            <a:r>
              <a:rPr lang="en">
                <a:solidFill>
                  <a:schemeClr val="dk1"/>
                </a:solidFill>
              </a:rPr>
              <a:t>Since we do the above for all 𝑉 nodes, we get an overall time complexity of 𝑂(𝑉^3 )</a:t>
            </a:r>
            <a:endParaRPr>
              <a:solidFill>
                <a:schemeClr val="dk1"/>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sp>
        <p:nvSpPr>
          <p:cNvPr id="2332" name="Google Shape;2332;p1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333" name="Google Shape;2333;p1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Another method: Graph copying</a:t>
            </a:r>
            <a:endParaRPr/>
          </a:p>
          <a:p>
            <a:pPr marL="457200" lvl="0" indent="-342900" algn="l" rtl="0">
              <a:lnSpc>
                <a:spcPct val="115000"/>
              </a:lnSpc>
              <a:spcBef>
                <a:spcPts val="0"/>
              </a:spcBef>
              <a:spcAft>
                <a:spcPts val="0"/>
              </a:spcAft>
              <a:buSzPts val="1800"/>
              <a:buChar char="●"/>
            </a:pPr>
            <a:r>
              <a:rPr lang="en"/>
              <a:t>To simplify the problem, suppose we want to hop 2 at a time</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6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339" name="Google Shape;2339;p16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Another method: Graph copying</a:t>
            </a:r>
            <a:endParaRPr/>
          </a:p>
          <a:p>
            <a:pPr marL="457200" lvl="0" indent="-342900" algn="l" rtl="0">
              <a:lnSpc>
                <a:spcPct val="115000"/>
              </a:lnSpc>
              <a:spcBef>
                <a:spcPts val="0"/>
              </a:spcBef>
              <a:spcAft>
                <a:spcPts val="0"/>
              </a:spcAft>
              <a:buSzPts val="1800"/>
              <a:buChar char="●"/>
            </a:pPr>
            <a:r>
              <a:rPr lang="en"/>
              <a:t>To simplify the problem, suppose we want to hop 2 at a time</a:t>
            </a:r>
            <a:endParaRPr/>
          </a:p>
          <a:p>
            <a:pPr marL="457200" lvl="0" indent="-342900" algn="l" rtl="0">
              <a:lnSpc>
                <a:spcPct val="115000"/>
              </a:lnSpc>
              <a:spcBef>
                <a:spcPts val="0"/>
              </a:spcBef>
              <a:spcAft>
                <a:spcPts val="0"/>
              </a:spcAft>
              <a:buSzPts val="1800"/>
              <a:buChar char="●"/>
            </a:pPr>
            <a:r>
              <a:rPr lang="en"/>
              <a:t>What we do is to have 2 copies of the graph</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345" name="Google Shape;2345;p16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Another method: Graph copying</a:t>
            </a:r>
            <a:endParaRPr/>
          </a:p>
          <a:p>
            <a:pPr marL="457200" lvl="0" indent="-342900" algn="l" rtl="0">
              <a:lnSpc>
                <a:spcPct val="115000"/>
              </a:lnSpc>
              <a:spcBef>
                <a:spcPts val="0"/>
              </a:spcBef>
              <a:spcAft>
                <a:spcPts val="0"/>
              </a:spcAft>
              <a:buSzPts val="1800"/>
              <a:buChar char="●"/>
            </a:pPr>
            <a:r>
              <a:rPr lang="en"/>
              <a:t>To simplify the problem, suppose we want to hop 2 at a time</a:t>
            </a:r>
            <a:endParaRPr/>
          </a:p>
          <a:p>
            <a:pPr marL="457200" lvl="0" indent="-342900" algn="l" rtl="0">
              <a:lnSpc>
                <a:spcPct val="115000"/>
              </a:lnSpc>
              <a:spcBef>
                <a:spcPts val="0"/>
              </a:spcBef>
              <a:spcAft>
                <a:spcPts val="0"/>
              </a:spcAft>
              <a:buSzPts val="1800"/>
              <a:buChar char="●"/>
            </a:pPr>
            <a:r>
              <a:rPr lang="en"/>
              <a:t>What we do is to have 2 copies of the graph</a:t>
            </a:r>
            <a:endParaRPr/>
          </a:p>
          <a:p>
            <a:pPr marL="457200" lvl="0" indent="-342900" algn="l" rtl="0">
              <a:lnSpc>
                <a:spcPct val="115000"/>
              </a:lnSpc>
              <a:spcBef>
                <a:spcPts val="0"/>
              </a:spcBef>
              <a:spcAft>
                <a:spcPts val="0"/>
              </a:spcAft>
              <a:buSzPts val="1800"/>
              <a:buChar char="●"/>
            </a:pPr>
            <a:r>
              <a:rPr lang="en"/>
              <a:t>If in the original graph, there is an edge from A to B</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to get Topological Sort?</a:t>
            </a:r>
            <a:endParaRPr/>
          </a:p>
        </p:txBody>
      </p:sp>
      <p:sp>
        <p:nvSpPr>
          <p:cNvPr id="236" name="Google Shape;236;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Post-order DFS! Idea?</a:t>
            </a:r>
            <a:endParaRPr/>
          </a:p>
          <a:p>
            <a:pPr marL="457200" lvl="0" indent="-342900" algn="l" rtl="0">
              <a:lnSpc>
                <a:spcPct val="115000"/>
              </a:lnSpc>
              <a:spcBef>
                <a:spcPts val="1600"/>
              </a:spcBef>
              <a:spcAft>
                <a:spcPts val="0"/>
              </a:spcAft>
              <a:buSzPts val="1800"/>
              <a:buChar char="●"/>
            </a:pPr>
            <a:r>
              <a:rPr lang="en"/>
              <a:t>Traverse all the way till you reach a dead-end</a:t>
            </a:r>
            <a:endParaRPr/>
          </a:p>
          <a:p>
            <a:pPr marL="457200" lvl="0" indent="-342900" algn="l" rtl="0">
              <a:lnSpc>
                <a:spcPct val="115000"/>
              </a:lnSpc>
              <a:spcBef>
                <a:spcPts val="0"/>
              </a:spcBef>
              <a:spcAft>
                <a:spcPts val="0"/>
              </a:spcAft>
              <a:buSzPts val="1800"/>
              <a:buChar char="●"/>
            </a:pPr>
            <a:r>
              <a:rPr lang="en"/>
              <a:t>Once you reach the dead-end, this node is the </a:t>
            </a:r>
            <a:r>
              <a:rPr lang="en" b="1"/>
              <a:t>last</a:t>
            </a:r>
            <a:r>
              <a:rPr lang="en"/>
              <a:t> node in the Topological Order</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351" name="Google Shape;2351;p17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Another method: Graph copying</a:t>
            </a:r>
            <a:endParaRPr/>
          </a:p>
          <a:p>
            <a:pPr marL="457200" lvl="0" indent="-342900" algn="l" rtl="0">
              <a:lnSpc>
                <a:spcPct val="115000"/>
              </a:lnSpc>
              <a:spcBef>
                <a:spcPts val="0"/>
              </a:spcBef>
              <a:spcAft>
                <a:spcPts val="0"/>
              </a:spcAft>
              <a:buSzPts val="1800"/>
              <a:buChar char="●"/>
            </a:pPr>
            <a:r>
              <a:rPr lang="en"/>
              <a:t>To simplify the problem, suppose we want to hop 2 at a time</a:t>
            </a:r>
            <a:endParaRPr/>
          </a:p>
          <a:p>
            <a:pPr marL="457200" lvl="0" indent="-342900" algn="l" rtl="0">
              <a:lnSpc>
                <a:spcPct val="115000"/>
              </a:lnSpc>
              <a:spcBef>
                <a:spcPts val="0"/>
              </a:spcBef>
              <a:spcAft>
                <a:spcPts val="0"/>
              </a:spcAft>
              <a:buSzPts val="1800"/>
              <a:buChar char="●"/>
            </a:pPr>
            <a:r>
              <a:rPr lang="en"/>
              <a:t>What we do is to have 2 copies of the graph</a:t>
            </a:r>
            <a:endParaRPr/>
          </a:p>
          <a:p>
            <a:pPr marL="457200" lvl="0" indent="-342900" algn="l" rtl="0">
              <a:lnSpc>
                <a:spcPct val="115000"/>
              </a:lnSpc>
              <a:spcBef>
                <a:spcPts val="0"/>
              </a:spcBef>
              <a:spcAft>
                <a:spcPts val="0"/>
              </a:spcAft>
              <a:buSzPts val="1800"/>
              <a:buChar char="●"/>
            </a:pPr>
            <a:r>
              <a:rPr lang="en"/>
              <a:t>If in the original graph, there is an edge from A to B</a:t>
            </a:r>
            <a:endParaRPr/>
          </a:p>
          <a:p>
            <a:pPr marL="457200" lvl="0" indent="-342900" algn="l" rtl="0">
              <a:lnSpc>
                <a:spcPct val="115000"/>
              </a:lnSpc>
              <a:spcBef>
                <a:spcPts val="0"/>
              </a:spcBef>
              <a:spcAft>
                <a:spcPts val="0"/>
              </a:spcAft>
              <a:buSzPts val="1800"/>
              <a:buChar char="●"/>
            </a:pPr>
            <a:r>
              <a:rPr lang="en"/>
              <a:t>Make it such that A connects to B’ and A’ connects to B</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171"/>
          <p:cNvSpPr/>
          <p:nvPr/>
        </p:nvSpPr>
        <p:spPr>
          <a:xfrm>
            <a:off x="463500" y="2765275"/>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357" name="Google Shape;2357;p171"/>
          <p:cNvSpPr/>
          <p:nvPr/>
        </p:nvSpPr>
        <p:spPr>
          <a:xfrm>
            <a:off x="2469900" y="226362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358" name="Google Shape;2358;p171"/>
          <p:cNvSpPr/>
          <p:nvPr/>
        </p:nvSpPr>
        <p:spPr>
          <a:xfrm>
            <a:off x="1303613" y="1824801"/>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cxnSp>
        <p:nvCxnSpPr>
          <p:cNvPr id="2359" name="Google Shape;2359;p171"/>
          <p:cNvCxnSpPr>
            <a:stCxn id="2356" idx="7"/>
            <a:endCxn id="2358" idx="3"/>
          </p:cNvCxnSpPr>
          <p:nvPr/>
        </p:nvCxnSpPr>
        <p:spPr>
          <a:xfrm rot="10800000" flipH="1">
            <a:off x="799459" y="2160816"/>
            <a:ext cx="561900" cy="662100"/>
          </a:xfrm>
          <a:prstGeom prst="straightConnector1">
            <a:avLst/>
          </a:prstGeom>
          <a:noFill/>
          <a:ln w="28575" cap="flat" cmpd="sng">
            <a:solidFill>
              <a:srgbClr val="595959"/>
            </a:solidFill>
            <a:prstDash val="solid"/>
            <a:round/>
            <a:headEnd type="none" w="sm" len="sm"/>
            <a:tailEnd type="triangle" w="med" len="med"/>
          </a:ln>
        </p:spPr>
      </p:cxnSp>
      <p:cxnSp>
        <p:nvCxnSpPr>
          <p:cNvPr id="2360" name="Google Shape;2360;p171"/>
          <p:cNvCxnSpPr>
            <a:stCxn id="2358" idx="5"/>
            <a:endCxn id="2357" idx="1"/>
          </p:cNvCxnSpPr>
          <p:nvPr/>
        </p:nvCxnSpPr>
        <p:spPr>
          <a:xfrm>
            <a:off x="1639572" y="2160760"/>
            <a:ext cx="888000" cy="160500"/>
          </a:xfrm>
          <a:prstGeom prst="straightConnector1">
            <a:avLst/>
          </a:prstGeom>
          <a:noFill/>
          <a:ln w="28575" cap="flat" cmpd="sng">
            <a:solidFill>
              <a:srgbClr val="595959"/>
            </a:solidFill>
            <a:prstDash val="solid"/>
            <a:round/>
            <a:headEnd type="none" w="sm" len="sm"/>
            <a:tailEnd type="triangle" w="med" len="med"/>
          </a:ln>
        </p:spPr>
      </p:cxnSp>
      <p:sp>
        <p:nvSpPr>
          <p:cNvPr id="2361" name="Google Shape;2361;p171"/>
          <p:cNvSpPr/>
          <p:nvPr/>
        </p:nvSpPr>
        <p:spPr>
          <a:xfrm>
            <a:off x="1161900" y="376847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362" name="Google Shape;2362;p171"/>
          <p:cNvSpPr/>
          <p:nvPr/>
        </p:nvSpPr>
        <p:spPr>
          <a:xfrm>
            <a:off x="3721200" y="2765275"/>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cxnSp>
        <p:nvCxnSpPr>
          <p:cNvPr id="2363" name="Google Shape;2363;p171"/>
          <p:cNvCxnSpPr>
            <a:stCxn id="2357" idx="6"/>
            <a:endCxn id="2362" idx="2"/>
          </p:cNvCxnSpPr>
          <p:nvPr/>
        </p:nvCxnSpPr>
        <p:spPr>
          <a:xfrm>
            <a:off x="2863500" y="2460425"/>
            <a:ext cx="857700" cy="501600"/>
          </a:xfrm>
          <a:prstGeom prst="straightConnector1">
            <a:avLst/>
          </a:prstGeom>
          <a:noFill/>
          <a:ln w="28575" cap="flat" cmpd="sng">
            <a:solidFill>
              <a:srgbClr val="595959"/>
            </a:solidFill>
            <a:prstDash val="solid"/>
            <a:round/>
            <a:headEnd type="none" w="sm" len="sm"/>
            <a:tailEnd type="triangle" w="med" len="med"/>
          </a:ln>
        </p:spPr>
      </p:cxnSp>
      <p:cxnSp>
        <p:nvCxnSpPr>
          <p:cNvPr id="2364" name="Google Shape;2364;p171"/>
          <p:cNvCxnSpPr>
            <a:stCxn id="2356" idx="5"/>
            <a:endCxn id="2361" idx="1"/>
          </p:cNvCxnSpPr>
          <p:nvPr/>
        </p:nvCxnSpPr>
        <p:spPr>
          <a:xfrm>
            <a:off x="799459" y="3101234"/>
            <a:ext cx="420000" cy="724800"/>
          </a:xfrm>
          <a:prstGeom prst="straightConnector1">
            <a:avLst/>
          </a:prstGeom>
          <a:noFill/>
          <a:ln w="28575" cap="flat" cmpd="sng">
            <a:solidFill>
              <a:srgbClr val="595959"/>
            </a:solidFill>
            <a:prstDash val="solid"/>
            <a:round/>
            <a:headEnd type="triangle" w="med" len="med"/>
            <a:tailEnd type="none" w="sm" len="sm"/>
          </a:ln>
        </p:spPr>
      </p:cxnSp>
      <p:cxnSp>
        <p:nvCxnSpPr>
          <p:cNvPr id="2365" name="Google Shape;2365;p171"/>
          <p:cNvCxnSpPr>
            <a:stCxn id="2366" idx="4"/>
            <a:endCxn id="2361" idx="6"/>
          </p:cNvCxnSpPr>
          <p:nvPr/>
        </p:nvCxnSpPr>
        <p:spPr>
          <a:xfrm flipH="1">
            <a:off x="1555593" y="3878648"/>
            <a:ext cx="1187400" cy="86700"/>
          </a:xfrm>
          <a:prstGeom prst="straightConnector1">
            <a:avLst/>
          </a:prstGeom>
          <a:noFill/>
          <a:ln w="28575" cap="flat" cmpd="sng">
            <a:solidFill>
              <a:srgbClr val="595959"/>
            </a:solidFill>
            <a:prstDash val="solid"/>
            <a:round/>
            <a:headEnd type="none" w="sm" len="sm"/>
            <a:tailEnd type="triangle" w="med" len="med"/>
          </a:ln>
        </p:spPr>
      </p:cxnSp>
      <p:sp>
        <p:nvSpPr>
          <p:cNvPr id="2366" name="Google Shape;2366;p171"/>
          <p:cNvSpPr/>
          <p:nvPr/>
        </p:nvSpPr>
        <p:spPr>
          <a:xfrm>
            <a:off x="2546193" y="3485048"/>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cxnSp>
        <p:nvCxnSpPr>
          <p:cNvPr id="2367" name="Google Shape;2367;p171"/>
          <p:cNvCxnSpPr>
            <a:stCxn id="2357" idx="4"/>
            <a:endCxn id="2366" idx="0"/>
          </p:cNvCxnSpPr>
          <p:nvPr/>
        </p:nvCxnSpPr>
        <p:spPr>
          <a:xfrm>
            <a:off x="2666700" y="2657225"/>
            <a:ext cx="76200" cy="827700"/>
          </a:xfrm>
          <a:prstGeom prst="straightConnector1">
            <a:avLst/>
          </a:prstGeom>
          <a:noFill/>
          <a:ln w="28575" cap="flat" cmpd="sng">
            <a:solidFill>
              <a:srgbClr val="595959"/>
            </a:solidFill>
            <a:prstDash val="solid"/>
            <a:round/>
            <a:headEnd type="none" w="sm" len="sm"/>
            <a:tailEnd type="triangle" w="med" len="med"/>
          </a:ln>
        </p:spPr>
      </p:cxnSp>
      <p:sp>
        <p:nvSpPr>
          <p:cNvPr id="2368" name="Google Shape;2368;p1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
        <p:nvSpPr>
          <p:cNvPr id="2369" name="Google Shape;2369;p1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Method 3: Graph copying</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172"/>
          <p:cNvSpPr/>
          <p:nvPr/>
        </p:nvSpPr>
        <p:spPr>
          <a:xfrm>
            <a:off x="48310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375" name="Google Shape;2375;p172"/>
          <p:cNvSpPr/>
          <p:nvPr/>
        </p:nvSpPr>
        <p:spPr>
          <a:xfrm>
            <a:off x="6837475" y="234126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376" name="Google Shape;2376;p172"/>
          <p:cNvSpPr/>
          <p:nvPr/>
        </p:nvSpPr>
        <p:spPr>
          <a:xfrm>
            <a:off x="5671188" y="1902438"/>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cxnSp>
        <p:nvCxnSpPr>
          <p:cNvPr id="2377" name="Google Shape;2377;p172"/>
          <p:cNvCxnSpPr>
            <a:stCxn id="2374" idx="7"/>
            <a:endCxn id="2376" idx="3"/>
          </p:cNvCxnSpPr>
          <p:nvPr/>
        </p:nvCxnSpPr>
        <p:spPr>
          <a:xfrm rot="10800000" flipH="1">
            <a:off x="5167034" y="2238454"/>
            <a:ext cx="561900" cy="662100"/>
          </a:xfrm>
          <a:prstGeom prst="straightConnector1">
            <a:avLst/>
          </a:prstGeom>
          <a:noFill/>
          <a:ln w="28575" cap="flat" cmpd="sng">
            <a:solidFill>
              <a:srgbClr val="595959"/>
            </a:solidFill>
            <a:prstDash val="solid"/>
            <a:round/>
            <a:headEnd type="none" w="sm" len="sm"/>
            <a:tailEnd type="triangle" w="med" len="med"/>
          </a:ln>
        </p:spPr>
      </p:cxnSp>
      <p:cxnSp>
        <p:nvCxnSpPr>
          <p:cNvPr id="2378" name="Google Shape;2378;p172"/>
          <p:cNvCxnSpPr>
            <a:stCxn id="2376" idx="5"/>
            <a:endCxn id="2375" idx="1"/>
          </p:cNvCxnSpPr>
          <p:nvPr/>
        </p:nvCxnSpPr>
        <p:spPr>
          <a:xfrm>
            <a:off x="6007147" y="2238397"/>
            <a:ext cx="888000" cy="160500"/>
          </a:xfrm>
          <a:prstGeom prst="straightConnector1">
            <a:avLst/>
          </a:prstGeom>
          <a:noFill/>
          <a:ln w="28575" cap="flat" cmpd="sng">
            <a:solidFill>
              <a:srgbClr val="595959"/>
            </a:solidFill>
            <a:prstDash val="solid"/>
            <a:round/>
            <a:headEnd type="none" w="sm" len="sm"/>
            <a:tailEnd type="triangle" w="med" len="med"/>
          </a:ln>
        </p:spPr>
      </p:cxnSp>
      <p:sp>
        <p:nvSpPr>
          <p:cNvPr id="2379" name="Google Shape;2379;p172"/>
          <p:cNvSpPr/>
          <p:nvPr/>
        </p:nvSpPr>
        <p:spPr>
          <a:xfrm>
            <a:off x="5529475" y="384611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380" name="Google Shape;2380;p172"/>
          <p:cNvSpPr/>
          <p:nvPr/>
        </p:nvSpPr>
        <p:spPr>
          <a:xfrm>
            <a:off x="80887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cxnSp>
        <p:nvCxnSpPr>
          <p:cNvPr id="2381" name="Google Shape;2381;p172"/>
          <p:cNvCxnSpPr>
            <a:stCxn id="2375" idx="6"/>
            <a:endCxn id="2380" idx="2"/>
          </p:cNvCxnSpPr>
          <p:nvPr/>
        </p:nvCxnSpPr>
        <p:spPr>
          <a:xfrm>
            <a:off x="7231075" y="2538063"/>
            <a:ext cx="857700" cy="501600"/>
          </a:xfrm>
          <a:prstGeom prst="straightConnector1">
            <a:avLst/>
          </a:prstGeom>
          <a:noFill/>
          <a:ln w="28575" cap="flat" cmpd="sng">
            <a:solidFill>
              <a:srgbClr val="595959"/>
            </a:solidFill>
            <a:prstDash val="solid"/>
            <a:round/>
            <a:headEnd type="none" w="sm" len="sm"/>
            <a:tailEnd type="triangle" w="med" len="med"/>
          </a:ln>
        </p:spPr>
      </p:cxnSp>
      <p:cxnSp>
        <p:nvCxnSpPr>
          <p:cNvPr id="2382" name="Google Shape;2382;p172"/>
          <p:cNvCxnSpPr>
            <a:stCxn id="2374" idx="5"/>
            <a:endCxn id="2379" idx="1"/>
          </p:cNvCxnSpPr>
          <p:nvPr/>
        </p:nvCxnSpPr>
        <p:spPr>
          <a:xfrm>
            <a:off x="5167034" y="3178872"/>
            <a:ext cx="420000" cy="724800"/>
          </a:xfrm>
          <a:prstGeom prst="straightConnector1">
            <a:avLst/>
          </a:prstGeom>
          <a:noFill/>
          <a:ln w="28575" cap="flat" cmpd="sng">
            <a:solidFill>
              <a:srgbClr val="595959"/>
            </a:solidFill>
            <a:prstDash val="solid"/>
            <a:round/>
            <a:headEnd type="triangle" w="med" len="med"/>
            <a:tailEnd type="none" w="sm" len="sm"/>
          </a:ln>
        </p:spPr>
      </p:cxnSp>
      <p:cxnSp>
        <p:nvCxnSpPr>
          <p:cNvPr id="2383" name="Google Shape;2383;p172"/>
          <p:cNvCxnSpPr>
            <a:stCxn id="2384" idx="4"/>
            <a:endCxn id="2379" idx="6"/>
          </p:cNvCxnSpPr>
          <p:nvPr/>
        </p:nvCxnSpPr>
        <p:spPr>
          <a:xfrm flipH="1">
            <a:off x="5923168" y="3956286"/>
            <a:ext cx="1187400" cy="86700"/>
          </a:xfrm>
          <a:prstGeom prst="straightConnector1">
            <a:avLst/>
          </a:prstGeom>
          <a:noFill/>
          <a:ln w="28575" cap="flat" cmpd="sng">
            <a:solidFill>
              <a:srgbClr val="595959"/>
            </a:solidFill>
            <a:prstDash val="solid"/>
            <a:round/>
            <a:headEnd type="none" w="sm" len="sm"/>
            <a:tailEnd type="triangle" w="med" len="med"/>
          </a:ln>
        </p:spPr>
      </p:cxnSp>
      <p:sp>
        <p:nvSpPr>
          <p:cNvPr id="2384" name="Google Shape;2384;p172"/>
          <p:cNvSpPr/>
          <p:nvPr/>
        </p:nvSpPr>
        <p:spPr>
          <a:xfrm>
            <a:off x="6913768" y="3562686"/>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cxnSp>
        <p:nvCxnSpPr>
          <p:cNvPr id="2385" name="Google Shape;2385;p172"/>
          <p:cNvCxnSpPr>
            <a:stCxn id="2375" idx="4"/>
            <a:endCxn id="2384" idx="0"/>
          </p:cNvCxnSpPr>
          <p:nvPr/>
        </p:nvCxnSpPr>
        <p:spPr>
          <a:xfrm>
            <a:off x="7034275" y="2734863"/>
            <a:ext cx="76200" cy="827700"/>
          </a:xfrm>
          <a:prstGeom prst="straightConnector1">
            <a:avLst/>
          </a:prstGeom>
          <a:noFill/>
          <a:ln w="28575" cap="flat" cmpd="sng">
            <a:solidFill>
              <a:srgbClr val="595959"/>
            </a:solidFill>
            <a:prstDash val="solid"/>
            <a:round/>
            <a:headEnd type="none" w="sm" len="sm"/>
            <a:tailEnd type="triangle" w="med" len="med"/>
          </a:ln>
        </p:spPr>
      </p:cxnSp>
      <p:pic>
        <p:nvPicPr>
          <p:cNvPr id="2386" name="Google Shape;2386;p172"/>
          <p:cNvPicPr preferRelativeResize="0"/>
          <p:nvPr/>
        </p:nvPicPr>
        <p:blipFill rotWithShape="1">
          <a:blip r:embed="rId3">
            <a:alphaModFix/>
          </a:blip>
          <a:srcRect/>
          <a:stretch/>
        </p:blipFill>
        <p:spPr>
          <a:xfrm>
            <a:off x="6895146" y="168089"/>
            <a:ext cx="2092525" cy="1414573"/>
          </a:xfrm>
          <a:prstGeom prst="rect">
            <a:avLst/>
          </a:prstGeom>
          <a:noFill/>
          <a:ln>
            <a:noFill/>
          </a:ln>
        </p:spPr>
      </p:pic>
      <p:sp>
        <p:nvSpPr>
          <p:cNvPr id="2387" name="Google Shape;2387;p172"/>
          <p:cNvSpPr txBox="1"/>
          <p:nvPr/>
        </p:nvSpPr>
        <p:spPr>
          <a:xfrm>
            <a:off x="5587025" y="238375"/>
            <a:ext cx="1443000" cy="36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reference:</a:t>
            </a:r>
            <a:endParaRPr sz="1400" b="0" i="0" u="none" strike="noStrike" cap="none">
              <a:solidFill>
                <a:srgbClr val="000000"/>
              </a:solidFill>
              <a:latin typeface="Arial"/>
              <a:ea typeface="Arial"/>
              <a:cs typeface="Arial"/>
              <a:sym typeface="Arial"/>
            </a:endParaRPr>
          </a:p>
        </p:txBody>
      </p:sp>
      <p:sp>
        <p:nvSpPr>
          <p:cNvPr id="2388" name="Google Shape;2388;p172"/>
          <p:cNvSpPr/>
          <p:nvPr/>
        </p:nvSpPr>
        <p:spPr>
          <a:xfrm>
            <a:off x="463500" y="2765275"/>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389" name="Google Shape;2389;p172"/>
          <p:cNvSpPr/>
          <p:nvPr/>
        </p:nvSpPr>
        <p:spPr>
          <a:xfrm>
            <a:off x="2469900" y="226362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390" name="Google Shape;2390;p172"/>
          <p:cNvSpPr/>
          <p:nvPr/>
        </p:nvSpPr>
        <p:spPr>
          <a:xfrm>
            <a:off x="1303613" y="1824801"/>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cxnSp>
        <p:nvCxnSpPr>
          <p:cNvPr id="2391" name="Google Shape;2391;p172"/>
          <p:cNvCxnSpPr>
            <a:stCxn id="2388" idx="7"/>
            <a:endCxn id="2390" idx="3"/>
          </p:cNvCxnSpPr>
          <p:nvPr/>
        </p:nvCxnSpPr>
        <p:spPr>
          <a:xfrm rot="10800000" flipH="1">
            <a:off x="799459" y="2160816"/>
            <a:ext cx="561900" cy="662100"/>
          </a:xfrm>
          <a:prstGeom prst="straightConnector1">
            <a:avLst/>
          </a:prstGeom>
          <a:noFill/>
          <a:ln w="28575" cap="flat" cmpd="sng">
            <a:solidFill>
              <a:srgbClr val="595959"/>
            </a:solidFill>
            <a:prstDash val="solid"/>
            <a:round/>
            <a:headEnd type="none" w="sm" len="sm"/>
            <a:tailEnd type="triangle" w="med" len="med"/>
          </a:ln>
        </p:spPr>
      </p:cxnSp>
      <p:cxnSp>
        <p:nvCxnSpPr>
          <p:cNvPr id="2392" name="Google Shape;2392;p172"/>
          <p:cNvCxnSpPr>
            <a:stCxn id="2390" idx="5"/>
            <a:endCxn id="2389" idx="1"/>
          </p:cNvCxnSpPr>
          <p:nvPr/>
        </p:nvCxnSpPr>
        <p:spPr>
          <a:xfrm>
            <a:off x="1639572" y="2160760"/>
            <a:ext cx="888000" cy="160500"/>
          </a:xfrm>
          <a:prstGeom prst="straightConnector1">
            <a:avLst/>
          </a:prstGeom>
          <a:noFill/>
          <a:ln w="28575" cap="flat" cmpd="sng">
            <a:solidFill>
              <a:srgbClr val="595959"/>
            </a:solidFill>
            <a:prstDash val="solid"/>
            <a:round/>
            <a:headEnd type="none" w="sm" len="sm"/>
            <a:tailEnd type="triangle" w="med" len="med"/>
          </a:ln>
        </p:spPr>
      </p:cxnSp>
      <p:sp>
        <p:nvSpPr>
          <p:cNvPr id="2393" name="Google Shape;2393;p172"/>
          <p:cNvSpPr/>
          <p:nvPr/>
        </p:nvSpPr>
        <p:spPr>
          <a:xfrm>
            <a:off x="1161900" y="376847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394" name="Google Shape;2394;p172"/>
          <p:cNvSpPr/>
          <p:nvPr/>
        </p:nvSpPr>
        <p:spPr>
          <a:xfrm>
            <a:off x="3721200" y="2765275"/>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cxnSp>
        <p:nvCxnSpPr>
          <p:cNvPr id="2395" name="Google Shape;2395;p172"/>
          <p:cNvCxnSpPr>
            <a:stCxn id="2389" idx="6"/>
            <a:endCxn id="2394" idx="2"/>
          </p:cNvCxnSpPr>
          <p:nvPr/>
        </p:nvCxnSpPr>
        <p:spPr>
          <a:xfrm>
            <a:off x="2863500" y="2460425"/>
            <a:ext cx="857700" cy="501600"/>
          </a:xfrm>
          <a:prstGeom prst="straightConnector1">
            <a:avLst/>
          </a:prstGeom>
          <a:noFill/>
          <a:ln w="28575" cap="flat" cmpd="sng">
            <a:solidFill>
              <a:srgbClr val="595959"/>
            </a:solidFill>
            <a:prstDash val="solid"/>
            <a:round/>
            <a:headEnd type="none" w="sm" len="sm"/>
            <a:tailEnd type="triangle" w="med" len="med"/>
          </a:ln>
        </p:spPr>
      </p:cxnSp>
      <p:cxnSp>
        <p:nvCxnSpPr>
          <p:cNvPr id="2396" name="Google Shape;2396;p172"/>
          <p:cNvCxnSpPr>
            <a:stCxn id="2388" idx="5"/>
            <a:endCxn id="2393" idx="1"/>
          </p:cNvCxnSpPr>
          <p:nvPr/>
        </p:nvCxnSpPr>
        <p:spPr>
          <a:xfrm>
            <a:off x="799459" y="3101234"/>
            <a:ext cx="420000" cy="724800"/>
          </a:xfrm>
          <a:prstGeom prst="straightConnector1">
            <a:avLst/>
          </a:prstGeom>
          <a:noFill/>
          <a:ln w="28575" cap="flat" cmpd="sng">
            <a:solidFill>
              <a:srgbClr val="595959"/>
            </a:solidFill>
            <a:prstDash val="solid"/>
            <a:round/>
            <a:headEnd type="triangle" w="med" len="med"/>
            <a:tailEnd type="none" w="sm" len="sm"/>
          </a:ln>
        </p:spPr>
      </p:cxnSp>
      <p:cxnSp>
        <p:nvCxnSpPr>
          <p:cNvPr id="2397" name="Google Shape;2397;p172"/>
          <p:cNvCxnSpPr>
            <a:stCxn id="2398" idx="4"/>
            <a:endCxn id="2393" idx="6"/>
          </p:cNvCxnSpPr>
          <p:nvPr/>
        </p:nvCxnSpPr>
        <p:spPr>
          <a:xfrm flipH="1">
            <a:off x="1555593" y="3878648"/>
            <a:ext cx="1187400" cy="86700"/>
          </a:xfrm>
          <a:prstGeom prst="straightConnector1">
            <a:avLst/>
          </a:prstGeom>
          <a:noFill/>
          <a:ln w="28575" cap="flat" cmpd="sng">
            <a:solidFill>
              <a:srgbClr val="595959"/>
            </a:solidFill>
            <a:prstDash val="solid"/>
            <a:round/>
            <a:headEnd type="none" w="sm" len="sm"/>
            <a:tailEnd type="triangle" w="med" len="med"/>
          </a:ln>
        </p:spPr>
      </p:cxnSp>
      <p:sp>
        <p:nvSpPr>
          <p:cNvPr id="2398" name="Google Shape;2398;p172"/>
          <p:cNvSpPr/>
          <p:nvPr/>
        </p:nvSpPr>
        <p:spPr>
          <a:xfrm>
            <a:off x="2546193" y="3485048"/>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cxnSp>
        <p:nvCxnSpPr>
          <p:cNvPr id="2399" name="Google Shape;2399;p172"/>
          <p:cNvCxnSpPr>
            <a:stCxn id="2389" idx="4"/>
            <a:endCxn id="2398" idx="0"/>
          </p:cNvCxnSpPr>
          <p:nvPr/>
        </p:nvCxnSpPr>
        <p:spPr>
          <a:xfrm>
            <a:off x="2666700" y="2657225"/>
            <a:ext cx="76200" cy="827700"/>
          </a:xfrm>
          <a:prstGeom prst="straightConnector1">
            <a:avLst/>
          </a:prstGeom>
          <a:noFill/>
          <a:ln w="28575" cap="flat" cmpd="sng">
            <a:solidFill>
              <a:srgbClr val="595959"/>
            </a:solidFill>
            <a:prstDash val="solid"/>
            <a:round/>
            <a:headEnd type="none" w="sm" len="sm"/>
            <a:tailEnd type="triangle" w="med" len="med"/>
          </a:ln>
        </p:spPr>
      </p:cxnSp>
      <p:sp>
        <p:nvSpPr>
          <p:cNvPr id="2400" name="Google Shape;2400;p1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sp>
        <p:nvSpPr>
          <p:cNvPr id="2405" name="Google Shape;2405;p173"/>
          <p:cNvSpPr/>
          <p:nvPr/>
        </p:nvSpPr>
        <p:spPr>
          <a:xfrm>
            <a:off x="463500" y="2765275"/>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406" name="Google Shape;2406;p173"/>
          <p:cNvSpPr/>
          <p:nvPr/>
        </p:nvSpPr>
        <p:spPr>
          <a:xfrm>
            <a:off x="2469900" y="226362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407" name="Google Shape;2407;p173"/>
          <p:cNvSpPr/>
          <p:nvPr/>
        </p:nvSpPr>
        <p:spPr>
          <a:xfrm>
            <a:off x="1303613" y="1824801"/>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sp>
        <p:nvSpPr>
          <p:cNvPr id="2408" name="Google Shape;2408;p173"/>
          <p:cNvSpPr/>
          <p:nvPr/>
        </p:nvSpPr>
        <p:spPr>
          <a:xfrm>
            <a:off x="1161900" y="376847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409" name="Google Shape;2409;p173"/>
          <p:cNvSpPr/>
          <p:nvPr/>
        </p:nvSpPr>
        <p:spPr>
          <a:xfrm>
            <a:off x="3721200" y="2765275"/>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sp>
        <p:nvSpPr>
          <p:cNvPr id="2410" name="Google Shape;2410;p173"/>
          <p:cNvSpPr/>
          <p:nvPr/>
        </p:nvSpPr>
        <p:spPr>
          <a:xfrm>
            <a:off x="2546193" y="3485048"/>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sp>
        <p:nvSpPr>
          <p:cNvPr id="2411" name="Google Shape;2411;p173"/>
          <p:cNvSpPr/>
          <p:nvPr/>
        </p:nvSpPr>
        <p:spPr>
          <a:xfrm>
            <a:off x="48310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412" name="Google Shape;2412;p173"/>
          <p:cNvSpPr/>
          <p:nvPr/>
        </p:nvSpPr>
        <p:spPr>
          <a:xfrm>
            <a:off x="6837475" y="234126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413" name="Google Shape;2413;p173"/>
          <p:cNvSpPr/>
          <p:nvPr/>
        </p:nvSpPr>
        <p:spPr>
          <a:xfrm>
            <a:off x="5671188" y="1902438"/>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cxnSp>
        <p:nvCxnSpPr>
          <p:cNvPr id="2414" name="Google Shape;2414;p173"/>
          <p:cNvCxnSpPr>
            <a:stCxn id="2411" idx="7"/>
            <a:endCxn id="2413" idx="3"/>
          </p:cNvCxnSpPr>
          <p:nvPr/>
        </p:nvCxnSpPr>
        <p:spPr>
          <a:xfrm rot="10800000" flipH="1">
            <a:off x="5167034" y="2238454"/>
            <a:ext cx="561900" cy="662100"/>
          </a:xfrm>
          <a:prstGeom prst="straightConnector1">
            <a:avLst/>
          </a:prstGeom>
          <a:noFill/>
          <a:ln w="28575" cap="flat" cmpd="sng">
            <a:solidFill>
              <a:srgbClr val="595959"/>
            </a:solidFill>
            <a:prstDash val="solid"/>
            <a:round/>
            <a:headEnd type="none" w="sm" len="sm"/>
            <a:tailEnd type="triangle" w="med" len="med"/>
          </a:ln>
        </p:spPr>
      </p:cxnSp>
      <p:cxnSp>
        <p:nvCxnSpPr>
          <p:cNvPr id="2415" name="Google Shape;2415;p173"/>
          <p:cNvCxnSpPr>
            <a:stCxn id="2413" idx="5"/>
            <a:endCxn id="2412" idx="1"/>
          </p:cNvCxnSpPr>
          <p:nvPr/>
        </p:nvCxnSpPr>
        <p:spPr>
          <a:xfrm>
            <a:off x="6007147" y="2238397"/>
            <a:ext cx="888000" cy="160500"/>
          </a:xfrm>
          <a:prstGeom prst="straightConnector1">
            <a:avLst/>
          </a:prstGeom>
          <a:noFill/>
          <a:ln w="28575" cap="flat" cmpd="sng">
            <a:solidFill>
              <a:srgbClr val="595959"/>
            </a:solidFill>
            <a:prstDash val="solid"/>
            <a:round/>
            <a:headEnd type="none" w="sm" len="sm"/>
            <a:tailEnd type="triangle" w="med" len="med"/>
          </a:ln>
        </p:spPr>
      </p:cxnSp>
      <p:sp>
        <p:nvSpPr>
          <p:cNvPr id="2416" name="Google Shape;2416;p173"/>
          <p:cNvSpPr/>
          <p:nvPr/>
        </p:nvSpPr>
        <p:spPr>
          <a:xfrm>
            <a:off x="5529475" y="384611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417" name="Google Shape;2417;p173"/>
          <p:cNvSpPr/>
          <p:nvPr/>
        </p:nvSpPr>
        <p:spPr>
          <a:xfrm>
            <a:off x="80887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cxnSp>
        <p:nvCxnSpPr>
          <p:cNvPr id="2418" name="Google Shape;2418;p173"/>
          <p:cNvCxnSpPr>
            <a:stCxn id="2412" idx="6"/>
            <a:endCxn id="2417" idx="2"/>
          </p:cNvCxnSpPr>
          <p:nvPr/>
        </p:nvCxnSpPr>
        <p:spPr>
          <a:xfrm>
            <a:off x="7231075" y="2538063"/>
            <a:ext cx="857700" cy="501600"/>
          </a:xfrm>
          <a:prstGeom prst="straightConnector1">
            <a:avLst/>
          </a:prstGeom>
          <a:noFill/>
          <a:ln w="28575" cap="flat" cmpd="sng">
            <a:solidFill>
              <a:srgbClr val="595959"/>
            </a:solidFill>
            <a:prstDash val="solid"/>
            <a:round/>
            <a:headEnd type="none" w="sm" len="sm"/>
            <a:tailEnd type="triangle" w="med" len="med"/>
          </a:ln>
        </p:spPr>
      </p:cxnSp>
      <p:cxnSp>
        <p:nvCxnSpPr>
          <p:cNvPr id="2419" name="Google Shape;2419;p173"/>
          <p:cNvCxnSpPr>
            <a:stCxn id="2411" idx="5"/>
            <a:endCxn id="2416" idx="1"/>
          </p:cNvCxnSpPr>
          <p:nvPr/>
        </p:nvCxnSpPr>
        <p:spPr>
          <a:xfrm>
            <a:off x="5167034" y="3178872"/>
            <a:ext cx="420000" cy="724800"/>
          </a:xfrm>
          <a:prstGeom prst="straightConnector1">
            <a:avLst/>
          </a:prstGeom>
          <a:noFill/>
          <a:ln w="28575" cap="flat" cmpd="sng">
            <a:solidFill>
              <a:srgbClr val="595959"/>
            </a:solidFill>
            <a:prstDash val="solid"/>
            <a:round/>
            <a:headEnd type="triangle" w="med" len="med"/>
            <a:tailEnd type="none" w="sm" len="sm"/>
          </a:ln>
        </p:spPr>
      </p:cxnSp>
      <p:cxnSp>
        <p:nvCxnSpPr>
          <p:cNvPr id="2420" name="Google Shape;2420;p173"/>
          <p:cNvCxnSpPr>
            <a:stCxn id="2421" idx="4"/>
            <a:endCxn id="2416" idx="6"/>
          </p:cNvCxnSpPr>
          <p:nvPr/>
        </p:nvCxnSpPr>
        <p:spPr>
          <a:xfrm flipH="1">
            <a:off x="5923168" y="3956286"/>
            <a:ext cx="1187400" cy="86700"/>
          </a:xfrm>
          <a:prstGeom prst="straightConnector1">
            <a:avLst/>
          </a:prstGeom>
          <a:noFill/>
          <a:ln w="28575" cap="flat" cmpd="sng">
            <a:solidFill>
              <a:srgbClr val="595959"/>
            </a:solidFill>
            <a:prstDash val="solid"/>
            <a:round/>
            <a:headEnd type="none" w="sm" len="sm"/>
            <a:tailEnd type="triangle" w="med" len="med"/>
          </a:ln>
        </p:spPr>
      </p:cxnSp>
      <p:sp>
        <p:nvSpPr>
          <p:cNvPr id="2421" name="Google Shape;2421;p173"/>
          <p:cNvSpPr/>
          <p:nvPr/>
        </p:nvSpPr>
        <p:spPr>
          <a:xfrm>
            <a:off x="6913768" y="3562686"/>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cxnSp>
        <p:nvCxnSpPr>
          <p:cNvPr id="2422" name="Google Shape;2422;p173"/>
          <p:cNvCxnSpPr>
            <a:stCxn id="2412" idx="4"/>
            <a:endCxn id="2421" idx="0"/>
          </p:cNvCxnSpPr>
          <p:nvPr/>
        </p:nvCxnSpPr>
        <p:spPr>
          <a:xfrm>
            <a:off x="7034275" y="2734863"/>
            <a:ext cx="76200" cy="827700"/>
          </a:xfrm>
          <a:prstGeom prst="straightConnector1">
            <a:avLst/>
          </a:prstGeom>
          <a:noFill/>
          <a:ln w="28575" cap="flat" cmpd="sng">
            <a:solidFill>
              <a:srgbClr val="595959"/>
            </a:solidFill>
            <a:prstDash val="solid"/>
            <a:round/>
            <a:headEnd type="none" w="sm" len="sm"/>
            <a:tailEnd type="triangle" w="med" len="med"/>
          </a:ln>
        </p:spPr>
      </p:cxnSp>
      <p:cxnSp>
        <p:nvCxnSpPr>
          <p:cNvPr id="2423" name="Google Shape;2423;p173"/>
          <p:cNvCxnSpPr>
            <a:stCxn id="2405" idx="0"/>
            <a:endCxn id="2413" idx="0"/>
          </p:cNvCxnSpPr>
          <p:nvPr/>
        </p:nvCxnSpPr>
        <p:spPr>
          <a:xfrm rot="-5400000">
            <a:off x="2832750" y="-269975"/>
            <a:ext cx="862800" cy="5207700"/>
          </a:xfrm>
          <a:prstGeom prst="curvedConnector3">
            <a:avLst>
              <a:gd name="adj1" fmla="val 194002"/>
            </a:avLst>
          </a:prstGeom>
          <a:noFill/>
          <a:ln w="28575" cap="flat" cmpd="sng">
            <a:solidFill>
              <a:srgbClr val="FF9900"/>
            </a:solidFill>
            <a:prstDash val="solid"/>
            <a:round/>
            <a:headEnd type="none" w="sm" len="sm"/>
            <a:tailEnd type="triangle" w="med" len="med"/>
          </a:ln>
        </p:spPr>
      </p:cxnSp>
      <p:cxnSp>
        <p:nvCxnSpPr>
          <p:cNvPr id="2424" name="Google Shape;2424;p173"/>
          <p:cNvCxnSpPr>
            <a:stCxn id="2408" idx="4"/>
            <a:endCxn id="2411" idx="4"/>
          </p:cNvCxnSpPr>
          <p:nvPr/>
        </p:nvCxnSpPr>
        <p:spPr>
          <a:xfrm rot="-5400000">
            <a:off x="2730600" y="1864675"/>
            <a:ext cx="925500" cy="3669300"/>
          </a:xfrm>
          <a:prstGeom prst="curvedConnector3">
            <a:avLst>
              <a:gd name="adj1" fmla="val -25729"/>
            </a:avLst>
          </a:prstGeom>
          <a:noFill/>
          <a:ln w="28575" cap="flat" cmpd="sng">
            <a:solidFill>
              <a:srgbClr val="FF9900"/>
            </a:solidFill>
            <a:prstDash val="solid"/>
            <a:round/>
            <a:headEnd type="none" w="sm" len="sm"/>
            <a:tailEnd type="triangle" w="med" len="med"/>
          </a:ln>
        </p:spPr>
      </p:cxnSp>
      <p:cxnSp>
        <p:nvCxnSpPr>
          <p:cNvPr id="2425" name="Google Shape;2425;p173"/>
          <p:cNvCxnSpPr>
            <a:stCxn id="2407" idx="0"/>
            <a:endCxn id="2412" idx="0"/>
          </p:cNvCxnSpPr>
          <p:nvPr/>
        </p:nvCxnSpPr>
        <p:spPr>
          <a:xfrm rot="-5400000" flipH="1">
            <a:off x="4009013" y="-683799"/>
            <a:ext cx="516600" cy="5533800"/>
          </a:xfrm>
          <a:prstGeom prst="curvedConnector3">
            <a:avLst>
              <a:gd name="adj1" fmla="val -46095"/>
            </a:avLst>
          </a:prstGeom>
          <a:noFill/>
          <a:ln w="28575" cap="flat" cmpd="sng">
            <a:solidFill>
              <a:srgbClr val="FF9900"/>
            </a:solidFill>
            <a:prstDash val="solid"/>
            <a:round/>
            <a:headEnd type="none" w="sm" len="sm"/>
            <a:tailEnd type="triangle" w="med" len="med"/>
          </a:ln>
        </p:spPr>
      </p:cxnSp>
      <p:cxnSp>
        <p:nvCxnSpPr>
          <p:cNvPr id="2426" name="Google Shape;2426;p173"/>
          <p:cNvCxnSpPr>
            <a:stCxn id="2406" idx="0"/>
            <a:endCxn id="2421" idx="0"/>
          </p:cNvCxnSpPr>
          <p:nvPr/>
        </p:nvCxnSpPr>
        <p:spPr>
          <a:xfrm rot="-5400000" flipH="1">
            <a:off x="4239150" y="691175"/>
            <a:ext cx="1299000" cy="4443900"/>
          </a:xfrm>
          <a:prstGeom prst="curvedConnector3">
            <a:avLst>
              <a:gd name="adj1" fmla="val -18331"/>
            </a:avLst>
          </a:prstGeom>
          <a:noFill/>
          <a:ln w="28575" cap="flat" cmpd="sng">
            <a:solidFill>
              <a:srgbClr val="FF9900"/>
            </a:solidFill>
            <a:prstDash val="solid"/>
            <a:round/>
            <a:headEnd type="none" w="sm" len="sm"/>
            <a:tailEnd type="triangle" w="med" len="med"/>
          </a:ln>
        </p:spPr>
      </p:cxnSp>
      <p:cxnSp>
        <p:nvCxnSpPr>
          <p:cNvPr id="2427" name="Google Shape;2427;p173"/>
          <p:cNvCxnSpPr>
            <a:stCxn id="2406" idx="0"/>
            <a:endCxn id="2417" idx="0"/>
          </p:cNvCxnSpPr>
          <p:nvPr/>
        </p:nvCxnSpPr>
        <p:spPr>
          <a:xfrm rot="-5400000" flipH="1">
            <a:off x="5186550" y="-256225"/>
            <a:ext cx="579300" cy="5619000"/>
          </a:xfrm>
          <a:prstGeom prst="curvedConnector3">
            <a:avLst>
              <a:gd name="adj1" fmla="val -7449"/>
            </a:avLst>
          </a:prstGeom>
          <a:noFill/>
          <a:ln w="28575" cap="flat" cmpd="sng">
            <a:solidFill>
              <a:srgbClr val="FF9900"/>
            </a:solidFill>
            <a:prstDash val="solid"/>
            <a:round/>
            <a:headEnd type="none" w="sm" len="sm"/>
            <a:tailEnd type="triangle" w="med" len="med"/>
          </a:ln>
        </p:spPr>
      </p:cxnSp>
      <p:cxnSp>
        <p:nvCxnSpPr>
          <p:cNvPr id="2428" name="Google Shape;2428;p173"/>
          <p:cNvCxnSpPr>
            <a:stCxn id="2410" idx="0"/>
            <a:endCxn id="2416" idx="0"/>
          </p:cNvCxnSpPr>
          <p:nvPr/>
        </p:nvCxnSpPr>
        <p:spPr>
          <a:xfrm rot="-5400000" flipH="1">
            <a:off x="4053993" y="2174048"/>
            <a:ext cx="361200" cy="2983200"/>
          </a:xfrm>
          <a:prstGeom prst="curvedConnector3">
            <a:avLst>
              <a:gd name="adj1" fmla="val -65926"/>
            </a:avLst>
          </a:prstGeom>
          <a:noFill/>
          <a:ln w="28575" cap="flat" cmpd="sng">
            <a:solidFill>
              <a:srgbClr val="FF9900"/>
            </a:solidFill>
            <a:prstDash val="solid"/>
            <a:round/>
            <a:headEnd type="none" w="sm" len="sm"/>
            <a:tailEnd type="triangle" w="med" len="med"/>
          </a:ln>
        </p:spPr>
      </p:cxnSp>
      <p:pic>
        <p:nvPicPr>
          <p:cNvPr id="2429" name="Google Shape;2429;p173"/>
          <p:cNvPicPr preferRelativeResize="0"/>
          <p:nvPr/>
        </p:nvPicPr>
        <p:blipFill rotWithShape="1">
          <a:blip r:embed="rId3">
            <a:alphaModFix/>
          </a:blip>
          <a:srcRect/>
          <a:stretch/>
        </p:blipFill>
        <p:spPr>
          <a:xfrm>
            <a:off x="6895146" y="168089"/>
            <a:ext cx="2092525" cy="1414573"/>
          </a:xfrm>
          <a:prstGeom prst="rect">
            <a:avLst/>
          </a:prstGeom>
          <a:noFill/>
          <a:ln>
            <a:noFill/>
          </a:ln>
        </p:spPr>
      </p:pic>
      <p:sp>
        <p:nvSpPr>
          <p:cNvPr id="2430" name="Google Shape;2430;p173"/>
          <p:cNvSpPr txBox="1"/>
          <p:nvPr/>
        </p:nvSpPr>
        <p:spPr>
          <a:xfrm>
            <a:off x="5587025" y="238375"/>
            <a:ext cx="1443000" cy="36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reference:</a:t>
            </a:r>
            <a:endParaRPr sz="1400" b="0" i="0" u="none" strike="noStrike" cap="none">
              <a:solidFill>
                <a:srgbClr val="000000"/>
              </a:solidFill>
              <a:latin typeface="Arial"/>
              <a:ea typeface="Arial"/>
              <a:cs typeface="Arial"/>
              <a:sym typeface="Arial"/>
            </a:endParaRPr>
          </a:p>
        </p:txBody>
      </p:sp>
      <p:sp>
        <p:nvSpPr>
          <p:cNvPr id="2431" name="Google Shape;2431;p1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174"/>
          <p:cNvSpPr/>
          <p:nvPr/>
        </p:nvSpPr>
        <p:spPr>
          <a:xfrm>
            <a:off x="463500" y="2765275"/>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437" name="Google Shape;2437;p174"/>
          <p:cNvSpPr/>
          <p:nvPr/>
        </p:nvSpPr>
        <p:spPr>
          <a:xfrm>
            <a:off x="2469900" y="226362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438" name="Google Shape;2438;p174"/>
          <p:cNvSpPr/>
          <p:nvPr/>
        </p:nvSpPr>
        <p:spPr>
          <a:xfrm>
            <a:off x="1303613" y="1824801"/>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sp>
        <p:nvSpPr>
          <p:cNvPr id="2439" name="Google Shape;2439;p174"/>
          <p:cNvSpPr/>
          <p:nvPr/>
        </p:nvSpPr>
        <p:spPr>
          <a:xfrm>
            <a:off x="1161900" y="376847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440" name="Google Shape;2440;p174"/>
          <p:cNvSpPr/>
          <p:nvPr/>
        </p:nvSpPr>
        <p:spPr>
          <a:xfrm>
            <a:off x="3721200" y="2765275"/>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sp>
        <p:nvSpPr>
          <p:cNvPr id="2441" name="Google Shape;2441;p174"/>
          <p:cNvSpPr/>
          <p:nvPr/>
        </p:nvSpPr>
        <p:spPr>
          <a:xfrm>
            <a:off x="2546193" y="3485048"/>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sp>
        <p:nvSpPr>
          <p:cNvPr id="2442" name="Google Shape;2442;p174"/>
          <p:cNvSpPr/>
          <p:nvPr/>
        </p:nvSpPr>
        <p:spPr>
          <a:xfrm>
            <a:off x="48310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443" name="Google Shape;2443;p174"/>
          <p:cNvSpPr/>
          <p:nvPr/>
        </p:nvSpPr>
        <p:spPr>
          <a:xfrm>
            <a:off x="6837475" y="234126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444" name="Google Shape;2444;p174"/>
          <p:cNvSpPr/>
          <p:nvPr/>
        </p:nvSpPr>
        <p:spPr>
          <a:xfrm>
            <a:off x="5671188" y="1902438"/>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sp>
        <p:nvSpPr>
          <p:cNvPr id="2445" name="Google Shape;2445;p174"/>
          <p:cNvSpPr/>
          <p:nvPr/>
        </p:nvSpPr>
        <p:spPr>
          <a:xfrm>
            <a:off x="5529475" y="384611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446" name="Google Shape;2446;p174"/>
          <p:cNvSpPr/>
          <p:nvPr/>
        </p:nvSpPr>
        <p:spPr>
          <a:xfrm>
            <a:off x="80887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sp>
        <p:nvSpPr>
          <p:cNvPr id="2447" name="Google Shape;2447;p174"/>
          <p:cNvSpPr/>
          <p:nvPr/>
        </p:nvSpPr>
        <p:spPr>
          <a:xfrm>
            <a:off x="6913768" y="3562686"/>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cxnSp>
        <p:nvCxnSpPr>
          <p:cNvPr id="2448" name="Google Shape;2448;p174"/>
          <p:cNvCxnSpPr>
            <a:stCxn id="2436" idx="0"/>
            <a:endCxn id="2444" idx="0"/>
          </p:cNvCxnSpPr>
          <p:nvPr/>
        </p:nvCxnSpPr>
        <p:spPr>
          <a:xfrm rot="-5400000">
            <a:off x="2832750" y="-269975"/>
            <a:ext cx="862800" cy="5207700"/>
          </a:xfrm>
          <a:prstGeom prst="curvedConnector3">
            <a:avLst>
              <a:gd name="adj1" fmla="val 194002"/>
            </a:avLst>
          </a:prstGeom>
          <a:noFill/>
          <a:ln w="28575" cap="flat" cmpd="sng">
            <a:solidFill>
              <a:srgbClr val="FF9900"/>
            </a:solidFill>
            <a:prstDash val="solid"/>
            <a:round/>
            <a:headEnd type="none" w="sm" len="sm"/>
            <a:tailEnd type="triangle" w="med" len="med"/>
          </a:ln>
        </p:spPr>
      </p:cxnSp>
      <p:cxnSp>
        <p:nvCxnSpPr>
          <p:cNvPr id="2449" name="Google Shape;2449;p174"/>
          <p:cNvCxnSpPr>
            <a:stCxn id="2439" idx="4"/>
            <a:endCxn id="2442" idx="4"/>
          </p:cNvCxnSpPr>
          <p:nvPr/>
        </p:nvCxnSpPr>
        <p:spPr>
          <a:xfrm rot="-5400000">
            <a:off x="2730600" y="1864675"/>
            <a:ext cx="925500" cy="3669300"/>
          </a:xfrm>
          <a:prstGeom prst="curvedConnector3">
            <a:avLst>
              <a:gd name="adj1" fmla="val -25729"/>
            </a:avLst>
          </a:prstGeom>
          <a:noFill/>
          <a:ln w="28575" cap="flat" cmpd="sng">
            <a:solidFill>
              <a:srgbClr val="FF9900"/>
            </a:solidFill>
            <a:prstDash val="solid"/>
            <a:round/>
            <a:headEnd type="none" w="sm" len="sm"/>
            <a:tailEnd type="triangle" w="med" len="med"/>
          </a:ln>
        </p:spPr>
      </p:cxnSp>
      <p:cxnSp>
        <p:nvCxnSpPr>
          <p:cNvPr id="2450" name="Google Shape;2450;p174"/>
          <p:cNvCxnSpPr>
            <a:stCxn id="2438" idx="0"/>
            <a:endCxn id="2443" idx="0"/>
          </p:cNvCxnSpPr>
          <p:nvPr/>
        </p:nvCxnSpPr>
        <p:spPr>
          <a:xfrm rot="-5400000" flipH="1">
            <a:off x="4009013" y="-683799"/>
            <a:ext cx="516600" cy="5533800"/>
          </a:xfrm>
          <a:prstGeom prst="curvedConnector3">
            <a:avLst>
              <a:gd name="adj1" fmla="val -46095"/>
            </a:avLst>
          </a:prstGeom>
          <a:noFill/>
          <a:ln w="28575" cap="flat" cmpd="sng">
            <a:solidFill>
              <a:srgbClr val="FF9900"/>
            </a:solidFill>
            <a:prstDash val="solid"/>
            <a:round/>
            <a:headEnd type="none" w="sm" len="sm"/>
            <a:tailEnd type="triangle" w="med" len="med"/>
          </a:ln>
        </p:spPr>
      </p:cxnSp>
      <p:cxnSp>
        <p:nvCxnSpPr>
          <p:cNvPr id="2451" name="Google Shape;2451;p174"/>
          <p:cNvCxnSpPr>
            <a:stCxn id="2437" idx="0"/>
            <a:endCxn id="2447" idx="0"/>
          </p:cNvCxnSpPr>
          <p:nvPr/>
        </p:nvCxnSpPr>
        <p:spPr>
          <a:xfrm rot="-5400000" flipH="1">
            <a:off x="4239150" y="691175"/>
            <a:ext cx="1299000" cy="4443900"/>
          </a:xfrm>
          <a:prstGeom prst="curvedConnector3">
            <a:avLst>
              <a:gd name="adj1" fmla="val -18331"/>
            </a:avLst>
          </a:prstGeom>
          <a:noFill/>
          <a:ln w="28575" cap="flat" cmpd="sng">
            <a:solidFill>
              <a:srgbClr val="FF9900"/>
            </a:solidFill>
            <a:prstDash val="solid"/>
            <a:round/>
            <a:headEnd type="none" w="sm" len="sm"/>
            <a:tailEnd type="triangle" w="med" len="med"/>
          </a:ln>
        </p:spPr>
      </p:cxnSp>
      <p:cxnSp>
        <p:nvCxnSpPr>
          <p:cNvPr id="2452" name="Google Shape;2452;p174"/>
          <p:cNvCxnSpPr>
            <a:stCxn id="2437" idx="0"/>
            <a:endCxn id="2446" idx="0"/>
          </p:cNvCxnSpPr>
          <p:nvPr/>
        </p:nvCxnSpPr>
        <p:spPr>
          <a:xfrm rot="-5400000" flipH="1">
            <a:off x="5186550" y="-256225"/>
            <a:ext cx="579300" cy="5619000"/>
          </a:xfrm>
          <a:prstGeom prst="curvedConnector3">
            <a:avLst>
              <a:gd name="adj1" fmla="val -7449"/>
            </a:avLst>
          </a:prstGeom>
          <a:noFill/>
          <a:ln w="28575" cap="flat" cmpd="sng">
            <a:solidFill>
              <a:srgbClr val="FF9900"/>
            </a:solidFill>
            <a:prstDash val="solid"/>
            <a:round/>
            <a:headEnd type="none" w="sm" len="sm"/>
            <a:tailEnd type="triangle" w="med" len="med"/>
          </a:ln>
        </p:spPr>
      </p:cxnSp>
      <p:cxnSp>
        <p:nvCxnSpPr>
          <p:cNvPr id="2453" name="Google Shape;2453;p174"/>
          <p:cNvCxnSpPr>
            <a:stCxn id="2441" idx="0"/>
            <a:endCxn id="2445" idx="0"/>
          </p:cNvCxnSpPr>
          <p:nvPr/>
        </p:nvCxnSpPr>
        <p:spPr>
          <a:xfrm rot="-5400000" flipH="1">
            <a:off x="4053993" y="2174048"/>
            <a:ext cx="361200" cy="2983200"/>
          </a:xfrm>
          <a:prstGeom prst="curvedConnector3">
            <a:avLst>
              <a:gd name="adj1" fmla="val -65926"/>
            </a:avLst>
          </a:prstGeom>
          <a:noFill/>
          <a:ln w="28575" cap="flat" cmpd="sng">
            <a:solidFill>
              <a:srgbClr val="FF9900"/>
            </a:solidFill>
            <a:prstDash val="solid"/>
            <a:round/>
            <a:headEnd type="none" w="sm" len="sm"/>
            <a:tailEnd type="triangle" w="med" len="med"/>
          </a:ln>
        </p:spPr>
      </p:cxnSp>
      <p:pic>
        <p:nvPicPr>
          <p:cNvPr id="2454" name="Google Shape;2454;p174"/>
          <p:cNvPicPr preferRelativeResize="0"/>
          <p:nvPr/>
        </p:nvPicPr>
        <p:blipFill rotWithShape="1">
          <a:blip r:embed="rId3">
            <a:alphaModFix/>
          </a:blip>
          <a:srcRect/>
          <a:stretch/>
        </p:blipFill>
        <p:spPr>
          <a:xfrm>
            <a:off x="6895146" y="168089"/>
            <a:ext cx="2092525" cy="1414573"/>
          </a:xfrm>
          <a:prstGeom prst="rect">
            <a:avLst/>
          </a:prstGeom>
          <a:noFill/>
          <a:ln>
            <a:noFill/>
          </a:ln>
        </p:spPr>
      </p:pic>
      <p:sp>
        <p:nvSpPr>
          <p:cNvPr id="2455" name="Google Shape;2455;p174"/>
          <p:cNvSpPr txBox="1"/>
          <p:nvPr/>
        </p:nvSpPr>
        <p:spPr>
          <a:xfrm>
            <a:off x="5587025" y="238375"/>
            <a:ext cx="1443000" cy="36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reference:</a:t>
            </a:r>
            <a:endParaRPr sz="1400" b="0" i="0" u="none" strike="noStrike" cap="none">
              <a:solidFill>
                <a:srgbClr val="000000"/>
              </a:solidFill>
              <a:latin typeface="Arial"/>
              <a:ea typeface="Arial"/>
              <a:cs typeface="Arial"/>
              <a:sym typeface="Arial"/>
            </a:endParaRPr>
          </a:p>
        </p:txBody>
      </p:sp>
      <p:cxnSp>
        <p:nvCxnSpPr>
          <p:cNvPr id="2456" name="Google Shape;2456;p174"/>
          <p:cNvCxnSpPr>
            <a:stCxn id="2442" idx="0"/>
            <a:endCxn id="2438" idx="0"/>
          </p:cNvCxnSpPr>
          <p:nvPr/>
        </p:nvCxnSpPr>
        <p:spPr>
          <a:xfrm rot="5400000" flipH="1">
            <a:off x="2755075" y="570113"/>
            <a:ext cx="1018200" cy="3527400"/>
          </a:xfrm>
          <a:prstGeom prst="curvedConnector3">
            <a:avLst>
              <a:gd name="adj1" fmla="val 138751"/>
            </a:avLst>
          </a:prstGeom>
          <a:noFill/>
          <a:ln w="28575" cap="flat" cmpd="sng">
            <a:solidFill>
              <a:srgbClr val="0000FF"/>
            </a:solidFill>
            <a:prstDash val="solid"/>
            <a:round/>
            <a:headEnd type="none" w="sm" len="sm"/>
            <a:tailEnd type="triangle" w="med" len="med"/>
          </a:ln>
        </p:spPr>
      </p:cxnSp>
      <p:cxnSp>
        <p:nvCxnSpPr>
          <p:cNvPr id="2457" name="Google Shape;2457;p174"/>
          <p:cNvCxnSpPr>
            <a:stCxn id="2444" idx="0"/>
            <a:endCxn id="2437" idx="0"/>
          </p:cNvCxnSpPr>
          <p:nvPr/>
        </p:nvCxnSpPr>
        <p:spPr>
          <a:xfrm rot="5400000">
            <a:off x="4086738" y="482388"/>
            <a:ext cx="361200" cy="3201300"/>
          </a:xfrm>
          <a:prstGeom prst="curvedConnector3">
            <a:avLst>
              <a:gd name="adj1" fmla="val -65926"/>
            </a:avLst>
          </a:prstGeom>
          <a:noFill/>
          <a:ln w="28575" cap="flat" cmpd="sng">
            <a:solidFill>
              <a:srgbClr val="0000FF"/>
            </a:solidFill>
            <a:prstDash val="solid"/>
            <a:round/>
            <a:headEnd type="none" w="sm" len="sm"/>
            <a:tailEnd type="triangle" w="med" len="med"/>
          </a:ln>
        </p:spPr>
      </p:cxnSp>
      <p:cxnSp>
        <p:nvCxnSpPr>
          <p:cNvPr id="2458" name="Google Shape;2458;p174"/>
          <p:cNvCxnSpPr>
            <a:stCxn id="2443" idx="0"/>
            <a:endCxn id="2441" idx="0"/>
          </p:cNvCxnSpPr>
          <p:nvPr/>
        </p:nvCxnSpPr>
        <p:spPr>
          <a:xfrm rot="5400000">
            <a:off x="4316725" y="767613"/>
            <a:ext cx="1143900" cy="4291200"/>
          </a:xfrm>
          <a:prstGeom prst="curvedConnector3">
            <a:avLst>
              <a:gd name="adj1" fmla="val -20817"/>
            </a:avLst>
          </a:prstGeom>
          <a:noFill/>
          <a:ln w="28575" cap="flat" cmpd="sng">
            <a:solidFill>
              <a:srgbClr val="0000FF"/>
            </a:solidFill>
            <a:prstDash val="solid"/>
            <a:round/>
            <a:headEnd type="none" w="sm" len="sm"/>
            <a:tailEnd type="triangle" w="med" len="med"/>
          </a:ln>
        </p:spPr>
      </p:cxnSp>
      <p:cxnSp>
        <p:nvCxnSpPr>
          <p:cNvPr id="2459" name="Google Shape;2459;p174"/>
          <p:cNvCxnSpPr>
            <a:stCxn id="2443" idx="0"/>
            <a:endCxn id="2440" idx="0"/>
          </p:cNvCxnSpPr>
          <p:nvPr/>
        </p:nvCxnSpPr>
        <p:spPr>
          <a:xfrm rot="5400000">
            <a:off x="5264125" y="995013"/>
            <a:ext cx="423900" cy="3116400"/>
          </a:xfrm>
          <a:prstGeom prst="curvedConnector3">
            <a:avLst>
              <a:gd name="adj1" fmla="val -56175"/>
            </a:avLst>
          </a:prstGeom>
          <a:noFill/>
          <a:ln w="28575" cap="flat" cmpd="sng">
            <a:solidFill>
              <a:srgbClr val="0000FF"/>
            </a:solidFill>
            <a:prstDash val="solid"/>
            <a:round/>
            <a:headEnd type="none" w="sm" len="sm"/>
            <a:tailEnd type="triangle" w="med" len="med"/>
          </a:ln>
        </p:spPr>
      </p:cxnSp>
      <p:cxnSp>
        <p:nvCxnSpPr>
          <p:cNvPr id="2460" name="Google Shape;2460;p174"/>
          <p:cNvCxnSpPr>
            <a:stCxn id="2447" idx="4"/>
            <a:endCxn id="2439" idx="4"/>
          </p:cNvCxnSpPr>
          <p:nvPr/>
        </p:nvCxnSpPr>
        <p:spPr>
          <a:xfrm rot="5400000">
            <a:off x="4131718" y="1183236"/>
            <a:ext cx="205800" cy="5751900"/>
          </a:xfrm>
          <a:prstGeom prst="curvedConnector3">
            <a:avLst>
              <a:gd name="adj1" fmla="val 424485"/>
            </a:avLst>
          </a:prstGeom>
          <a:noFill/>
          <a:ln w="28575" cap="flat" cmpd="sng">
            <a:solidFill>
              <a:srgbClr val="0000FF"/>
            </a:solidFill>
            <a:prstDash val="solid"/>
            <a:round/>
            <a:headEnd type="none" w="sm" len="sm"/>
            <a:tailEnd type="triangle" w="med" len="med"/>
          </a:ln>
        </p:spPr>
      </p:cxnSp>
      <p:cxnSp>
        <p:nvCxnSpPr>
          <p:cNvPr id="2461" name="Google Shape;2461;p174"/>
          <p:cNvCxnSpPr>
            <a:stCxn id="2445" idx="4"/>
            <a:endCxn id="2436" idx="4"/>
          </p:cNvCxnSpPr>
          <p:nvPr/>
        </p:nvCxnSpPr>
        <p:spPr>
          <a:xfrm rot="5400000" flipH="1">
            <a:off x="2652775" y="1166213"/>
            <a:ext cx="1080900" cy="5066100"/>
          </a:xfrm>
          <a:prstGeom prst="curvedConnector3">
            <a:avLst>
              <a:gd name="adj1" fmla="val -3531"/>
            </a:avLst>
          </a:prstGeom>
          <a:noFill/>
          <a:ln w="28575" cap="flat" cmpd="sng">
            <a:solidFill>
              <a:srgbClr val="0000FF"/>
            </a:solidFill>
            <a:prstDash val="solid"/>
            <a:round/>
            <a:headEnd type="none" w="sm" len="sm"/>
            <a:tailEnd type="triangle" w="med" len="med"/>
          </a:ln>
        </p:spPr>
      </p:cxnSp>
      <p:sp>
        <p:nvSpPr>
          <p:cNvPr id="2462" name="Google Shape;2462;p17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5 – Spaceship troubles</a:t>
            </a:r>
            <a:endParaRPr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175"/>
          <p:cNvSpPr/>
          <p:nvPr/>
        </p:nvSpPr>
        <p:spPr>
          <a:xfrm>
            <a:off x="463500" y="2765275"/>
            <a:ext cx="393600" cy="393600"/>
          </a:xfrm>
          <a:prstGeom prst="ellipse">
            <a:avLst/>
          </a:prstGeom>
          <a:solidFill>
            <a:srgbClr val="00FF00"/>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468" name="Google Shape;2468;p175"/>
          <p:cNvSpPr/>
          <p:nvPr/>
        </p:nvSpPr>
        <p:spPr>
          <a:xfrm>
            <a:off x="2469900" y="226362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469" name="Google Shape;2469;p175"/>
          <p:cNvSpPr/>
          <p:nvPr/>
        </p:nvSpPr>
        <p:spPr>
          <a:xfrm>
            <a:off x="1303613" y="1824801"/>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sp>
        <p:nvSpPr>
          <p:cNvPr id="2470" name="Google Shape;2470;p175"/>
          <p:cNvSpPr/>
          <p:nvPr/>
        </p:nvSpPr>
        <p:spPr>
          <a:xfrm>
            <a:off x="1161900" y="376847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471" name="Google Shape;2471;p175"/>
          <p:cNvSpPr/>
          <p:nvPr/>
        </p:nvSpPr>
        <p:spPr>
          <a:xfrm>
            <a:off x="3721200" y="2765275"/>
            <a:ext cx="393600" cy="393600"/>
          </a:xfrm>
          <a:prstGeom prst="ellipse">
            <a:avLst/>
          </a:prstGeom>
          <a:solidFill>
            <a:srgbClr val="E6B8A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sp>
        <p:nvSpPr>
          <p:cNvPr id="2472" name="Google Shape;2472;p175"/>
          <p:cNvSpPr/>
          <p:nvPr/>
        </p:nvSpPr>
        <p:spPr>
          <a:xfrm>
            <a:off x="2546193" y="3485048"/>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sp>
        <p:nvSpPr>
          <p:cNvPr id="2473" name="Google Shape;2473;p175"/>
          <p:cNvSpPr/>
          <p:nvPr/>
        </p:nvSpPr>
        <p:spPr>
          <a:xfrm>
            <a:off x="48310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474" name="Google Shape;2474;p175"/>
          <p:cNvSpPr/>
          <p:nvPr/>
        </p:nvSpPr>
        <p:spPr>
          <a:xfrm>
            <a:off x="6837475" y="234126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475" name="Google Shape;2475;p175"/>
          <p:cNvSpPr/>
          <p:nvPr/>
        </p:nvSpPr>
        <p:spPr>
          <a:xfrm>
            <a:off x="5671188" y="1902438"/>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sp>
        <p:nvSpPr>
          <p:cNvPr id="2476" name="Google Shape;2476;p175"/>
          <p:cNvSpPr/>
          <p:nvPr/>
        </p:nvSpPr>
        <p:spPr>
          <a:xfrm>
            <a:off x="5529475" y="384611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477" name="Google Shape;2477;p175"/>
          <p:cNvSpPr/>
          <p:nvPr/>
        </p:nvSpPr>
        <p:spPr>
          <a:xfrm>
            <a:off x="80887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sp>
        <p:nvSpPr>
          <p:cNvPr id="2478" name="Google Shape;2478;p175"/>
          <p:cNvSpPr/>
          <p:nvPr/>
        </p:nvSpPr>
        <p:spPr>
          <a:xfrm>
            <a:off x="6913768" y="3562686"/>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cxnSp>
        <p:nvCxnSpPr>
          <p:cNvPr id="2479" name="Google Shape;2479;p175"/>
          <p:cNvCxnSpPr>
            <a:stCxn id="2467" idx="0"/>
            <a:endCxn id="2475" idx="0"/>
          </p:cNvCxnSpPr>
          <p:nvPr/>
        </p:nvCxnSpPr>
        <p:spPr>
          <a:xfrm rot="-5400000">
            <a:off x="2832750" y="-269975"/>
            <a:ext cx="862800" cy="5207700"/>
          </a:xfrm>
          <a:prstGeom prst="curvedConnector3">
            <a:avLst>
              <a:gd name="adj1" fmla="val 194002"/>
            </a:avLst>
          </a:prstGeom>
          <a:noFill/>
          <a:ln w="28575" cap="flat" cmpd="sng">
            <a:solidFill>
              <a:srgbClr val="FF9900"/>
            </a:solidFill>
            <a:prstDash val="solid"/>
            <a:round/>
            <a:headEnd type="none" w="sm" len="sm"/>
            <a:tailEnd type="triangle" w="med" len="med"/>
          </a:ln>
        </p:spPr>
      </p:cxnSp>
      <p:cxnSp>
        <p:nvCxnSpPr>
          <p:cNvPr id="2480" name="Google Shape;2480;p175"/>
          <p:cNvCxnSpPr>
            <a:stCxn id="2470" idx="4"/>
            <a:endCxn id="2473" idx="4"/>
          </p:cNvCxnSpPr>
          <p:nvPr/>
        </p:nvCxnSpPr>
        <p:spPr>
          <a:xfrm rot="-5400000">
            <a:off x="2730600" y="1864675"/>
            <a:ext cx="925500" cy="3669300"/>
          </a:xfrm>
          <a:prstGeom prst="curvedConnector3">
            <a:avLst>
              <a:gd name="adj1" fmla="val -25729"/>
            </a:avLst>
          </a:prstGeom>
          <a:noFill/>
          <a:ln w="28575" cap="flat" cmpd="sng">
            <a:solidFill>
              <a:srgbClr val="FF9900"/>
            </a:solidFill>
            <a:prstDash val="solid"/>
            <a:round/>
            <a:headEnd type="none" w="sm" len="sm"/>
            <a:tailEnd type="triangle" w="med" len="med"/>
          </a:ln>
        </p:spPr>
      </p:cxnSp>
      <p:cxnSp>
        <p:nvCxnSpPr>
          <p:cNvPr id="2481" name="Google Shape;2481;p175"/>
          <p:cNvCxnSpPr>
            <a:stCxn id="2469" idx="0"/>
            <a:endCxn id="2474" idx="0"/>
          </p:cNvCxnSpPr>
          <p:nvPr/>
        </p:nvCxnSpPr>
        <p:spPr>
          <a:xfrm rot="-5400000" flipH="1">
            <a:off x="4009013" y="-683799"/>
            <a:ext cx="516600" cy="5533800"/>
          </a:xfrm>
          <a:prstGeom prst="curvedConnector3">
            <a:avLst>
              <a:gd name="adj1" fmla="val -46095"/>
            </a:avLst>
          </a:prstGeom>
          <a:noFill/>
          <a:ln w="28575" cap="flat" cmpd="sng">
            <a:solidFill>
              <a:srgbClr val="FF9900"/>
            </a:solidFill>
            <a:prstDash val="solid"/>
            <a:round/>
            <a:headEnd type="none" w="sm" len="sm"/>
            <a:tailEnd type="triangle" w="med" len="med"/>
          </a:ln>
        </p:spPr>
      </p:cxnSp>
      <p:cxnSp>
        <p:nvCxnSpPr>
          <p:cNvPr id="2482" name="Google Shape;2482;p175"/>
          <p:cNvCxnSpPr>
            <a:stCxn id="2468" idx="0"/>
            <a:endCxn id="2478" idx="0"/>
          </p:cNvCxnSpPr>
          <p:nvPr/>
        </p:nvCxnSpPr>
        <p:spPr>
          <a:xfrm rot="-5400000" flipH="1">
            <a:off x="4239150" y="691175"/>
            <a:ext cx="1299000" cy="4443900"/>
          </a:xfrm>
          <a:prstGeom prst="curvedConnector3">
            <a:avLst>
              <a:gd name="adj1" fmla="val -18331"/>
            </a:avLst>
          </a:prstGeom>
          <a:noFill/>
          <a:ln w="28575" cap="flat" cmpd="sng">
            <a:solidFill>
              <a:srgbClr val="FF9900"/>
            </a:solidFill>
            <a:prstDash val="solid"/>
            <a:round/>
            <a:headEnd type="none" w="sm" len="sm"/>
            <a:tailEnd type="triangle" w="med" len="med"/>
          </a:ln>
        </p:spPr>
      </p:cxnSp>
      <p:cxnSp>
        <p:nvCxnSpPr>
          <p:cNvPr id="2483" name="Google Shape;2483;p175"/>
          <p:cNvCxnSpPr>
            <a:stCxn id="2468" idx="0"/>
            <a:endCxn id="2477" idx="0"/>
          </p:cNvCxnSpPr>
          <p:nvPr/>
        </p:nvCxnSpPr>
        <p:spPr>
          <a:xfrm rot="-5400000" flipH="1">
            <a:off x="5186550" y="-256225"/>
            <a:ext cx="579300" cy="5619000"/>
          </a:xfrm>
          <a:prstGeom prst="curvedConnector3">
            <a:avLst>
              <a:gd name="adj1" fmla="val -7449"/>
            </a:avLst>
          </a:prstGeom>
          <a:noFill/>
          <a:ln w="28575" cap="flat" cmpd="sng">
            <a:solidFill>
              <a:srgbClr val="FF9900"/>
            </a:solidFill>
            <a:prstDash val="solid"/>
            <a:round/>
            <a:headEnd type="none" w="sm" len="sm"/>
            <a:tailEnd type="triangle" w="med" len="med"/>
          </a:ln>
        </p:spPr>
      </p:cxnSp>
      <p:cxnSp>
        <p:nvCxnSpPr>
          <p:cNvPr id="2484" name="Google Shape;2484;p175"/>
          <p:cNvCxnSpPr>
            <a:stCxn id="2472" idx="0"/>
            <a:endCxn id="2476" idx="0"/>
          </p:cNvCxnSpPr>
          <p:nvPr/>
        </p:nvCxnSpPr>
        <p:spPr>
          <a:xfrm rot="-5400000" flipH="1">
            <a:off x="4053993" y="2174048"/>
            <a:ext cx="361200" cy="2983200"/>
          </a:xfrm>
          <a:prstGeom prst="curvedConnector3">
            <a:avLst>
              <a:gd name="adj1" fmla="val -65926"/>
            </a:avLst>
          </a:prstGeom>
          <a:noFill/>
          <a:ln w="28575" cap="flat" cmpd="sng">
            <a:solidFill>
              <a:srgbClr val="FF9900"/>
            </a:solidFill>
            <a:prstDash val="solid"/>
            <a:round/>
            <a:headEnd type="none" w="sm" len="sm"/>
            <a:tailEnd type="triangle" w="med" len="med"/>
          </a:ln>
        </p:spPr>
      </p:cxnSp>
      <p:pic>
        <p:nvPicPr>
          <p:cNvPr id="2485" name="Google Shape;2485;p175"/>
          <p:cNvPicPr preferRelativeResize="0"/>
          <p:nvPr/>
        </p:nvPicPr>
        <p:blipFill rotWithShape="1">
          <a:blip r:embed="rId3">
            <a:alphaModFix/>
          </a:blip>
          <a:srcRect/>
          <a:stretch/>
        </p:blipFill>
        <p:spPr>
          <a:xfrm>
            <a:off x="6895146" y="168089"/>
            <a:ext cx="2092525" cy="1414573"/>
          </a:xfrm>
          <a:prstGeom prst="rect">
            <a:avLst/>
          </a:prstGeom>
          <a:noFill/>
          <a:ln>
            <a:noFill/>
          </a:ln>
        </p:spPr>
      </p:pic>
      <p:sp>
        <p:nvSpPr>
          <p:cNvPr id="2486" name="Google Shape;2486;p175"/>
          <p:cNvSpPr txBox="1"/>
          <p:nvPr/>
        </p:nvSpPr>
        <p:spPr>
          <a:xfrm>
            <a:off x="5587025" y="238375"/>
            <a:ext cx="1443000" cy="36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reference:</a:t>
            </a:r>
            <a:endParaRPr sz="1400" b="0" i="0" u="none" strike="noStrike" cap="none">
              <a:solidFill>
                <a:srgbClr val="000000"/>
              </a:solidFill>
              <a:latin typeface="Arial"/>
              <a:ea typeface="Arial"/>
              <a:cs typeface="Arial"/>
              <a:sym typeface="Arial"/>
            </a:endParaRPr>
          </a:p>
        </p:txBody>
      </p:sp>
      <p:cxnSp>
        <p:nvCxnSpPr>
          <p:cNvPr id="2487" name="Google Shape;2487;p175"/>
          <p:cNvCxnSpPr>
            <a:stCxn id="2473" idx="0"/>
            <a:endCxn id="2469" idx="0"/>
          </p:cNvCxnSpPr>
          <p:nvPr/>
        </p:nvCxnSpPr>
        <p:spPr>
          <a:xfrm rot="5400000" flipH="1">
            <a:off x="2755075" y="570113"/>
            <a:ext cx="1018200" cy="3527400"/>
          </a:xfrm>
          <a:prstGeom prst="curvedConnector3">
            <a:avLst>
              <a:gd name="adj1" fmla="val 138751"/>
            </a:avLst>
          </a:prstGeom>
          <a:noFill/>
          <a:ln w="28575" cap="flat" cmpd="sng">
            <a:solidFill>
              <a:srgbClr val="0000FF"/>
            </a:solidFill>
            <a:prstDash val="solid"/>
            <a:round/>
            <a:headEnd type="none" w="sm" len="sm"/>
            <a:tailEnd type="triangle" w="med" len="med"/>
          </a:ln>
        </p:spPr>
      </p:cxnSp>
      <p:cxnSp>
        <p:nvCxnSpPr>
          <p:cNvPr id="2488" name="Google Shape;2488;p175"/>
          <p:cNvCxnSpPr>
            <a:stCxn id="2475" idx="0"/>
            <a:endCxn id="2468" idx="0"/>
          </p:cNvCxnSpPr>
          <p:nvPr/>
        </p:nvCxnSpPr>
        <p:spPr>
          <a:xfrm rot="5400000">
            <a:off x="4086738" y="482388"/>
            <a:ext cx="361200" cy="3201300"/>
          </a:xfrm>
          <a:prstGeom prst="curvedConnector3">
            <a:avLst>
              <a:gd name="adj1" fmla="val -65926"/>
            </a:avLst>
          </a:prstGeom>
          <a:noFill/>
          <a:ln w="28575" cap="flat" cmpd="sng">
            <a:solidFill>
              <a:srgbClr val="0000FF"/>
            </a:solidFill>
            <a:prstDash val="solid"/>
            <a:round/>
            <a:headEnd type="none" w="sm" len="sm"/>
            <a:tailEnd type="triangle" w="med" len="med"/>
          </a:ln>
        </p:spPr>
      </p:cxnSp>
      <p:cxnSp>
        <p:nvCxnSpPr>
          <p:cNvPr id="2489" name="Google Shape;2489;p175"/>
          <p:cNvCxnSpPr>
            <a:stCxn id="2474" idx="0"/>
            <a:endCxn id="2472" idx="0"/>
          </p:cNvCxnSpPr>
          <p:nvPr/>
        </p:nvCxnSpPr>
        <p:spPr>
          <a:xfrm rot="5400000">
            <a:off x="4316725" y="767613"/>
            <a:ext cx="1143900" cy="4291200"/>
          </a:xfrm>
          <a:prstGeom prst="curvedConnector3">
            <a:avLst>
              <a:gd name="adj1" fmla="val -20817"/>
            </a:avLst>
          </a:prstGeom>
          <a:noFill/>
          <a:ln w="28575" cap="flat" cmpd="sng">
            <a:solidFill>
              <a:srgbClr val="0000FF"/>
            </a:solidFill>
            <a:prstDash val="solid"/>
            <a:round/>
            <a:headEnd type="none" w="sm" len="sm"/>
            <a:tailEnd type="triangle" w="med" len="med"/>
          </a:ln>
        </p:spPr>
      </p:cxnSp>
      <p:cxnSp>
        <p:nvCxnSpPr>
          <p:cNvPr id="2490" name="Google Shape;2490;p175"/>
          <p:cNvCxnSpPr>
            <a:stCxn id="2474" idx="0"/>
            <a:endCxn id="2471" idx="0"/>
          </p:cNvCxnSpPr>
          <p:nvPr/>
        </p:nvCxnSpPr>
        <p:spPr>
          <a:xfrm rot="5400000">
            <a:off x="5264125" y="995013"/>
            <a:ext cx="423900" cy="3116400"/>
          </a:xfrm>
          <a:prstGeom prst="curvedConnector3">
            <a:avLst>
              <a:gd name="adj1" fmla="val -56175"/>
            </a:avLst>
          </a:prstGeom>
          <a:noFill/>
          <a:ln w="28575" cap="flat" cmpd="sng">
            <a:solidFill>
              <a:srgbClr val="0000FF"/>
            </a:solidFill>
            <a:prstDash val="solid"/>
            <a:round/>
            <a:headEnd type="none" w="sm" len="sm"/>
            <a:tailEnd type="triangle" w="med" len="med"/>
          </a:ln>
        </p:spPr>
      </p:cxnSp>
      <p:cxnSp>
        <p:nvCxnSpPr>
          <p:cNvPr id="2491" name="Google Shape;2491;p175"/>
          <p:cNvCxnSpPr>
            <a:stCxn id="2478" idx="4"/>
            <a:endCxn id="2470" idx="4"/>
          </p:cNvCxnSpPr>
          <p:nvPr/>
        </p:nvCxnSpPr>
        <p:spPr>
          <a:xfrm rot="5400000">
            <a:off x="4131718" y="1183236"/>
            <a:ext cx="205800" cy="5751900"/>
          </a:xfrm>
          <a:prstGeom prst="curvedConnector3">
            <a:avLst>
              <a:gd name="adj1" fmla="val 424485"/>
            </a:avLst>
          </a:prstGeom>
          <a:noFill/>
          <a:ln w="28575" cap="flat" cmpd="sng">
            <a:solidFill>
              <a:srgbClr val="0000FF"/>
            </a:solidFill>
            <a:prstDash val="solid"/>
            <a:round/>
            <a:headEnd type="none" w="sm" len="sm"/>
            <a:tailEnd type="triangle" w="med" len="med"/>
          </a:ln>
        </p:spPr>
      </p:cxnSp>
      <p:cxnSp>
        <p:nvCxnSpPr>
          <p:cNvPr id="2492" name="Google Shape;2492;p175"/>
          <p:cNvCxnSpPr>
            <a:stCxn id="2476" idx="4"/>
            <a:endCxn id="2467" idx="4"/>
          </p:cNvCxnSpPr>
          <p:nvPr/>
        </p:nvCxnSpPr>
        <p:spPr>
          <a:xfrm rot="5400000" flipH="1">
            <a:off x="2652775" y="1166213"/>
            <a:ext cx="1080900" cy="5066100"/>
          </a:xfrm>
          <a:prstGeom prst="curvedConnector3">
            <a:avLst>
              <a:gd name="adj1" fmla="val -3531"/>
            </a:avLst>
          </a:prstGeom>
          <a:noFill/>
          <a:ln w="28575" cap="flat" cmpd="sng">
            <a:solidFill>
              <a:srgbClr val="0000FF"/>
            </a:solidFill>
            <a:prstDash val="solid"/>
            <a:round/>
            <a:headEnd type="none" w="sm" len="sm"/>
            <a:tailEnd type="triangle" w="med" len="med"/>
          </a:ln>
        </p:spPr>
      </p:cxnSp>
      <p:sp>
        <p:nvSpPr>
          <p:cNvPr id="2493" name="Google Shape;2493;p175"/>
          <p:cNvSpPr txBox="1"/>
          <p:nvPr/>
        </p:nvSpPr>
        <p:spPr>
          <a:xfrm>
            <a:off x="188175" y="200725"/>
            <a:ext cx="4905000" cy="6147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00FF00"/>
                </a:highlight>
                <a:latin typeface="Arial"/>
                <a:ea typeface="Arial"/>
                <a:cs typeface="Arial"/>
                <a:sym typeface="Arial"/>
              </a:rPr>
              <a:t>Source</a:t>
            </a:r>
            <a:r>
              <a:rPr lang="en" sz="1400" b="0" i="0" u="none" strike="noStrike" cap="none">
                <a:solidFill>
                  <a:srgbClr val="000000"/>
                </a:solidFill>
                <a:latin typeface="Arial"/>
                <a:ea typeface="Arial"/>
                <a:cs typeface="Arial"/>
                <a:sym typeface="Arial"/>
              </a:rPr>
              <a:t>, in first graph. </a:t>
            </a:r>
            <a:r>
              <a:rPr lang="en" sz="1400" b="0" i="0" u="none" strike="noStrike" cap="none">
                <a:solidFill>
                  <a:srgbClr val="000000"/>
                </a:solidFill>
                <a:highlight>
                  <a:srgbClr val="E6B8AF"/>
                </a:highlight>
                <a:latin typeface="Arial"/>
                <a:ea typeface="Arial"/>
                <a:cs typeface="Arial"/>
                <a:sym typeface="Arial"/>
              </a:rPr>
              <a:t>Destination</a:t>
            </a:r>
            <a:r>
              <a:rPr lang="en" sz="1400" b="0" i="0" u="none" strike="noStrike" cap="none">
                <a:solidFill>
                  <a:srgbClr val="000000"/>
                </a:solidFill>
                <a:latin typeface="Arial"/>
                <a:ea typeface="Arial"/>
                <a:cs typeface="Arial"/>
                <a:sym typeface="Arial"/>
              </a:rPr>
              <a:t>, also in the same graph!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176"/>
          <p:cNvSpPr/>
          <p:nvPr/>
        </p:nvSpPr>
        <p:spPr>
          <a:xfrm>
            <a:off x="463500" y="2765275"/>
            <a:ext cx="393600" cy="393600"/>
          </a:xfrm>
          <a:prstGeom prst="ellipse">
            <a:avLst/>
          </a:prstGeom>
          <a:solidFill>
            <a:srgbClr val="00FF00"/>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499" name="Google Shape;2499;p176"/>
          <p:cNvSpPr/>
          <p:nvPr/>
        </p:nvSpPr>
        <p:spPr>
          <a:xfrm>
            <a:off x="2469900" y="226362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500" name="Google Shape;2500;p176"/>
          <p:cNvSpPr/>
          <p:nvPr/>
        </p:nvSpPr>
        <p:spPr>
          <a:xfrm>
            <a:off x="1303613" y="1824801"/>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sp>
        <p:nvSpPr>
          <p:cNvPr id="2501" name="Google Shape;2501;p176"/>
          <p:cNvSpPr/>
          <p:nvPr/>
        </p:nvSpPr>
        <p:spPr>
          <a:xfrm>
            <a:off x="1161900" y="376847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502" name="Google Shape;2502;p176"/>
          <p:cNvSpPr/>
          <p:nvPr/>
        </p:nvSpPr>
        <p:spPr>
          <a:xfrm>
            <a:off x="3721200" y="2765275"/>
            <a:ext cx="393600" cy="393600"/>
          </a:xfrm>
          <a:prstGeom prst="ellipse">
            <a:avLst/>
          </a:prstGeom>
          <a:solidFill>
            <a:srgbClr val="E6B8A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sp>
        <p:nvSpPr>
          <p:cNvPr id="2503" name="Google Shape;2503;p176"/>
          <p:cNvSpPr/>
          <p:nvPr/>
        </p:nvSpPr>
        <p:spPr>
          <a:xfrm>
            <a:off x="2546193" y="3485048"/>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sp>
        <p:nvSpPr>
          <p:cNvPr id="2504" name="Google Shape;2504;p176"/>
          <p:cNvSpPr/>
          <p:nvPr/>
        </p:nvSpPr>
        <p:spPr>
          <a:xfrm>
            <a:off x="48310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505" name="Google Shape;2505;p176"/>
          <p:cNvSpPr/>
          <p:nvPr/>
        </p:nvSpPr>
        <p:spPr>
          <a:xfrm>
            <a:off x="6837475" y="234126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506" name="Google Shape;2506;p176"/>
          <p:cNvSpPr/>
          <p:nvPr/>
        </p:nvSpPr>
        <p:spPr>
          <a:xfrm>
            <a:off x="5671188" y="1902438"/>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sp>
        <p:nvSpPr>
          <p:cNvPr id="2507" name="Google Shape;2507;p176"/>
          <p:cNvSpPr/>
          <p:nvPr/>
        </p:nvSpPr>
        <p:spPr>
          <a:xfrm>
            <a:off x="5529475" y="384611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508" name="Google Shape;2508;p176"/>
          <p:cNvSpPr/>
          <p:nvPr/>
        </p:nvSpPr>
        <p:spPr>
          <a:xfrm>
            <a:off x="80887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sp>
        <p:nvSpPr>
          <p:cNvPr id="2509" name="Google Shape;2509;p176"/>
          <p:cNvSpPr/>
          <p:nvPr/>
        </p:nvSpPr>
        <p:spPr>
          <a:xfrm>
            <a:off x="6913768" y="3562686"/>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cxnSp>
        <p:nvCxnSpPr>
          <p:cNvPr id="2510" name="Google Shape;2510;p176"/>
          <p:cNvCxnSpPr>
            <a:stCxn id="2498" idx="0"/>
            <a:endCxn id="2506" idx="0"/>
          </p:cNvCxnSpPr>
          <p:nvPr/>
        </p:nvCxnSpPr>
        <p:spPr>
          <a:xfrm rot="-5400000">
            <a:off x="2832750" y="-269975"/>
            <a:ext cx="862800" cy="5207700"/>
          </a:xfrm>
          <a:prstGeom prst="curvedConnector3">
            <a:avLst>
              <a:gd name="adj1" fmla="val 194002"/>
            </a:avLst>
          </a:prstGeom>
          <a:noFill/>
          <a:ln w="28575" cap="flat" cmpd="sng">
            <a:solidFill>
              <a:srgbClr val="FF9900"/>
            </a:solidFill>
            <a:prstDash val="solid"/>
            <a:round/>
            <a:headEnd type="none" w="sm" len="sm"/>
            <a:tailEnd type="triangle" w="med" len="med"/>
          </a:ln>
        </p:spPr>
      </p:cxnSp>
      <p:cxnSp>
        <p:nvCxnSpPr>
          <p:cNvPr id="2511" name="Google Shape;2511;p176"/>
          <p:cNvCxnSpPr>
            <a:stCxn id="2501" idx="4"/>
            <a:endCxn id="2504" idx="4"/>
          </p:cNvCxnSpPr>
          <p:nvPr/>
        </p:nvCxnSpPr>
        <p:spPr>
          <a:xfrm rot="-5400000">
            <a:off x="2730600" y="1864675"/>
            <a:ext cx="925500" cy="3669300"/>
          </a:xfrm>
          <a:prstGeom prst="curvedConnector3">
            <a:avLst>
              <a:gd name="adj1" fmla="val -25729"/>
            </a:avLst>
          </a:prstGeom>
          <a:noFill/>
          <a:ln w="28575" cap="flat" cmpd="sng">
            <a:solidFill>
              <a:srgbClr val="FF9900"/>
            </a:solidFill>
            <a:prstDash val="solid"/>
            <a:round/>
            <a:headEnd type="none" w="sm" len="sm"/>
            <a:tailEnd type="triangle" w="med" len="med"/>
          </a:ln>
        </p:spPr>
      </p:cxnSp>
      <p:cxnSp>
        <p:nvCxnSpPr>
          <p:cNvPr id="2512" name="Google Shape;2512;p176"/>
          <p:cNvCxnSpPr>
            <a:stCxn id="2500" idx="0"/>
            <a:endCxn id="2505" idx="0"/>
          </p:cNvCxnSpPr>
          <p:nvPr/>
        </p:nvCxnSpPr>
        <p:spPr>
          <a:xfrm rot="-5400000" flipH="1">
            <a:off x="4009013" y="-683799"/>
            <a:ext cx="516600" cy="5533800"/>
          </a:xfrm>
          <a:prstGeom prst="curvedConnector3">
            <a:avLst>
              <a:gd name="adj1" fmla="val -46095"/>
            </a:avLst>
          </a:prstGeom>
          <a:noFill/>
          <a:ln w="28575" cap="flat" cmpd="sng">
            <a:solidFill>
              <a:srgbClr val="FF9900"/>
            </a:solidFill>
            <a:prstDash val="solid"/>
            <a:round/>
            <a:headEnd type="none" w="sm" len="sm"/>
            <a:tailEnd type="triangle" w="med" len="med"/>
          </a:ln>
        </p:spPr>
      </p:cxnSp>
      <p:cxnSp>
        <p:nvCxnSpPr>
          <p:cNvPr id="2513" name="Google Shape;2513;p176"/>
          <p:cNvCxnSpPr>
            <a:stCxn id="2499" idx="0"/>
            <a:endCxn id="2509" idx="0"/>
          </p:cNvCxnSpPr>
          <p:nvPr/>
        </p:nvCxnSpPr>
        <p:spPr>
          <a:xfrm rot="-5400000" flipH="1">
            <a:off x="4239150" y="691175"/>
            <a:ext cx="1299000" cy="4443900"/>
          </a:xfrm>
          <a:prstGeom prst="curvedConnector3">
            <a:avLst>
              <a:gd name="adj1" fmla="val -18331"/>
            </a:avLst>
          </a:prstGeom>
          <a:noFill/>
          <a:ln w="28575" cap="flat" cmpd="sng">
            <a:solidFill>
              <a:srgbClr val="FF9900"/>
            </a:solidFill>
            <a:prstDash val="solid"/>
            <a:round/>
            <a:headEnd type="none" w="sm" len="sm"/>
            <a:tailEnd type="triangle" w="med" len="med"/>
          </a:ln>
        </p:spPr>
      </p:cxnSp>
      <p:cxnSp>
        <p:nvCxnSpPr>
          <p:cNvPr id="2514" name="Google Shape;2514;p176"/>
          <p:cNvCxnSpPr>
            <a:stCxn id="2499" idx="0"/>
            <a:endCxn id="2508" idx="0"/>
          </p:cNvCxnSpPr>
          <p:nvPr/>
        </p:nvCxnSpPr>
        <p:spPr>
          <a:xfrm rot="-5400000" flipH="1">
            <a:off x="5186550" y="-256225"/>
            <a:ext cx="579300" cy="5619000"/>
          </a:xfrm>
          <a:prstGeom prst="curvedConnector3">
            <a:avLst>
              <a:gd name="adj1" fmla="val -7449"/>
            </a:avLst>
          </a:prstGeom>
          <a:noFill/>
          <a:ln w="28575" cap="flat" cmpd="sng">
            <a:solidFill>
              <a:srgbClr val="FF9900"/>
            </a:solidFill>
            <a:prstDash val="solid"/>
            <a:round/>
            <a:headEnd type="none" w="sm" len="sm"/>
            <a:tailEnd type="triangle" w="med" len="med"/>
          </a:ln>
        </p:spPr>
      </p:cxnSp>
      <p:cxnSp>
        <p:nvCxnSpPr>
          <p:cNvPr id="2515" name="Google Shape;2515;p176"/>
          <p:cNvCxnSpPr>
            <a:stCxn id="2503" idx="0"/>
            <a:endCxn id="2507" idx="0"/>
          </p:cNvCxnSpPr>
          <p:nvPr/>
        </p:nvCxnSpPr>
        <p:spPr>
          <a:xfrm rot="-5400000" flipH="1">
            <a:off x="4053993" y="2174048"/>
            <a:ext cx="361200" cy="2983200"/>
          </a:xfrm>
          <a:prstGeom prst="curvedConnector3">
            <a:avLst>
              <a:gd name="adj1" fmla="val -65926"/>
            </a:avLst>
          </a:prstGeom>
          <a:noFill/>
          <a:ln w="28575" cap="flat" cmpd="sng">
            <a:solidFill>
              <a:srgbClr val="FF9900"/>
            </a:solidFill>
            <a:prstDash val="solid"/>
            <a:round/>
            <a:headEnd type="none" w="sm" len="sm"/>
            <a:tailEnd type="triangle" w="med" len="med"/>
          </a:ln>
        </p:spPr>
      </p:cxnSp>
      <p:pic>
        <p:nvPicPr>
          <p:cNvPr id="2516" name="Google Shape;2516;p176"/>
          <p:cNvPicPr preferRelativeResize="0"/>
          <p:nvPr/>
        </p:nvPicPr>
        <p:blipFill rotWithShape="1">
          <a:blip r:embed="rId3">
            <a:alphaModFix/>
          </a:blip>
          <a:srcRect/>
          <a:stretch/>
        </p:blipFill>
        <p:spPr>
          <a:xfrm>
            <a:off x="6895146" y="168089"/>
            <a:ext cx="2092525" cy="1414573"/>
          </a:xfrm>
          <a:prstGeom prst="rect">
            <a:avLst/>
          </a:prstGeom>
          <a:noFill/>
          <a:ln>
            <a:noFill/>
          </a:ln>
        </p:spPr>
      </p:pic>
      <p:sp>
        <p:nvSpPr>
          <p:cNvPr id="2517" name="Google Shape;2517;p176"/>
          <p:cNvSpPr txBox="1"/>
          <p:nvPr/>
        </p:nvSpPr>
        <p:spPr>
          <a:xfrm>
            <a:off x="5587025" y="238375"/>
            <a:ext cx="1443000" cy="36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reference:</a:t>
            </a:r>
            <a:endParaRPr sz="1400" b="0" i="0" u="none" strike="noStrike" cap="none">
              <a:solidFill>
                <a:srgbClr val="000000"/>
              </a:solidFill>
              <a:latin typeface="Arial"/>
              <a:ea typeface="Arial"/>
              <a:cs typeface="Arial"/>
              <a:sym typeface="Arial"/>
            </a:endParaRPr>
          </a:p>
        </p:txBody>
      </p:sp>
      <p:cxnSp>
        <p:nvCxnSpPr>
          <p:cNvPr id="2518" name="Google Shape;2518;p176"/>
          <p:cNvCxnSpPr>
            <a:stCxn id="2504" idx="0"/>
            <a:endCxn id="2500" idx="0"/>
          </p:cNvCxnSpPr>
          <p:nvPr/>
        </p:nvCxnSpPr>
        <p:spPr>
          <a:xfrm rot="5400000" flipH="1">
            <a:off x="2755075" y="570113"/>
            <a:ext cx="1018200" cy="3527400"/>
          </a:xfrm>
          <a:prstGeom prst="curvedConnector3">
            <a:avLst>
              <a:gd name="adj1" fmla="val 138751"/>
            </a:avLst>
          </a:prstGeom>
          <a:noFill/>
          <a:ln w="28575" cap="flat" cmpd="sng">
            <a:solidFill>
              <a:srgbClr val="0000FF"/>
            </a:solidFill>
            <a:prstDash val="solid"/>
            <a:round/>
            <a:headEnd type="none" w="sm" len="sm"/>
            <a:tailEnd type="triangle" w="med" len="med"/>
          </a:ln>
        </p:spPr>
      </p:cxnSp>
      <p:cxnSp>
        <p:nvCxnSpPr>
          <p:cNvPr id="2519" name="Google Shape;2519;p176"/>
          <p:cNvCxnSpPr>
            <a:stCxn id="2506" idx="0"/>
            <a:endCxn id="2499" idx="0"/>
          </p:cNvCxnSpPr>
          <p:nvPr/>
        </p:nvCxnSpPr>
        <p:spPr>
          <a:xfrm rot="5400000">
            <a:off x="4086738" y="482388"/>
            <a:ext cx="361200" cy="3201300"/>
          </a:xfrm>
          <a:prstGeom prst="curvedConnector3">
            <a:avLst>
              <a:gd name="adj1" fmla="val -65926"/>
            </a:avLst>
          </a:prstGeom>
          <a:noFill/>
          <a:ln w="28575" cap="flat" cmpd="sng">
            <a:solidFill>
              <a:srgbClr val="0000FF"/>
            </a:solidFill>
            <a:prstDash val="solid"/>
            <a:round/>
            <a:headEnd type="none" w="sm" len="sm"/>
            <a:tailEnd type="triangle" w="med" len="med"/>
          </a:ln>
        </p:spPr>
      </p:cxnSp>
      <p:cxnSp>
        <p:nvCxnSpPr>
          <p:cNvPr id="2520" name="Google Shape;2520;p176"/>
          <p:cNvCxnSpPr>
            <a:stCxn id="2505" idx="0"/>
            <a:endCxn id="2503" idx="0"/>
          </p:cNvCxnSpPr>
          <p:nvPr/>
        </p:nvCxnSpPr>
        <p:spPr>
          <a:xfrm rot="5400000">
            <a:off x="4316725" y="767613"/>
            <a:ext cx="1143900" cy="4291200"/>
          </a:xfrm>
          <a:prstGeom prst="curvedConnector3">
            <a:avLst>
              <a:gd name="adj1" fmla="val -20817"/>
            </a:avLst>
          </a:prstGeom>
          <a:noFill/>
          <a:ln w="28575" cap="flat" cmpd="sng">
            <a:solidFill>
              <a:srgbClr val="0000FF"/>
            </a:solidFill>
            <a:prstDash val="solid"/>
            <a:round/>
            <a:headEnd type="none" w="sm" len="sm"/>
            <a:tailEnd type="triangle" w="med" len="med"/>
          </a:ln>
        </p:spPr>
      </p:cxnSp>
      <p:cxnSp>
        <p:nvCxnSpPr>
          <p:cNvPr id="2521" name="Google Shape;2521;p176"/>
          <p:cNvCxnSpPr>
            <a:stCxn id="2505" idx="0"/>
            <a:endCxn id="2502" idx="0"/>
          </p:cNvCxnSpPr>
          <p:nvPr/>
        </p:nvCxnSpPr>
        <p:spPr>
          <a:xfrm rot="5400000">
            <a:off x="5264125" y="995013"/>
            <a:ext cx="423900" cy="3116400"/>
          </a:xfrm>
          <a:prstGeom prst="curvedConnector3">
            <a:avLst>
              <a:gd name="adj1" fmla="val -56175"/>
            </a:avLst>
          </a:prstGeom>
          <a:noFill/>
          <a:ln w="28575" cap="flat" cmpd="sng">
            <a:solidFill>
              <a:srgbClr val="0000FF"/>
            </a:solidFill>
            <a:prstDash val="solid"/>
            <a:round/>
            <a:headEnd type="none" w="sm" len="sm"/>
            <a:tailEnd type="triangle" w="med" len="med"/>
          </a:ln>
        </p:spPr>
      </p:cxnSp>
      <p:cxnSp>
        <p:nvCxnSpPr>
          <p:cNvPr id="2522" name="Google Shape;2522;p176"/>
          <p:cNvCxnSpPr>
            <a:stCxn id="2509" idx="4"/>
            <a:endCxn id="2501" idx="4"/>
          </p:cNvCxnSpPr>
          <p:nvPr/>
        </p:nvCxnSpPr>
        <p:spPr>
          <a:xfrm rot="5400000">
            <a:off x="4131718" y="1183236"/>
            <a:ext cx="205800" cy="5751900"/>
          </a:xfrm>
          <a:prstGeom prst="curvedConnector3">
            <a:avLst>
              <a:gd name="adj1" fmla="val 424485"/>
            </a:avLst>
          </a:prstGeom>
          <a:noFill/>
          <a:ln w="28575" cap="flat" cmpd="sng">
            <a:solidFill>
              <a:srgbClr val="0000FF"/>
            </a:solidFill>
            <a:prstDash val="solid"/>
            <a:round/>
            <a:headEnd type="none" w="sm" len="sm"/>
            <a:tailEnd type="triangle" w="med" len="med"/>
          </a:ln>
        </p:spPr>
      </p:cxnSp>
      <p:cxnSp>
        <p:nvCxnSpPr>
          <p:cNvPr id="2523" name="Google Shape;2523;p176"/>
          <p:cNvCxnSpPr>
            <a:stCxn id="2507" idx="4"/>
            <a:endCxn id="2498" idx="4"/>
          </p:cNvCxnSpPr>
          <p:nvPr/>
        </p:nvCxnSpPr>
        <p:spPr>
          <a:xfrm rot="5400000" flipH="1">
            <a:off x="2652775" y="1166213"/>
            <a:ext cx="1080900" cy="5066100"/>
          </a:xfrm>
          <a:prstGeom prst="curvedConnector3">
            <a:avLst>
              <a:gd name="adj1" fmla="val -3531"/>
            </a:avLst>
          </a:prstGeom>
          <a:noFill/>
          <a:ln w="28575" cap="flat" cmpd="sng">
            <a:solidFill>
              <a:srgbClr val="0000FF"/>
            </a:solidFill>
            <a:prstDash val="solid"/>
            <a:round/>
            <a:headEnd type="none" w="sm" len="sm"/>
            <a:tailEnd type="triangle" w="med" len="med"/>
          </a:ln>
        </p:spPr>
      </p:cxnSp>
      <p:sp>
        <p:nvSpPr>
          <p:cNvPr id="2524" name="Google Shape;2524;p176"/>
          <p:cNvSpPr txBox="1"/>
          <p:nvPr/>
        </p:nvSpPr>
        <p:spPr>
          <a:xfrm>
            <a:off x="188175" y="200725"/>
            <a:ext cx="4905000" cy="6147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How to solve?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528"/>
        <p:cNvGrpSpPr/>
        <p:nvPr/>
      </p:nvGrpSpPr>
      <p:grpSpPr>
        <a:xfrm>
          <a:off x="0" y="0"/>
          <a:ext cx="0" cy="0"/>
          <a:chOff x="0" y="0"/>
          <a:chExt cx="0" cy="0"/>
        </a:xfrm>
      </p:grpSpPr>
      <p:sp>
        <p:nvSpPr>
          <p:cNvPr id="2529" name="Google Shape;2529;p177"/>
          <p:cNvSpPr/>
          <p:nvPr/>
        </p:nvSpPr>
        <p:spPr>
          <a:xfrm>
            <a:off x="463500" y="2765275"/>
            <a:ext cx="393600" cy="393600"/>
          </a:xfrm>
          <a:prstGeom prst="ellipse">
            <a:avLst/>
          </a:prstGeom>
          <a:solidFill>
            <a:srgbClr val="00FF00"/>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530" name="Google Shape;2530;p177"/>
          <p:cNvSpPr/>
          <p:nvPr/>
        </p:nvSpPr>
        <p:spPr>
          <a:xfrm>
            <a:off x="2469900" y="226362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531" name="Google Shape;2531;p177"/>
          <p:cNvSpPr/>
          <p:nvPr/>
        </p:nvSpPr>
        <p:spPr>
          <a:xfrm>
            <a:off x="1303613" y="1824801"/>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sp>
        <p:nvSpPr>
          <p:cNvPr id="2532" name="Google Shape;2532;p177"/>
          <p:cNvSpPr/>
          <p:nvPr/>
        </p:nvSpPr>
        <p:spPr>
          <a:xfrm>
            <a:off x="1161900" y="376847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533" name="Google Shape;2533;p177"/>
          <p:cNvSpPr/>
          <p:nvPr/>
        </p:nvSpPr>
        <p:spPr>
          <a:xfrm>
            <a:off x="3721200" y="2765275"/>
            <a:ext cx="393600" cy="393600"/>
          </a:xfrm>
          <a:prstGeom prst="ellipse">
            <a:avLst/>
          </a:prstGeom>
          <a:solidFill>
            <a:srgbClr val="E6B8A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sp>
        <p:nvSpPr>
          <p:cNvPr id="2534" name="Google Shape;2534;p177"/>
          <p:cNvSpPr/>
          <p:nvPr/>
        </p:nvSpPr>
        <p:spPr>
          <a:xfrm>
            <a:off x="2546193" y="3485048"/>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sp>
        <p:nvSpPr>
          <p:cNvPr id="2535" name="Google Shape;2535;p177"/>
          <p:cNvSpPr/>
          <p:nvPr/>
        </p:nvSpPr>
        <p:spPr>
          <a:xfrm>
            <a:off x="48310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536" name="Google Shape;2536;p177"/>
          <p:cNvSpPr/>
          <p:nvPr/>
        </p:nvSpPr>
        <p:spPr>
          <a:xfrm>
            <a:off x="6837475" y="234126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537" name="Google Shape;2537;p177"/>
          <p:cNvSpPr/>
          <p:nvPr/>
        </p:nvSpPr>
        <p:spPr>
          <a:xfrm>
            <a:off x="5671188" y="1902438"/>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sp>
        <p:nvSpPr>
          <p:cNvPr id="2538" name="Google Shape;2538;p177"/>
          <p:cNvSpPr/>
          <p:nvPr/>
        </p:nvSpPr>
        <p:spPr>
          <a:xfrm>
            <a:off x="5529475" y="384611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539" name="Google Shape;2539;p177"/>
          <p:cNvSpPr/>
          <p:nvPr/>
        </p:nvSpPr>
        <p:spPr>
          <a:xfrm>
            <a:off x="80887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sp>
        <p:nvSpPr>
          <p:cNvPr id="2540" name="Google Shape;2540;p177"/>
          <p:cNvSpPr/>
          <p:nvPr/>
        </p:nvSpPr>
        <p:spPr>
          <a:xfrm>
            <a:off x="6913768" y="3562686"/>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cxnSp>
        <p:nvCxnSpPr>
          <p:cNvPr id="2541" name="Google Shape;2541;p177"/>
          <p:cNvCxnSpPr>
            <a:stCxn id="2529" idx="0"/>
            <a:endCxn id="2537" idx="0"/>
          </p:cNvCxnSpPr>
          <p:nvPr/>
        </p:nvCxnSpPr>
        <p:spPr>
          <a:xfrm rot="-5400000">
            <a:off x="2832750" y="-269975"/>
            <a:ext cx="862800" cy="5207700"/>
          </a:xfrm>
          <a:prstGeom prst="curvedConnector3">
            <a:avLst>
              <a:gd name="adj1" fmla="val 194002"/>
            </a:avLst>
          </a:prstGeom>
          <a:noFill/>
          <a:ln w="28575" cap="flat" cmpd="sng">
            <a:solidFill>
              <a:srgbClr val="FF9900"/>
            </a:solidFill>
            <a:prstDash val="solid"/>
            <a:round/>
            <a:headEnd type="none" w="sm" len="sm"/>
            <a:tailEnd type="triangle" w="med" len="med"/>
          </a:ln>
        </p:spPr>
      </p:cxnSp>
      <p:cxnSp>
        <p:nvCxnSpPr>
          <p:cNvPr id="2542" name="Google Shape;2542;p177"/>
          <p:cNvCxnSpPr>
            <a:stCxn id="2532" idx="4"/>
            <a:endCxn id="2535" idx="4"/>
          </p:cNvCxnSpPr>
          <p:nvPr/>
        </p:nvCxnSpPr>
        <p:spPr>
          <a:xfrm rot="-5400000">
            <a:off x="2730600" y="1864675"/>
            <a:ext cx="925500" cy="3669300"/>
          </a:xfrm>
          <a:prstGeom prst="curvedConnector3">
            <a:avLst>
              <a:gd name="adj1" fmla="val -25729"/>
            </a:avLst>
          </a:prstGeom>
          <a:noFill/>
          <a:ln w="28575" cap="flat" cmpd="sng">
            <a:solidFill>
              <a:srgbClr val="FF9900"/>
            </a:solidFill>
            <a:prstDash val="solid"/>
            <a:round/>
            <a:headEnd type="none" w="sm" len="sm"/>
            <a:tailEnd type="triangle" w="med" len="med"/>
          </a:ln>
        </p:spPr>
      </p:cxnSp>
      <p:cxnSp>
        <p:nvCxnSpPr>
          <p:cNvPr id="2543" name="Google Shape;2543;p177"/>
          <p:cNvCxnSpPr>
            <a:stCxn id="2531" idx="0"/>
            <a:endCxn id="2536" idx="0"/>
          </p:cNvCxnSpPr>
          <p:nvPr/>
        </p:nvCxnSpPr>
        <p:spPr>
          <a:xfrm rot="-5400000" flipH="1">
            <a:off x="4009013" y="-683799"/>
            <a:ext cx="516600" cy="5533800"/>
          </a:xfrm>
          <a:prstGeom prst="curvedConnector3">
            <a:avLst>
              <a:gd name="adj1" fmla="val -46095"/>
            </a:avLst>
          </a:prstGeom>
          <a:noFill/>
          <a:ln w="28575" cap="flat" cmpd="sng">
            <a:solidFill>
              <a:srgbClr val="FF9900"/>
            </a:solidFill>
            <a:prstDash val="solid"/>
            <a:round/>
            <a:headEnd type="none" w="sm" len="sm"/>
            <a:tailEnd type="triangle" w="med" len="med"/>
          </a:ln>
        </p:spPr>
      </p:cxnSp>
      <p:cxnSp>
        <p:nvCxnSpPr>
          <p:cNvPr id="2544" name="Google Shape;2544;p177"/>
          <p:cNvCxnSpPr>
            <a:stCxn id="2530" idx="0"/>
            <a:endCxn id="2540" idx="0"/>
          </p:cNvCxnSpPr>
          <p:nvPr/>
        </p:nvCxnSpPr>
        <p:spPr>
          <a:xfrm rot="-5400000" flipH="1">
            <a:off x="4239150" y="691175"/>
            <a:ext cx="1299000" cy="4443900"/>
          </a:xfrm>
          <a:prstGeom prst="curvedConnector3">
            <a:avLst>
              <a:gd name="adj1" fmla="val -18331"/>
            </a:avLst>
          </a:prstGeom>
          <a:noFill/>
          <a:ln w="28575" cap="flat" cmpd="sng">
            <a:solidFill>
              <a:srgbClr val="FF9900"/>
            </a:solidFill>
            <a:prstDash val="solid"/>
            <a:round/>
            <a:headEnd type="none" w="sm" len="sm"/>
            <a:tailEnd type="triangle" w="med" len="med"/>
          </a:ln>
        </p:spPr>
      </p:cxnSp>
      <p:cxnSp>
        <p:nvCxnSpPr>
          <p:cNvPr id="2545" name="Google Shape;2545;p177"/>
          <p:cNvCxnSpPr>
            <a:stCxn id="2530" idx="0"/>
            <a:endCxn id="2539" idx="0"/>
          </p:cNvCxnSpPr>
          <p:nvPr/>
        </p:nvCxnSpPr>
        <p:spPr>
          <a:xfrm rot="-5400000" flipH="1">
            <a:off x="5186550" y="-256225"/>
            <a:ext cx="579300" cy="5619000"/>
          </a:xfrm>
          <a:prstGeom prst="curvedConnector3">
            <a:avLst>
              <a:gd name="adj1" fmla="val -7449"/>
            </a:avLst>
          </a:prstGeom>
          <a:noFill/>
          <a:ln w="28575" cap="flat" cmpd="sng">
            <a:solidFill>
              <a:srgbClr val="FF9900"/>
            </a:solidFill>
            <a:prstDash val="solid"/>
            <a:round/>
            <a:headEnd type="none" w="sm" len="sm"/>
            <a:tailEnd type="triangle" w="med" len="med"/>
          </a:ln>
        </p:spPr>
      </p:cxnSp>
      <p:cxnSp>
        <p:nvCxnSpPr>
          <p:cNvPr id="2546" name="Google Shape;2546;p177"/>
          <p:cNvCxnSpPr>
            <a:stCxn id="2534" idx="0"/>
            <a:endCxn id="2538" idx="0"/>
          </p:cNvCxnSpPr>
          <p:nvPr/>
        </p:nvCxnSpPr>
        <p:spPr>
          <a:xfrm rot="-5400000" flipH="1">
            <a:off x="4053993" y="2174048"/>
            <a:ext cx="361200" cy="2983200"/>
          </a:xfrm>
          <a:prstGeom prst="curvedConnector3">
            <a:avLst>
              <a:gd name="adj1" fmla="val -65926"/>
            </a:avLst>
          </a:prstGeom>
          <a:noFill/>
          <a:ln w="28575" cap="flat" cmpd="sng">
            <a:solidFill>
              <a:srgbClr val="FF9900"/>
            </a:solidFill>
            <a:prstDash val="solid"/>
            <a:round/>
            <a:headEnd type="none" w="sm" len="sm"/>
            <a:tailEnd type="triangle" w="med" len="med"/>
          </a:ln>
        </p:spPr>
      </p:cxnSp>
      <p:pic>
        <p:nvPicPr>
          <p:cNvPr id="2547" name="Google Shape;2547;p177"/>
          <p:cNvPicPr preferRelativeResize="0"/>
          <p:nvPr/>
        </p:nvPicPr>
        <p:blipFill rotWithShape="1">
          <a:blip r:embed="rId3">
            <a:alphaModFix/>
          </a:blip>
          <a:srcRect/>
          <a:stretch/>
        </p:blipFill>
        <p:spPr>
          <a:xfrm>
            <a:off x="6895146" y="168089"/>
            <a:ext cx="2092525" cy="1414573"/>
          </a:xfrm>
          <a:prstGeom prst="rect">
            <a:avLst/>
          </a:prstGeom>
          <a:noFill/>
          <a:ln>
            <a:noFill/>
          </a:ln>
        </p:spPr>
      </p:pic>
      <p:sp>
        <p:nvSpPr>
          <p:cNvPr id="2548" name="Google Shape;2548;p177"/>
          <p:cNvSpPr txBox="1"/>
          <p:nvPr/>
        </p:nvSpPr>
        <p:spPr>
          <a:xfrm>
            <a:off x="5587025" y="238375"/>
            <a:ext cx="1443000" cy="36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reference:</a:t>
            </a:r>
            <a:endParaRPr sz="1400" b="0" i="0" u="none" strike="noStrike" cap="none">
              <a:solidFill>
                <a:srgbClr val="000000"/>
              </a:solidFill>
              <a:latin typeface="Arial"/>
              <a:ea typeface="Arial"/>
              <a:cs typeface="Arial"/>
              <a:sym typeface="Arial"/>
            </a:endParaRPr>
          </a:p>
        </p:txBody>
      </p:sp>
      <p:cxnSp>
        <p:nvCxnSpPr>
          <p:cNvPr id="2549" name="Google Shape;2549;p177"/>
          <p:cNvCxnSpPr>
            <a:stCxn id="2535" idx="0"/>
            <a:endCxn id="2531" idx="0"/>
          </p:cNvCxnSpPr>
          <p:nvPr/>
        </p:nvCxnSpPr>
        <p:spPr>
          <a:xfrm rot="5400000" flipH="1">
            <a:off x="2755075" y="570113"/>
            <a:ext cx="1018200" cy="3527400"/>
          </a:xfrm>
          <a:prstGeom prst="curvedConnector3">
            <a:avLst>
              <a:gd name="adj1" fmla="val 138751"/>
            </a:avLst>
          </a:prstGeom>
          <a:noFill/>
          <a:ln w="28575" cap="flat" cmpd="sng">
            <a:solidFill>
              <a:srgbClr val="0000FF"/>
            </a:solidFill>
            <a:prstDash val="solid"/>
            <a:round/>
            <a:headEnd type="none" w="sm" len="sm"/>
            <a:tailEnd type="triangle" w="med" len="med"/>
          </a:ln>
        </p:spPr>
      </p:cxnSp>
      <p:cxnSp>
        <p:nvCxnSpPr>
          <p:cNvPr id="2550" name="Google Shape;2550;p177"/>
          <p:cNvCxnSpPr>
            <a:stCxn id="2537" idx="0"/>
            <a:endCxn id="2530" idx="0"/>
          </p:cNvCxnSpPr>
          <p:nvPr/>
        </p:nvCxnSpPr>
        <p:spPr>
          <a:xfrm rot="5400000">
            <a:off x="4086738" y="482388"/>
            <a:ext cx="361200" cy="3201300"/>
          </a:xfrm>
          <a:prstGeom prst="curvedConnector3">
            <a:avLst>
              <a:gd name="adj1" fmla="val -65926"/>
            </a:avLst>
          </a:prstGeom>
          <a:noFill/>
          <a:ln w="28575" cap="flat" cmpd="sng">
            <a:solidFill>
              <a:srgbClr val="0000FF"/>
            </a:solidFill>
            <a:prstDash val="solid"/>
            <a:round/>
            <a:headEnd type="none" w="sm" len="sm"/>
            <a:tailEnd type="triangle" w="med" len="med"/>
          </a:ln>
        </p:spPr>
      </p:cxnSp>
      <p:cxnSp>
        <p:nvCxnSpPr>
          <p:cNvPr id="2551" name="Google Shape;2551;p177"/>
          <p:cNvCxnSpPr>
            <a:stCxn id="2536" idx="0"/>
            <a:endCxn id="2534" idx="0"/>
          </p:cNvCxnSpPr>
          <p:nvPr/>
        </p:nvCxnSpPr>
        <p:spPr>
          <a:xfrm rot="5400000">
            <a:off x="4316725" y="767613"/>
            <a:ext cx="1143900" cy="4291200"/>
          </a:xfrm>
          <a:prstGeom prst="curvedConnector3">
            <a:avLst>
              <a:gd name="adj1" fmla="val -20817"/>
            </a:avLst>
          </a:prstGeom>
          <a:noFill/>
          <a:ln w="28575" cap="flat" cmpd="sng">
            <a:solidFill>
              <a:srgbClr val="0000FF"/>
            </a:solidFill>
            <a:prstDash val="solid"/>
            <a:round/>
            <a:headEnd type="none" w="sm" len="sm"/>
            <a:tailEnd type="triangle" w="med" len="med"/>
          </a:ln>
        </p:spPr>
      </p:cxnSp>
      <p:cxnSp>
        <p:nvCxnSpPr>
          <p:cNvPr id="2552" name="Google Shape;2552;p177"/>
          <p:cNvCxnSpPr>
            <a:stCxn id="2536" idx="0"/>
            <a:endCxn id="2533" idx="0"/>
          </p:cNvCxnSpPr>
          <p:nvPr/>
        </p:nvCxnSpPr>
        <p:spPr>
          <a:xfrm rot="5400000">
            <a:off x="5264125" y="995013"/>
            <a:ext cx="423900" cy="3116400"/>
          </a:xfrm>
          <a:prstGeom prst="curvedConnector3">
            <a:avLst>
              <a:gd name="adj1" fmla="val -56175"/>
            </a:avLst>
          </a:prstGeom>
          <a:noFill/>
          <a:ln w="28575" cap="flat" cmpd="sng">
            <a:solidFill>
              <a:srgbClr val="0000FF"/>
            </a:solidFill>
            <a:prstDash val="solid"/>
            <a:round/>
            <a:headEnd type="none" w="sm" len="sm"/>
            <a:tailEnd type="triangle" w="med" len="med"/>
          </a:ln>
        </p:spPr>
      </p:cxnSp>
      <p:cxnSp>
        <p:nvCxnSpPr>
          <p:cNvPr id="2553" name="Google Shape;2553;p177"/>
          <p:cNvCxnSpPr>
            <a:stCxn id="2540" idx="4"/>
            <a:endCxn id="2532" idx="4"/>
          </p:cNvCxnSpPr>
          <p:nvPr/>
        </p:nvCxnSpPr>
        <p:spPr>
          <a:xfrm rot="5400000">
            <a:off x="4131718" y="1183236"/>
            <a:ext cx="205800" cy="5751900"/>
          </a:xfrm>
          <a:prstGeom prst="curvedConnector3">
            <a:avLst>
              <a:gd name="adj1" fmla="val 424485"/>
            </a:avLst>
          </a:prstGeom>
          <a:noFill/>
          <a:ln w="28575" cap="flat" cmpd="sng">
            <a:solidFill>
              <a:srgbClr val="0000FF"/>
            </a:solidFill>
            <a:prstDash val="solid"/>
            <a:round/>
            <a:headEnd type="none" w="sm" len="sm"/>
            <a:tailEnd type="triangle" w="med" len="med"/>
          </a:ln>
        </p:spPr>
      </p:cxnSp>
      <p:cxnSp>
        <p:nvCxnSpPr>
          <p:cNvPr id="2554" name="Google Shape;2554;p177"/>
          <p:cNvCxnSpPr>
            <a:stCxn id="2538" idx="4"/>
            <a:endCxn id="2529" idx="4"/>
          </p:cNvCxnSpPr>
          <p:nvPr/>
        </p:nvCxnSpPr>
        <p:spPr>
          <a:xfrm rot="5400000" flipH="1">
            <a:off x="2652775" y="1166213"/>
            <a:ext cx="1080900" cy="5066100"/>
          </a:xfrm>
          <a:prstGeom prst="curvedConnector3">
            <a:avLst>
              <a:gd name="adj1" fmla="val -3531"/>
            </a:avLst>
          </a:prstGeom>
          <a:noFill/>
          <a:ln w="28575" cap="flat" cmpd="sng">
            <a:solidFill>
              <a:srgbClr val="0000FF"/>
            </a:solidFill>
            <a:prstDash val="solid"/>
            <a:round/>
            <a:headEnd type="none" w="sm" len="sm"/>
            <a:tailEnd type="triangle" w="med" len="med"/>
          </a:ln>
        </p:spPr>
      </p:cxnSp>
      <p:sp>
        <p:nvSpPr>
          <p:cNvPr id="2555" name="Google Shape;2555;p177"/>
          <p:cNvSpPr txBox="1"/>
          <p:nvPr/>
        </p:nvSpPr>
        <p:spPr>
          <a:xfrm>
            <a:off x="188175" y="200725"/>
            <a:ext cx="4905000" cy="6147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Then, run BFS to count the number of hops to the </a:t>
            </a:r>
            <a:r>
              <a:rPr lang="en" sz="1400" b="0" i="0" u="none" strike="noStrike" cap="none">
                <a:solidFill>
                  <a:srgbClr val="000000"/>
                </a:solidFill>
                <a:highlight>
                  <a:srgbClr val="E6B8AF"/>
                </a:highlight>
                <a:latin typeface="Arial"/>
                <a:ea typeface="Arial"/>
                <a:cs typeface="Arial"/>
                <a:sym typeface="Arial"/>
              </a:rPr>
              <a:t>destination</a:t>
            </a:r>
            <a:r>
              <a:rPr lang="en" sz="1400" b="0" i="0" u="none" strike="noStrike" cap="none">
                <a:solidFill>
                  <a:srgbClr val="000000"/>
                </a:solidFill>
                <a:latin typeface="Arial"/>
                <a:ea typeface="Arial"/>
                <a:cs typeface="Arial"/>
                <a:sym typeface="Arial"/>
              </a:rPr>
              <a:t>. Divide by 2 for the actual count!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Google Shape;2560;p178"/>
          <p:cNvSpPr/>
          <p:nvPr/>
        </p:nvSpPr>
        <p:spPr>
          <a:xfrm>
            <a:off x="463500" y="2765275"/>
            <a:ext cx="393600" cy="393600"/>
          </a:xfrm>
          <a:prstGeom prst="ellipse">
            <a:avLst/>
          </a:prstGeom>
          <a:solidFill>
            <a:srgbClr val="00FF00"/>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561" name="Google Shape;2561;p178"/>
          <p:cNvSpPr/>
          <p:nvPr/>
        </p:nvSpPr>
        <p:spPr>
          <a:xfrm>
            <a:off x="2469900" y="226362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562" name="Google Shape;2562;p178"/>
          <p:cNvSpPr/>
          <p:nvPr/>
        </p:nvSpPr>
        <p:spPr>
          <a:xfrm>
            <a:off x="1303613" y="1824801"/>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sp>
        <p:nvSpPr>
          <p:cNvPr id="2563" name="Google Shape;2563;p178"/>
          <p:cNvSpPr/>
          <p:nvPr/>
        </p:nvSpPr>
        <p:spPr>
          <a:xfrm>
            <a:off x="1161900" y="376847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564" name="Google Shape;2564;p178"/>
          <p:cNvSpPr/>
          <p:nvPr/>
        </p:nvSpPr>
        <p:spPr>
          <a:xfrm>
            <a:off x="3721200" y="2765275"/>
            <a:ext cx="393600" cy="393600"/>
          </a:xfrm>
          <a:prstGeom prst="ellipse">
            <a:avLst/>
          </a:prstGeom>
          <a:solidFill>
            <a:srgbClr val="E6B8A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sp>
        <p:nvSpPr>
          <p:cNvPr id="2565" name="Google Shape;2565;p178"/>
          <p:cNvSpPr/>
          <p:nvPr/>
        </p:nvSpPr>
        <p:spPr>
          <a:xfrm>
            <a:off x="2546193" y="3485048"/>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sp>
        <p:nvSpPr>
          <p:cNvPr id="2566" name="Google Shape;2566;p178"/>
          <p:cNvSpPr/>
          <p:nvPr/>
        </p:nvSpPr>
        <p:spPr>
          <a:xfrm>
            <a:off x="48310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0</a:t>
            </a:r>
            <a:endParaRPr sz="2400" b="0" i="0" u="none" strike="noStrike" cap="none">
              <a:solidFill>
                <a:srgbClr val="595959"/>
              </a:solidFill>
              <a:latin typeface="Arial"/>
              <a:ea typeface="Arial"/>
              <a:cs typeface="Arial"/>
              <a:sym typeface="Arial"/>
            </a:endParaRPr>
          </a:p>
        </p:txBody>
      </p:sp>
      <p:sp>
        <p:nvSpPr>
          <p:cNvPr id="2567" name="Google Shape;2567;p178"/>
          <p:cNvSpPr/>
          <p:nvPr/>
        </p:nvSpPr>
        <p:spPr>
          <a:xfrm>
            <a:off x="6837475" y="234126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568" name="Google Shape;2568;p178"/>
          <p:cNvSpPr/>
          <p:nvPr/>
        </p:nvSpPr>
        <p:spPr>
          <a:xfrm>
            <a:off x="5671188" y="1902438"/>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1</a:t>
            </a:r>
            <a:endParaRPr sz="2400" b="0" i="0" u="none" strike="noStrike" cap="none">
              <a:solidFill>
                <a:srgbClr val="595959"/>
              </a:solidFill>
              <a:latin typeface="Arial"/>
              <a:ea typeface="Arial"/>
              <a:cs typeface="Arial"/>
              <a:sym typeface="Arial"/>
            </a:endParaRPr>
          </a:p>
        </p:txBody>
      </p:sp>
      <p:sp>
        <p:nvSpPr>
          <p:cNvPr id="2569" name="Google Shape;2569;p178"/>
          <p:cNvSpPr/>
          <p:nvPr/>
        </p:nvSpPr>
        <p:spPr>
          <a:xfrm>
            <a:off x="5529475" y="3846113"/>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2</a:t>
            </a:r>
            <a:endParaRPr sz="2400" b="0" i="0" u="none" strike="noStrike" cap="none">
              <a:solidFill>
                <a:srgbClr val="595959"/>
              </a:solidFill>
              <a:latin typeface="Arial"/>
              <a:ea typeface="Arial"/>
              <a:cs typeface="Arial"/>
              <a:sym typeface="Arial"/>
            </a:endParaRPr>
          </a:p>
        </p:txBody>
      </p:sp>
      <p:sp>
        <p:nvSpPr>
          <p:cNvPr id="2570" name="Google Shape;2570;p178"/>
          <p:cNvSpPr/>
          <p:nvPr/>
        </p:nvSpPr>
        <p:spPr>
          <a:xfrm>
            <a:off x="8088775" y="2842913"/>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sp>
        <p:nvSpPr>
          <p:cNvPr id="2571" name="Google Shape;2571;p178"/>
          <p:cNvSpPr/>
          <p:nvPr/>
        </p:nvSpPr>
        <p:spPr>
          <a:xfrm>
            <a:off x="6913768" y="3562686"/>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5</a:t>
            </a:r>
            <a:endParaRPr sz="2400" b="0" i="0" u="none" strike="noStrike" cap="none">
              <a:solidFill>
                <a:srgbClr val="595959"/>
              </a:solidFill>
              <a:latin typeface="Arial"/>
              <a:ea typeface="Arial"/>
              <a:cs typeface="Arial"/>
              <a:sym typeface="Arial"/>
            </a:endParaRPr>
          </a:p>
        </p:txBody>
      </p:sp>
      <p:cxnSp>
        <p:nvCxnSpPr>
          <p:cNvPr id="2572" name="Google Shape;2572;p178"/>
          <p:cNvCxnSpPr>
            <a:stCxn id="2560" idx="0"/>
            <a:endCxn id="2568" idx="0"/>
          </p:cNvCxnSpPr>
          <p:nvPr/>
        </p:nvCxnSpPr>
        <p:spPr>
          <a:xfrm rot="-5400000">
            <a:off x="2832750" y="-269975"/>
            <a:ext cx="862800" cy="5207700"/>
          </a:xfrm>
          <a:prstGeom prst="curvedConnector3">
            <a:avLst>
              <a:gd name="adj1" fmla="val 194002"/>
            </a:avLst>
          </a:prstGeom>
          <a:noFill/>
          <a:ln w="28575" cap="flat" cmpd="sng">
            <a:solidFill>
              <a:srgbClr val="FF9900"/>
            </a:solidFill>
            <a:prstDash val="solid"/>
            <a:round/>
            <a:headEnd type="none" w="sm" len="sm"/>
            <a:tailEnd type="triangle" w="med" len="med"/>
          </a:ln>
        </p:spPr>
      </p:cxnSp>
      <p:cxnSp>
        <p:nvCxnSpPr>
          <p:cNvPr id="2573" name="Google Shape;2573;p178"/>
          <p:cNvCxnSpPr>
            <a:stCxn id="2563" idx="4"/>
            <a:endCxn id="2566" idx="4"/>
          </p:cNvCxnSpPr>
          <p:nvPr/>
        </p:nvCxnSpPr>
        <p:spPr>
          <a:xfrm rot="-5400000">
            <a:off x="2730600" y="1864675"/>
            <a:ext cx="925500" cy="3669300"/>
          </a:xfrm>
          <a:prstGeom prst="curvedConnector3">
            <a:avLst>
              <a:gd name="adj1" fmla="val -25729"/>
            </a:avLst>
          </a:prstGeom>
          <a:noFill/>
          <a:ln w="28575" cap="flat" cmpd="sng">
            <a:solidFill>
              <a:srgbClr val="FF9900"/>
            </a:solidFill>
            <a:prstDash val="solid"/>
            <a:round/>
            <a:headEnd type="none" w="sm" len="sm"/>
            <a:tailEnd type="triangle" w="med" len="med"/>
          </a:ln>
        </p:spPr>
      </p:cxnSp>
      <p:cxnSp>
        <p:nvCxnSpPr>
          <p:cNvPr id="2574" name="Google Shape;2574;p178"/>
          <p:cNvCxnSpPr>
            <a:stCxn id="2562" idx="0"/>
            <a:endCxn id="2567" idx="0"/>
          </p:cNvCxnSpPr>
          <p:nvPr/>
        </p:nvCxnSpPr>
        <p:spPr>
          <a:xfrm rot="-5400000" flipH="1">
            <a:off x="4009013" y="-683799"/>
            <a:ext cx="516600" cy="5533800"/>
          </a:xfrm>
          <a:prstGeom prst="curvedConnector3">
            <a:avLst>
              <a:gd name="adj1" fmla="val -46095"/>
            </a:avLst>
          </a:prstGeom>
          <a:noFill/>
          <a:ln w="28575" cap="flat" cmpd="sng">
            <a:solidFill>
              <a:srgbClr val="FF9900"/>
            </a:solidFill>
            <a:prstDash val="solid"/>
            <a:round/>
            <a:headEnd type="none" w="sm" len="sm"/>
            <a:tailEnd type="triangle" w="med" len="med"/>
          </a:ln>
        </p:spPr>
      </p:cxnSp>
      <p:cxnSp>
        <p:nvCxnSpPr>
          <p:cNvPr id="2575" name="Google Shape;2575;p178"/>
          <p:cNvCxnSpPr>
            <a:stCxn id="2561" idx="0"/>
            <a:endCxn id="2571" idx="0"/>
          </p:cNvCxnSpPr>
          <p:nvPr/>
        </p:nvCxnSpPr>
        <p:spPr>
          <a:xfrm rot="-5400000" flipH="1">
            <a:off x="4239150" y="691175"/>
            <a:ext cx="1299000" cy="4443900"/>
          </a:xfrm>
          <a:prstGeom prst="curvedConnector3">
            <a:avLst>
              <a:gd name="adj1" fmla="val -18331"/>
            </a:avLst>
          </a:prstGeom>
          <a:noFill/>
          <a:ln w="28575" cap="flat" cmpd="sng">
            <a:solidFill>
              <a:srgbClr val="FF9900"/>
            </a:solidFill>
            <a:prstDash val="solid"/>
            <a:round/>
            <a:headEnd type="none" w="sm" len="sm"/>
            <a:tailEnd type="triangle" w="med" len="med"/>
          </a:ln>
        </p:spPr>
      </p:cxnSp>
      <p:cxnSp>
        <p:nvCxnSpPr>
          <p:cNvPr id="2576" name="Google Shape;2576;p178"/>
          <p:cNvCxnSpPr>
            <a:stCxn id="2561" idx="0"/>
            <a:endCxn id="2570" idx="0"/>
          </p:cNvCxnSpPr>
          <p:nvPr/>
        </p:nvCxnSpPr>
        <p:spPr>
          <a:xfrm rot="-5400000" flipH="1">
            <a:off x="5186550" y="-256225"/>
            <a:ext cx="579300" cy="5619000"/>
          </a:xfrm>
          <a:prstGeom prst="curvedConnector3">
            <a:avLst>
              <a:gd name="adj1" fmla="val -7449"/>
            </a:avLst>
          </a:prstGeom>
          <a:noFill/>
          <a:ln w="28575" cap="flat" cmpd="sng">
            <a:solidFill>
              <a:srgbClr val="FF9900"/>
            </a:solidFill>
            <a:prstDash val="solid"/>
            <a:round/>
            <a:headEnd type="none" w="sm" len="sm"/>
            <a:tailEnd type="triangle" w="med" len="med"/>
          </a:ln>
        </p:spPr>
      </p:cxnSp>
      <p:cxnSp>
        <p:nvCxnSpPr>
          <p:cNvPr id="2577" name="Google Shape;2577;p178"/>
          <p:cNvCxnSpPr>
            <a:stCxn id="2565" idx="0"/>
            <a:endCxn id="2569" idx="0"/>
          </p:cNvCxnSpPr>
          <p:nvPr/>
        </p:nvCxnSpPr>
        <p:spPr>
          <a:xfrm rot="-5400000" flipH="1">
            <a:off x="4053993" y="2174048"/>
            <a:ext cx="361200" cy="2983200"/>
          </a:xfrm>
          <a:prstGeom prst="curvedConnector3">
            <a:avLst>
              <a:gd name="adj1" fmla="val -65926"/>
            </a:avLst>
          </a:prstGeom>
          <a:noFill/>
          <a:ln w="28575" cap="flat" cmpd="sng">
            <a:solidFill>
              <a:srgbClr val="FF9900"/>
            </a:solidFill>
            <a:prstDash val="solid"/>
            <a:round/>
            <a:headEnd type="none" w="sm" len="sm"/>
            <a:tailEnd type="triangle" w="med" len="med"/>
          </a:ln>
        </p:spPr>
      </p:cxnSp>
      <p:pic>
        <p:nvPicPr>
          <p:cNvPr id="2578" name="Google Shape;2578;p178"/>
          <p:cNvPicPr preferRelativeResize="0"/>
          <p:nvPr/>
        </p:nvPicPr>
        <p:blipFill rotWithShape="1">
          <a:blip r:embed="rId3">
            <a:alphaModFix/>
          </a:blip>
          <a:srcRect/>
          <a:stretch/>
        </p:blipFill>
        <p:spPr>
          <a:xfrm>
            <a:off x="6895146" y="168089"/>
            <a:ext cx="2092525" cy="1414573"/>
          </a:xfrm>
          <a:prstGeom prst="rect">
            <a:avLst/>
          </a:prstGeom>
          <a:noFill/>
          <a:ln>
            <a:noFill/>
          </a:ln>
        </p:spPr>
      </p:pic>
      <p:sp>
        <p:nvSpPr>
          <p:cNvPr id="2579" name="Google Shape;2579;p178"/>
          <p:cNvSpPr txBox="1"/>
          <p:nvPr/>
        </p:nvSpPr>
        <p:spPr>
          <a:xfrm>
            <a:off x="5587025" y="238375"/>
            <a:ext cx="1443000" cy="36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 reference:</a:t>
            </a:r>
            <a:endParaRPr sz="1400" b="0" i="0" u="none" strike="noStrike" cap="none">
              <a:solidFill>
                <a:srgbClr val="000000"/>
              </a:solidFill>
              <a:latin typeface="Arial"/>
              <a:ea typeface="Arial"/>
              <a:cs typeface="Arial"/>
              <a:sym typeface="Arial"/>
            </a:endParaRPr>
          </a:p>
        </p:txBody>
      </p:sp>
      <p:cxnSp>
        <p:nvCxnSpPr>
          <p:cNvPr id="2580" name="Google Shape;2580;p178"/>
          <p:cNvCxnSpPr>
            <a:stCxn id="2566" idx="0"/>
            <a:endCxn id="2562" idx="0"/>
          </p:cNvCxnSpPr>
          <p:nvPr/>
        </p:nvCxnSpPr>
        <p:spPr>
          <a:xfrm rot="5400000" flipH="1">
            <a:off x="2755075" y="570113"/>
            <a:ext cx="1018200" cy="3527400"/>
          </a:xfrm>
          <a:prstGeom prst="curvedConnector3">
            <a:avLst>
              <a:gd name="adj1" fmla="val 138751"/>
            </a:avLst>
          </a:prstGeom>
          <a:noFill/>
          <a:ln w="28575" cap="flat" cmpd="sng">
            <a:solidFill>
              <a:srgbClr val="0000FF"/>
            </a:solidFill>
            <a:prstDash val="solid"/>
            <a:round/>
            <a:headEnd type="none" w="sm" len="sm"/>
            <a:tailEnd type="triangle" w="med" len="med"/>
          </a:ln>
        </p:spPr>
      </p:cxnSp>
      <p:cxnSp>
        <p:nvCxnSpPr>
          <p:cNvPr id="2581" name="Google Shape;2581;p178"/>
          <p:cNvCxnSpPr>
            <a:stCxn id="2568" idx="0"/>
            <a:endCxn id="2561" idx="0"/>
          </p:cNvCxnSpPr>
          <p:nvPr/>
        </p:nvCxnSpPr>
        <p:spPr>
          <a:xfrm rot="5400000">
            <a:off x="4086738" y="482388"/>
            <a:ext cx="361200" cy="3201300"/>
          </a:xfrm>
          <a:prstGeom prst="curvedConnector3">
            <a:avLst>
              <a:gd name="adj1" fmla="val -65926"/>
            </a:avLst>
          </a:prstGeom>
          <a:noFill/>
          <a:ln w="28575" cap="flat" cmpd="sng">
            <a:solidFill>
              <a:srgbClr val="0000FF"/>
            </a:solidFill>
            <a:prstDash val="solid"/>
            <a:round/>
            <a:headEnd type="none" w="sm" len="sm"/>
            <a:tailEnd type="triangle" w="med" len="med"/>
          </a:ln>
        </p:spPr>
      </p:cxnSp>
      <p:cxnSp>
        <p:nvCxnSpPr>
          <p:cNvPr id="2582" name="Google Shape;2582;p178"/>
          <p:cNvCxnSpPr>
            <a:stCxn id="2567" idx="0"/>
            <a:endCxn id="2565" idx="0"/>
          </p:cNvCxnSpPr>
          <p:nvPr/>
        </p:nvCxnSpPr>
        <p:spPr>
          <a:xfrm rot="5400000">
            <a:off x="4316725" y="767613"/>
            <a:ext cx="1143900" cy="4291200"/>
          </a:xfrm>
          <a:prstGeom prst="curvedConnector3">
            <a:avLst>
              <a:gd name="adj1" fmla="val -20817"/>
            </a:avLst>
          </a:prstGeom>
          <a:noFill/>
          <a:ln w="28575" cap="flat" cmpd="sng">
            <a:solidFill>
              <a:srgbClr val="0000FF"/>
            </a:solidFill>
            <a:prstDash val="solid"/>
            <a:round/>
            <a:headEnd type="none" w="sm" len="sm"/>
            <a:tailEnd type="triangle" w="med" len="med"/>
          </a:ln>
        </p:spPr>
      </p:cxnSp>
      <p:cxnSp>
        <p:nvCxnSpPr>
          <p:cNvPr id="2583" name="Google Shape;2583;p178"/>
          <p:cNvCxnSpPr>
            <a:stCxn id="2567" idx="0"/>
            <a:endCxn id="2564" idx="0"/>
          </p:cNvCxnSpPr>
          <p:nvPr/>
        </p:nvCxnSpPr>
        <p:spPr>
          <a:xfrm rot="5400000">
            <a:off x="5264125" y="995013"/>
            <a:ext cx="423900" cy="3116400"/>
          </a:xfrm>
          <a:prstGeom prst="curvedConnector3">
            <a:avLst>
              <a:gd name="adj1" fmla="val -56175"/>
            </a:avLst>
          </a:prstGeom>
          <a:noFill/>
          <a:ln w="28575" cap="flat" cmpd="sng">
            <a:solidFill>
              <a:srgbClr val="0000FF"/>
            </a:solidFill>
            <a:prstDash val="solid"/>
            <a:round/>
            <a:headEnd type="none" w="sm" len="sm"/>
            <a:tailEnd type="triangle" w="med" len="med"/>
          </a:ln>
        </p:spPr>
      </p:cxnSp>
      <p:cxnSp>
        <p:nvCxnSpPr>
          <p:cNvPr id="2584" name="Google Shape;2584;p178"/>
          <p:cNvCxnSpPr>
            <a:stCxn id="2571" idx="4"/>
            <a:endCxn id="2563" idx="4"/>
          </p:cNvCxnSpPr>
          <p:nvPr/>
        </p:nvCxnSpPr>
        <p:spPr>
          <a:xfrm rot="5400000">
            <a:off x="4131718" y="1183236"/>
            <a:ext cx="205800" cy="5751900"/>
          </a:xfrm>
          <a:prstGeom prst="curvedConnector3">
            <a:avLst>
              <a:gd name="adj1" fmla="val 424485"/>
            </a:avLst>
          </a:prstGeom>
          <a:noFill/>
          <a:ln w="28575" cap="flat" cmpd="sng">
            <a:solidFill>
              <a:srgbClr val="0000FF"/>
            </a:solidFill>
            <a:prstDash val="solid"/>
            <a:round/>
            <a:headEnd type="none" w="sm" len="sm"/>
            <a:tailEnd type="triangle" w="med" len="med"/>
          </a:ln>
        </p:spPr>
      </p:cxnSp>
      <p:cxnSp>
        <p:nvCxnSpPr>
          <p:cNvPr id="2585" name="Google Shape;2585;p178"/>
          <p:cNvCxnSpPr>
            <a:stCxn id="2569" idx="4"/>
            <a:endCxn id="2560" idx="4"/>
          </p:cNvCxnSpPr>
          <p:nvPr/>
        </p:nvCxnSpPr>
        <p:spPr>
          <a:xfrm rot="5400000" flipH="1">
            <a:off x="2652775" y="1166213"/>
            <a:ext cx="1080900" cy="5066100"/>
          </a:xfrm>
          <a:prstGeom prst="curvedConnector3">
            <a:avLst>
              <a:gd name="adj1" fmla="val -3531"/>
            </a:avLst>
          </a:prstGeom>
          <a:noFill/>
          <a:ln w="28575" cap="flat" cmpd="sng">
            <a:solidFill>
              <a:srgbClr val="0000FF"/>
            </a:solidFill>
            <a:prstDash val="solid"/>
            <a:round/>
            <a:headEnd type="none" w="sm" len="sm"/>
            <a:tailEnd type="triangle" w="med" len="med"/>
          </a:ln>
        </p:spPr>
      </p:cxnSp>
      <p:sp>
        <p:nvSpPr>
          <p:cNvPr id="2586" name="Google Shape;2586;p178"/>
          <p:cNvSpPr txBox="1"/>
          <p:nvPr/>
        </p:nvSpPr>
        <p:spPr>
          <a:xfrm>
            <a:off x="188175" y="200725"/>
            <a:ext cx="4905000" cy="6147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Runtime: </a:t>
            </a:r>
            <a:r>
              <a:rPr lang="en" sz="1400" b="0" i="1" u="none" strike="noStrike" cap="none">
                <a:solidFill>
                  <a:srgbClr val="000000"/>
                </a:solidFill>
                <a:latin typeface="Roboto"/>
                <a:ea typeface="Roboto"/>
                <a:cs typeface="Roboto"/>
                <a:sym typeface="Roboto"/>
              </a:rPr>
              <a:t>O(k(V + E))</a:t>
            </a:r>
            <a:r>
              <a:rPr lang="en" sz="1400" b="0" i="0" u="none" strike="noStrike" cap="none">
                <a:solidFill>
                  <a:srgbClr val="000000"/>
                </a:solidFill>
                <a:latin typeface="Arial"/>
                <a:ea typeface="Arial"/>
                <a:cs typeface="Arial"/>
                <a:sym typeface="Arial"/>
              </a:rPr>
              <a:t> if we have k hops at a time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17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Note about undirected vs directed edges</a:t>
            </a:r>
            <a:endParaRPr/>
          </a:p>
        </p:txBody>
      </p:sp>
      <p:sp>
        <p:nvSpPr>
          <p:cNvPr id="2592" name="Google Shape;2592;p179"/>
          <p:cNvSpPr txBox="1">
            <a:spLocks noGrp="1"/>
          </p:cNvSpPr>
          <p:nvPr>
            <p:ph type="body" idx="1"/>
          </p:nvPr>
        </p:nvSpPr>
        <p:spPr>
          <a:xfrm>
            <a:off x="311700" y="1152475"/>
            <a:ext cx="8520600" cy="85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t>The problem actually wants edges to be undirected, but we can make it work by making 2 directed edges instead :)</a:t>
            </a:r>
            <a:endParaRPr/>
          </a:p>
        </p:txBody>
      </p:sp>
      <p:sp>
        <p:nvSpPr>
          <p:cNvPr id="2593" name="Google Shape;2593;p179"/>
          <p:cNvSpPr/>
          <p:nvPr/>
        </p:nvSpPr>
        <p:spPr>
          <a:xfrm>
            <a:off x="1970888" y="329217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594" name="Google Shape;2594;p179"/>
          <p:cNvSpPr/>
          <p:nvPr/>
        </p:nvSpPr>
        <p:spPr>
          <a:xfrm>
            <a:off x="3222188" y="3292175"/>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cxnSp>
        <p:nvCxnSpPr>
          <p:cNvPr id="2595" name="Google Shape;2595;p179"/>
          <p:cNvCxnSpPr>
            <a:stCxn id="2593" idx="6"/>
            <a:endCxn id="2594" idx="2"/>
          </p:cNvCxnSpPr>
          <p:nvPr/>
        </p:nvCxnSpPr>
        <p:spPr>
          <a:xfrm>
            <a:off x="2364488" y="3488975"/>
            <a:ext cx="857700" cy="0"/>
          </a:xfrm>
          <a:prstGeom prst="straightConnector1">
            <a:avLst/>
          </a:prstGeom>
          <a:noFill/>
          <a:ln w="28575" cap="flat" cmpd="sng">
            <a:solidFill>
              <a:srgbClr val="595959"/>
            </a:solidFill>
            <a:prstDash val="solid"/>
            <a:round/>
            <a:headEnd type="none" w="sm" len="sm"/>
            <a:tailEnd type="none" w="sm" len="sm"/>
          </a:ln>
        </p:spPr>
      </p:cxnSp>
      <p:sp>
        <p:nvSpPr>
          <p:cNvPr id="2596" name="Google Shape;2596;p179"/>
          <p:cNvSpPr/>
          <p:nvPr/>
        </p:nvSpPr>
        <p:spPr>
          <a:xfrm>
            <a:off x="5528213" y="3292175"/>
            <a:ext cx="393600" cy="393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3</a:t>
            </a:r>
            <a:endParaRPr sz="2400" b="0" i="0" u="none" strike="noStrike" cap="none">
              <a:solidFill>
                <a:srgbClr val="595959"/>
              </a:solidFill>
              <a:latin typeface="Arial"/>
              <a:ea typeface="Arial"/>
              <a:cs typeface="Arial"/>
              <a:sym typeface="Arial"/>
            </a:endParaRPr>
          </a:p>
        </p:txBody>
      </p:sp>
      <p:sp>
        <p:nvSpPr>
          <p:cNvPr id="2597" name="Google Shape;2597;p179"/>
          <p:cNvSpPr/>
          <p:nvPr/>
        </p:nvSpPr>
        <p:spPr>
          <a:xfrm>
            <a:off x="6779513" y="3292175"/>
            <a:ext cx="393600" cy="393600"/>
          </a:xfrm>
          <a:prstGeom prst="ellipse">
            <a:avLst/>
          </a:prstGeom>
          <a:solidFill>
            <a:srgbClr val="EFEFEF"/>
          </a:solidFill>
          <a:ln w="2857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595959"/>
                </a:solidFill>
                <a:latin typeface="Arial"/>
                <a:ea typeface="Arial"/>
                <a:cs typeface="Arial"/>
                <a:sym typeface="Arial"/>
              </a:rPr>
              <a:t>4</a:t>
            </a:r>
            <a:endParaRPr sz="2400" b="0" i="0" u="none" strike="noStrike" cap="none">
              <a:solidFill>
                <a:srgbClr val="595959"/>
              </a:solidFill>
              <a:latin typeface="Arial"/>
              <a:ea typeface="Arial"/>
              <a:cs typeface="Arial"/>
              <a:sym typeface="Arial"/>
            </a:endParaRPr>
          </a:p>
        </p:txBody>
      </p:sp>
      <p:cxnSp>
        <p:nvCxnSpPr>
          <p:cNvPr id="2598" name="Google Shape;2598;p179"/>
          <p:cNvCxnSpPr>
            <a:stCxn id="2596" idx="0"/>
            <a:endCxn id="2597" idx="0"/>
          </p:cNvCxnSpPr>
          <p:nvPr/>
        </p:nvCxnSpPr>
        <p:spPr>
          <a:xfrm rot="-5400000" flipH="1">
            <a:off x="6350363" y="2666825"/>
            <a:ext cx="600" cy="1251300"/>
          </a:xfrm>
          <a:prstGeom prst="curvedConnector3">
            <a:avLst>
              <a:gd name="adj1" fmla="val -39687500"/>
            </a:avLst>
          </a:prstGeom>
          <a:noFill/>
          <a:ln w="28575" cap="flat" cmpd="sng">
            <a:solidFill>
              <a:srgbClr val="595959"/>
            </a:solidFill>
            <a:prstDash val="solid"/>
            <a:round/>
            <a:headEnd type="none" w="sm" len="sm"/>
            <a:tailEnd type="triangle" w="med" len="med"/>
          </a:ln>
        </p:spPr>
      </p:cxnSp>
      <p:cxnSp>
        <p:nvCxnSpPr>
          <p:cNvPr id="2599" name="Google Shape;2599;p179"/>
          <p:cNvCxnSpPr>
            <a:stCxn id="2597" idx="4"/>
            <a:endCxn id="2596" idx="4"/>
          </p:cNvCxnSpPr>
          <p:nvPr/>
        </p:nvCxnSpPr>
        <p:spPr>
          <a:xfrm rot="5400000">
            <a:off x="6350363" y="3060425"/>
            <a:ext cx="600" cy="1251300"/>
          </a:xfrm>
          <a:prstGeom prst="curvedConnector3">
            <a:avLst>
              <a:gd name="adj1" fmla="val 39687500"/>
            </a:avLst>
          </a:prstGeom>
          <a:noFill/>
          <a:ln w="28575" cap="flat" cmpd="sng">
            <a:solidFill>
              <a:srgbClr val="595959"/>
            </a:solidFill>
            <a:prstDash val="solid"/>
            <a:round/>
            <a:headEnd type="none" w="sm" len="sm"/>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Post-order DFS (to trace on the board)</a:t>
            </a:r>
            <a:endParaRPr/>
          </a:p>
        </p:txBody>
      </p:sp>
      <p:pic>
        <p:nvPicPr>
          <p:cNvPr id="242" name="Google Shape;242;p18"/>
          <p:cNvPicPr preferRelativeResize="0"/>
          <p:nvPr/>
        </p:nvPicPr>
        <p:blipFill rotWithShape="1">
          <a:blip r:embed="rId3">
            <a:alphaModFix/>
          </a:blip>
          <a:srcRect/>
          <a:stretch/>
        </p:blipFill>
        <p:spPr>
          <a:xfrm>
            <a:off x="979950" y="1156575"/>
            <a:ext cx="7184099" cy="3986925"/>
          </a:xfrm>
          <a:prstGeom prst="rect">
            <a:avLst/>
          </a:prstGeom>
          <a:noFill/>
          <a:ln>
            <a:noFill/>
          </a:ln>
        </p:spPr>
      </p:pic>
      <p:sp>
        <p:nvSpPr>
          <p:cNvPr id="243" name="Google Shape;243;p18"/>
          <p:cNvSpPr/>
          <p:nvPr/>
        </p:nvSpPr>
        <p:spPr>
          <a:xfrm>
            <a:off x="1467775" y="4365700"/>
            <a:ext cx="1129200" cy="363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1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Note about Graph Copying</a:t>
            </a:r>
            <a:endParaRPr/>
          </a:p>
        </p:txBody>
      </p:sp>
      <p:sp>
        <p:nvSpPr>
          <p:cNvPr id="2605" name="Google Shape;2605;p18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A copied graph represents a </a:t>
            </a:r>
            <a:r>
              <a:rPr lang="en" b="1"/>
              <a:t>state</a:t>
            </a:r>
            <a:r>
              <a:rPr lang="en"/>
              <a:t>. For example, in the previous example, being at one of the graph aside from the first tells us that we are still in the middle of hopping!</a:t>
            </a:r>
            <a:endParaRPr/>
          </a:p>
          <a:p>
            <a:pPr marL="457200" lvl="0" indent="-342900" algn="l" rtl="0">
              <a:lnSpc>
                <a:spcPct val="115000"/>
              </a:lnSpc>
              <a:spcBef>
                <a:spcPts val="0"/>
              </a:spcBef>
              <a:spcAft>
                <a:spcPts val="0"/>
              </a:spcAft>
              <a:buSzPts val="1800"/>
              <a:buChar char="●"/>
            </a:pPr>
            <a:r>
              <a:rPr lang="en"/>
              <a:t>Between copied graphs, should we use undirected or directed edges?</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1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Note about Graph Copying</a:t>
            </a:r>
            <a:endParaRPr/>
          </a:p>
        </p:txBody>
      </p:sp>
      <p:sp>
        <p:nvSpPr>
          <p:cNvPr id="2611" name="Google Shape;2611;p18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A copied graph represents a </a:t>
            </a:r>
            <a:r>
              <a:rPr lang="en" b="1"/>
              <a:t>state</a:t>
            </a:r>
            <a:r>
              <a:rPr lang="en"/>
              <a:t>. For example, in the previous example, being at one of the graph aside from the first tells us that we are still in the middle of hopping!</a:t>
            </a:r>
            <a:endParaRPr/>
          </a:p>
          <a:p>
            <a:pPr marL="457200" lvl="0" indent="-342900" algn="l" rtl="0">
              <a:lnSpc>
                <a:spcPct val="115000"/>
              </a:lnSpc>
              <a:spcBef>
                <a:spcPts val="0"/>
              </a:spcBef>
              <a:spcAft>
                <a:spcPts val="0"/>
              </a:spcAft>
              <a:buSzPts val="1800"/>
              <a:buChar char="●"/>
            </a:pPr>
            <a:r>
              <a:rPr lang="en"/>
              <a:t>Between copied graphs, should we use undirected or directed edges?</a:t>
            </a:r>
            <a:endParaRPr/>
          </a:p>
          <a:p>
            <a:pPr marL="457200" lvl="0" indent="-342900" algn="l" rtl="0">
              <a:lnSpc>
                <a:spcPct val="115000"/>
              </a:lnSpc>
              <a:spcBef>
                <a:spcPts val="0"/>
              </a:spcBef>
              <a:spcAft>
                <a:spcPts val="0"/>
              </a:spcAft>
              <a:buSzPts val="1800"/>
              <a:buChar char="●"/>
            </a:pPr>
            <a:r>
              <a:rPr lang="en"/>
              <a:t>Directed edges! Otherwise we can jump between undesirable states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g11f2169c00a_0_0"/>
          <p:cNvSpPr txBox="1">
            <a:spLocks noGrp="1"/>
          </p:cNvSpPr>
          <p:nvPr>
            <p:ph type="title"/>
          </p:nvPr>
        </p:nvSpPr>
        <p:spPr>
          <a:xfrm>
            <a:off x="354450" y="369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6 - Roads with discount</a:t>
            </a:r>
            <a:endParaRPr dirty="0"/>
          </a:p>
        </p:txBody>
      </p:sp>
      <p:sp>
        <p:nvSpPr>
          <p:cNvPr id="2617" name="Google Shape;2617;g11f2169c00a_0_0"/>
          <p:cNvSpPr/>
          <p:nvPr/>
        </p:nvSpPr>
        <p:spPr>
          <a:xfrm>
            <a:off x="4371302" y="2199630"/>
            <a:ext cx="486900" cy="4947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618" name="Google Shape;2618;g11f2169c00a_0_0"/>
          <p:cNvSpPr/>
          <p:nvPr/>
        </p:nvSpPr>
        <p:spPr>
          <a:xfrm>
            <a:off x="5963086" y="223229"/>
            <a:ext cx="486900" cy="4947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rgbClr val="388E3C"/>
              </a:solidFill>
              <a:latin typeface="Noto Sans Symbols"/>
              <a:ea typeface="Noto Sans Symbols"/>
              <a:cs typeface="Noto Sans Symbols"/>
              <a:sym typeface="Noto Sans Symbols"/>
            </a:endParaRPr>
          </a:p>
        </p:txBody>
      </p:sp>
      <p:sp>
        <p:nvSpPr>
          <p:cNvPr id="2619" name="Google Shape;2619;g11f2169c00a_0_0"/>
          <p:cNvSpPr/>
          <p:nvPr/>
        </p:nvSpPr>
        <p:spPr>
          <a:xfrm>
            <a:off x="6805811" y="3160354"/>
            <a:ext cx="486900" cy="4947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rgbClr val="388E3C"/>
              </a:solidFill>
              <a:latin typeface="Noto Sans Symbols"/>
              <a:ea typeface="Noto Sans Symbols"/>
              <a:cs typeface="Noto Sans Symbols"/>
              <a:sym typeface="Noto Sans Symbols"/>
            </a:endParaRPr>
          </a:p>
        </p:txBody>
      </p:sp>
      <p:sp>
        <p:nvSpPr>
          <p:cNvPr id="2620" name="Google Shape;2620;g11f2169c00a_0_0"/>
          <p:cNvSpPr/>
          <p:nvPr/>
        </p:nvSpPr>
        <p:spPr>
          <a:xfrm>
            <a:off x="6360461" y="1974504"/>
            <a:ext cx="486900" cy="4947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rgbClr val="388E3C"/>
              </a:solidFill>
              <a:latin typeface="Noto Sans Symbols"/>
              <a:ea typeface="Noto Sans Symbols"/>
              <a:cs typeface="Noto Sans Symbols"/>
              <a:sym typeface="Noto Sans Symbols"/>
            </a:endParaRPr>
          </a:p>
        </p:txBody>
      </p:sp>
      <p:sp>
        <p:nvSpPr>
          <p:cNvPr id="2621" name="Google Shape;2621;g11f2169c00a_0_0"/>
          <p:cNvSpPr txBox="1"/>
          <p:nvPr/>
        </p:nvSpPr>
        <p:spPr>
          <a:xfrm>
            <a:off x="6407250" y="270475"/>
            <a:ext cx="10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good city</a:t>
            </a:r>
            <a:endParaRPr sz="1400" b="0" i="0" u="none" strike="noStrike" cap="none">
              <a:solidFill>
                <a:srgbClr val="000000"/>
              </a:solidFill>
              <a:latin typeface="Arial"/>
              <a:ea typeface="Arial"/>
              <a:cs typeface="Arial"/>
              <a:sym typeface="Arial"/>
            </a:endParaRPr>
          </a:p>
        </p:txBody>
      </p:sp>
      <p:sp>
        <p:nvSpPr>
          <p:cNvPr id="2622" name="Google Shape;2622;g11f2169c00a_0_0"/>
          <p:cNvSpPr/>
          <p:nvPr/>
        </p:nvSpPr>
        <p:spPr>
          <a:xfrm>
            <a:off x="5963077" y="835905"/>
            <a:ext cx="486900" cy="4947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623" name="Google Shape;2623;g11f2169c00a_0_0"/>
          <p:cNvSpPr txBox="1"/>
          <p:nvPr/>
        </p:nvSpPr>
        <p:spPr>
          <a:xfrm>
            <a:off x="6449975" y="883150"/>
            <a:ext cx="10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avg city</a:t>
            </a:r>
            <a:endParaRPr sz="1400" b="0" i="0" u="none" strike="noStrike" cap="none">
              <a:solidFill>
                <a:srgbClr val="000000"/>
              </a:solidFill>
              <a:latin typeface="Arial"/>
              <a:ea typeface="Arial"/>
              <a:cs typeface="Arial"/>
              <a:sym typeface="Arial"/>
            </a:endParaRPr>
          </a:p>
        </p:txBody>
      </p:sp>
      <p:sp>
        <p:nvSpPr>
          <p:cNvPr id="2624" name="Google Shape;2624;g11f2169c00a_0_0"/>
          <p:cNvSpPr/>
          <p:nvPr/>
        </p:nvSpPr>
        <p:spPr>
          <a:xfrm>
            <a:off x="5345102" y="2879405"/>
            <a:ext cx="486900" cy="4947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625" name="Google Shape;2625;g11f2169c00a_0_0"/>
          <p:cNvSpPr/>
          <p:nvPr/>
        </p:nvSpPr>
        <p:spPr>
          <a:xfrm>
            <a:off x="3884402" y="3227430"/>
            <a:ext cx="486900" cy="4947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cxnSp>
        <p:nvCxnSpPr>
          <p:cNvPr id="2626" name="Google Shape;2626;g11f2169c00a_0_0"/>
          <p:cNvCxnSpPr>
            <a:stCxn id="2617" idx="5"/>
            <a:endCxn id="2624" idx="1"/>
          </p:cNvCxnSpPr>
          <p:nvPr/>
        </p:nvCxnSpPr>
        <p:spPr>
          <a:xfrm>
            <a:off x="4786897" y="2621883"/>
            <a:ext cx="629400" cy="330000"/>
          </a:xfrm>
          <a:prstGeom prst="straightConnector1">
            <a:avLst/>
          </a:prstGeom>
          <a:noFill/>
          <a:ln w="9525" cap="flat" cmpd="sng">
            <a:solidFill>
              <a:schemeClr val="dk2"/>
            </a:solidFill>
            <a:prstDash val="solid"/>
            <a:round/>
            <a:headEnd type="none" w="sm" len="sm"/>
            <a:tailEnd type="triangle" w="med" len="med"/>
          </a:ln>
        </p:spPr>
      </p:cxnSp>
      <p:cxnSp>
        <p:nvCxnSpPr>
          <p:cNvPr id="2627" name="Google Shape;2627;g11f2169c00a_0_0"/>
          <p:cNvCxnSpPr>
            <a:stCxn id="2617" idx="6"/>
            <a:endCxn id="2620" idx="2"/>
          </p:cNvCxnSpPr>
          <p:nvPr/>
        </p:nvCxnSpPr>
        <p:spPr>
          <a:xfrm rot="10800000" flipH="1">
            <a:off x="4858202" y="2221980"/>
            <a:ext cx="1502400" cy="225000"/>
          </a:xfrm>
          <a:prstGeom prst="straightConnector1">
            <a:avLst/>
          </a:prstGeom>
          <a:noFill/>
          <a:ln w="9525" cap="flat" cmpd="sng">
            <a:solidFill>
              <a:schemeClr val="dk2"/>
            </a:solidFill>
            <a:prstDash val="solid"/>
            <a:round/>
            <a:headEnd type="none" w="sm" len="sm"/>
            <a:tailEnd type="triangle" w="med" len="med"/>
          </a:ln>
        </p:spPr>
      </p:cxnSp>
      <p:cxnSp>
        <p:nvCxnSpPr>
          <p:cNvPr id="2628" name="Google Shape;2628;g11f2169c00a_0_0"/>
          <p:cNvCxnSpPr>
            <a:stCxn id="2620" idx="4"/>
            <a:endCxn id="2619" idx="1"/>
          </p:cNvCxnSpPr>
          <p:nvPr/>
        </p:nvCxnSpPr>
        <p:spPr>
          <a:xfrm>
            <a:off x="6603911" y="2469204"/>
            <a:ext cx="273300" cy="763500"/>
          </a:xfrm>
          <a:prstGeom prst="straightConnector1">
            <a:avLst/>
          </a:prstGeom>
          <a:noFill/>
          <a:ln w="9525" cap="flat" cmpd="sng">
            <a:solidFill>
              <a:schemeClr val="dk2"/>
            </a:solidFill>
            <a:prstDash val="solid"/>
            <a:round/>
            <a:headEnd type="none" w="sm" len="sm"/>
            <a:tailEnd type="triangle" w="med" len="med"/>
          </a:ln>
        </p:spPr>
      </p:cxnSp>
      <p:cxnSp>
        <p:nvCxnSpPr>
          <p:cNvPr id="2629" name="Google Shape;2629;g11f2169c00a_0_0"/>
          <p:cNvCxnSpPr/>
          <p:nvPr/>
        </p:nvCxnSpPr>
        <p:spPr>
          <a:xfrm>
            <a:off x="5345111" y="4343479"/>
            <a:ext cx="575400" cy="0"/>
          </a:xfrm>
          <a:prstGeom prst="straightConnector1">
            <a:avLst/>
          </a:prstGeom>
          <a:noFill/>
          <a:ln w="9525" cap="flat" cmpd="sng">
            <a:solidFill>
              <a:schemeClr val="dk2"/>
            </a:solidFill>
            <a:prstDash val="solid"/>
            <a:round/>
            <a:headEnd type="none" w="sm" len="sm"/>
            <a:tailEnd type="triangle" w="med" len="med"/>
          </a:ln>
        </p:spPr>
      </p:cxnSp>
      <p:cxnSp>
        <p:nvCxnSpPr>
          <p:cNvPr id="2630" name="Google Shape;2630;g11f2169c00a_0_0"/>
          <p:cNvCxnSpPr>
            <a:stCxn id="2625" idx="6"/>
          </p:cNvCxnSpPr>
          <p:nvPr/>
        </p:nvCxnSpPr>
        <p:spPr>
          <a:xfrm>
            <a:off x="4371302" y="3474780"/>
            <a:ext cx="558300" cy="693900"/>
          </a:xfrm>
          <a:prstGeom prst="straightConnector1">
            <a:avLst/>
          </a:prstGeom>
          <a:noFill/>
          <a:ln w="9525" cap="flat" cmpd="sng">
            <a:solidFill>
              <a:schemeClr val="dk2"/>
            </a:solidFill>
            <a:prstDash val="solid"/>
            <a:round/>
            <a:headEnd type="none" w="sm" len="sm"/>
            <a:tailEnd type="triangle" w="med" len="med"/>
          </a:ln>
        </p:spPr>
      </p:cxnSp>
      <p:cxnSp>
        <p:nvCxnSpPr>
          <p:cNvPr id="2631" name="Google Shape;2631;g11f2169c00a_0_0"/>
          <p:cNvCxnSpPr>
            <a:stCxn id="2625" idx="7"/>
            <a:endCxn id="2624" idx="2"/>
          </p:cNvCxnSpPr>
          <p:nvPr/>
        </p:nvCxnSpPr>
        <p:spPr>
          <a:xfrm rot="10800000" flipH="1">
            <a:off x="4299997" y="3126777"/>
            <a:ext cx="1045200" cy="173100"/>
          </a:xfrm>
          <a:prstGeom prst="straightConnector1">
            <a:avLst/>
          </a:prstGeom>
          <a:noFill/>
          <a:ln w="9525" cap="flat" cmpd="sng">
            <a:solidFill>
              <a:schemeClr val="dk2"/>
            </a:solidFill>
            <a:prstDash val="solid"/>
            <a:round/>
            <a:headEnd type="none" w="sm" len="sm"/>
            <a:tailEnd type="triangle" w="med" len="med"/>
          </a:ln>
        </p:spPr>
      </p:cxnSp>
      <p:cxnSp>
        <p:nvCxnSpPr>
          <p:cNvPr id="2632" name="Google Shape;2632;g11f2169c00a_0_0"/>
          <p:cNvCxnSpPr>
            <a:stCxn id="2624" idx="5"/>
          </p:cNvCxnSpPr>
          <p:nvPr/>
        </p:nvCxnSpPr>
        <p:spPr>
          <a:xfrm>
            <a:off x="5760697" y="3301658"/>
            <a:ext cx="403200" cy="794400"/>
          </a:xfrm>
          <a:prstGeom prst="straightConnector1">
            <a:avLst/>
          </a:prstGeom>
          <a:noFill/>
          <a:ln w="9525" cap="flat" cmpd="sng">
            <a:solidFill>
              <a:schemeClr val="dk2"/>
            </a:solidFill>
            <a:prstDash val="solid"/>
            <a:round/>
            <a:headEnd type="none" w="sm" len="sm"/>
            <a:tailEnd type="triangle" w="med" len="med"/>
          </a:ln>
        </p:spPr>
      </p:cxnSp>
      <p:cxnSp>
        <p:nvCxnSpPr>
          <p:cNvPr id="2633" name="Google Shape;2633;g11f2169c00a_0_0"/>
          <p:cNvCxnSpPr>
            <a:stCxn id="2624" idx="7"/>
            <a:endCxn id="2620" idx="3"/>
          </p:cNvCxnSpPr>
          <p:nvPr/>
        </p:nvCxnSpPr>
        <p:spPr>
          <a:xfrm rot="10800000" flipH="1">
            <a:off x="5760697" y="2396852"/>
            <a:ext cx="671100" cy="555000"/>
          </a:xfrm>
          <a:prstGeom prst="straightConnector1">
            <a:avLst/>
          </a:prstGeom>
          <a:noFill/>
          <a:ln w="9525" cap="flat" cmpd="sng">
            <a:solidFill>
              <a:schemeClr val="dk2"/>
            </a:solidFill>
            <a:prstDash val="solid"/>
            <a:round/>
            <a:headEnd type="none" w="sm" len="sm"/>
            <a:tailEnd type="triangle" w="med" len="med"/>
          </a:ln>
        </p:spPr>
      </p:cxnSp>
      <p:sp>
        <p:nvSpPr>
          <p:cNvPr id="2634" name="Google Shape;2634;g11f2169c00a_0_0"/>
          <p:cNvSpPr txBox="1">
            <a:spLocks noGrp="1"/>
          </p:cNvSpPr>
          <p:nvPr>
            <p:ph type="body" idx="1"/>
          </p:nvPr>
        </p:nvSpPr>
        <p:spPr>
          <a:xfrm>
            <a:off x="311700" y="1152475"/>
            <a:ext cx="33885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Could start from any city</a:t>
            </a:r>
            <a:endParaRPr/>
          </a:p>
          <a:p>
            <a:pPr marL="457200" lvl="0" indent="-342900" algn="l" rtl="0">
              <a:lnSpc>
                <a:spcPct val="115000"/>
              </a:lnSpc>
              <a:spcBef>
                <a:spcPts val="0"/>
              </a:spcBef>
              <a:spcAft>
                <a:spcPts val="0"/>
              </a:spcAft>
              <a:buSzPts val="1800"/>
              <a:buChar char="●"/>
            </a:pPr>
            <a:r>
              <a:rPr lang="en"/>
              <a:t>Must end in a good city</a:t>
            </a:r>
            <a:endParaRPr/>
          </a:p>
        </p:txBody>
      </p:sp>
      <p:sp>
        <p:nvSpPr>
          <p:cNvPr id="2635" name="Google Shape;2635;g11f2169c00a_0_0"/>
          <p:cNvSpPr/>
          <p:nvPr/>
        </p:nvSpPr>
        <p:spPr>
          <a:xfrm>
            <a:off x="4858152" y="4096130"/>
            <a:ext cx="486900" cy="4947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636" name="Google Shape;2636;g11f2169c00a_0_0"/>
          <p:cNvSpPr/>
          <p:nvPr/>
        </p:nvSpPr>
        <p:spPr>
          <a:xfrm>
            <a:off x="5920502" y="4096130"/>
            <a:ext cx="486900" cy="4947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cxnSp>
        <p:nvCxnSpPr>
          <p:cNvPr id="2637" name="Google Shape;2637;g11f2169c00a_0_0"/>
          <p:cNvCxnSpPr>
            <a:stCxn id="2636" idx="7"/>
            <a:endCxn id="2619" idx="3"/>
          </p:cNvCxnSpPr>
          <p:nvPr/>
        </p:nvCxnSpPr>
        <p:spPr>
          <a:xfrm rot="10800000" flipH="1">
            <a:off x="6336097" y="3582677"/>
            <a:ext cx="540900" cy="585900"/>
          </a:xfrm>
          <a:prstGeom prst="straightConnector1">
            <a:avLst/>
          </a:prstGeom>
          <a:noFill/>
          <a:ln w="9525" cap="flat" cmpd="sng">
            <a:solidFill>
              <a:schemeClr val="dk2"/>
            </a:solidFill>
            <a:prstDash val="solid"/>
            <a:round/>
            <a:headEnd type="none" w="sm" len="sm"/>
            <a:tailEnd type="triangle" w="med" len="med"/>
          </a:ln>
        </p:spPr>
      </p:cxnSp>
      <p:sp>
        <p:nvSpPr>
          <p:cNvPr id="2638" name="Google Shape;2638;g11f2169c00a_0_0"/>
          <p:cNvSpPr txBox="1"/>
          <p:nvPr/>
        </p:nvSpPr>
        <p:spPr>
          <a:xfrm>
            <a:off x="5345200" y="1974500"/>
            <a:ext cx="34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639" name="Google Shape;2639;g11f2169c00a_0_0"/>
          <p:cNvSpPr txBox="1"/>
          <p:nvPr/>
        </p:nvSpPr>
        <p:spPr>
          <a:xfrm>
            <a:off x="5073100" y="2463088"/>
            <a:ext cx="34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640" name="Google Shape;2640;g11f2169c00a_0_0"/>
          <p:cNvSpPr txBox="1"/>
          <p:nvPr/>
        </p:nvSpPr>
        <p:spPr>
          <a:xfrm>
            <a:off x="4497825" y="2884450"/>
            <a:ext cx="34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641" name="Google Shape;2641;g11f2169c00a_0_0"/>
          <p:cNvSpPr txBox="1"/>
          <p:nvPr/>
        </p:nvSpPr>
        <p:spPr>
          <a:xfrm>
            <a:off x="4558850" y="3497900"/>
            <a:ext cx="34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642" name="Google Shape;2642;g11f2169c00a_0_0"/>
          <p:cNvSpPr txBox="1"/>
          <p:nvPr/>
        </p:nvSpPr>
        <p:spPr>
          <a:xfrm>
            <a:off x="5461175" y="3999913"/>
            <a:ext cx="34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643" name="Google Shape;2643;g11f2169c00a_0_0"/>
          <p:cNvSpPr txBox="1"/>
          <p:nvPr/>
        </p:nvSpPr>
        <p:spPr>
          <a:xfrm>
            <a:off x="5682325" y="3407050"/>
            <a:ext cx="34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644" name="Google Shape;2644;g11f2169c00a_0_0"/>
          <p:cNvSpPr txBox="1"/>
          <p:nvPr/>
        </p:nvSpPr>
        <p:spPr>
          <a:xfrm>
            <a:off x="5838500" y="2442700"/>
            <a:ext cx="34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645" name="Google Shape;2645;g11f2169c00a_0_0"/>
          <p:cNvSpPr txBox="1"/>
          <p:nvPr/>
        </p:nvSpPr>
        <p:spPr>
          <a:xfrm>
            <a:off x="6655125" y="2586775"/>
            <a:ext cx="34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646" name="Google Shape;2646;g11f2169c00a_0_0"/>
          <p:cNvSpPr txBox="1"/>
          <p:nvPr/>
        </p:nvSpPr>
        <p:spPr>
          <a:xfrm>
            <a:off x="6523525" y="3828413"/>
            <a:ext cx="34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g11f2169c00a_0_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p:txBody>
      </p:sp>
      <p:sp>
        <p:nvSpPr>
          <p:cNvPr id="2652" name="Google Shape;2652;g11f2169c00a_0_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6.a - No vouchers</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Naive solution:</a:t>
            </a:r>
            <a:endParaRPr dirty="0"/>
          </a:p>
          <a:p>
            <a:pPr marL="0" lvl="0" indent="0" algn="l" rtl="0">
              <a:lnSpc>
                <a:spcPct val="115000"/>
              </a:lnSpc>
              <a:spcBef>
                <a:spcPts val="0"/>
              </a:spcBef>
              <a:spcAft>
                <a:spcPts val="0"/>
              </a:spcAft>
              <a:buSzPts val="1800"/>
              <a:buNone/>
            </a:pPr>
            <a:r>
              <a:rPr lang="en" dirty="0"/>
              <a:t>Q scenarios, just do SSSP for each</a:t>
            </a:r>
            <a:endParaRPr dirty="0"/>
          </a:p>
          <a:p>
            <a:pPr marL="0" lvl="0" indent="0" algn="l" rtl="0">
              <a:lnSpc>
                <a:spcPct val="115000"/>
              </a:lnSpc>
              <a:spcBef>
                <a:spcPts val="0"/>
              </a:spcBef>
              <a:spcAft>
                <a:spcPts val="0"/>
              </a:spcAft>
              <a:buSzPts val="1800"/>
              <a:buNone/>
            </a:pPr>
            <a:r>
              <a:rPr lang="en" dirty="0"/>
              <a:t>Run SSSP on each scenario and take its cheapest good city.</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Time complexity:</a:t>
            </a:r>
            <a:endParaRPr dirty="0"/>
          </a:p>
          <a:p>
            <a:pPr marL="0" lvl="0" indent="0" algn="l" rtl="0">
              <a:lnSpc>
                <a:spcPct val="115000"/>
              </a:lnSpc>
              <a:spcBef>
                <a:spcPts val="0"/>
              </a:spcBef>
              <a:spcAft>
                <a:spcPts val="0"/>
              </a:spcAft>
              <a:buSzPts val="1800"/>
              <a:buNone/>
            </a:pPr>
            <a:r>
              <a:rPr lang="en" dirty="0"/>
              <a:t>SSSP: </a:t>
            </a:r>
            <a:r>
              <a:rPr lang="en" i="1" dirty="0">
                <a:solidFill>
                  <a:schemeClr val="dk1"/>
                </a:solidFill>
              </a:rPr>
              <a:t>O(</a:t>
            </a:r>
            <a:r>
              <a:rPr lang="en" i="1" dirty="0" err="1">
                <a:solidFill>
                  <a:schemeClr val="dk1"/>
                </a:solidFill>
              </a:rPr>
              <a:t>ElogV</a:t>
            </a:r>
            <a:r>
              <a:rPr lang="en" i="1" dirty="0">
                <a:solidFill>
                  <a:schemeClr val="dk1"/>
                </a:solidFill>
              </a:rPr>
              <a:t> ) </a:t>
            </a:r>
            <a:r>
              <a:rPr lang="en" dirty="0">
                <a:solidFill>
                  <a:schemeClr val="dk1"/>
                </a:solidFill>
              </a:rPr>
              <a:t>using </a:t>
            </a:r>
            <a:r>
              <a:rPr lang="en" dirty="0" err="1">
                <a:solidFill>
                  <a:schemeClr val="dk1"/>
                </a:solidFill>
              </a:rPr>
              <a:t>Djikstra’s</a:t>
            </a:r>
            <a:endParaRPr dirty="0"/>
          </a:p>
          <a:p>
            <a:pPr marL="0" lvl="0" indent="0" algn="l" rtl="0">
              <a:lnSpc>
                <a:spcPct val="115000"/>
              </a:lnSpc>
              <a:spcBef>
                <a:spcPts val="0"/>
              </a:spcBef>
              <a:spcAft>
                <a:spcPts val="0"/>
              </a:spcAft>
              <a:buClr>
                <a:schemeClr val="dk1"/>
              </a:buClr>
              <a:buSzPts val="1100"/>
              <a:buFont typeface="Arial"/>
              <a:buNone/>
            </a:pPr>
            <a:r>
              <a:rPr lang="en" dirty="0"/>
              <a:t>Q times: </a:t>
            </a:r>
            <a:r>
              <a:rPr lang="en" i="1" dirty="0">
                <a:solidFill>
                  <a:schemeClr val="dk1"/>
                </a:solidFill>
              </a:rPr>
              <a:t>O(</a:t>
            </a:r>
            <a:r>
              <a:rPr lang="en" i="1" dirty="0" err="1">
                <a:solidFill>
                  <a:schemeClr val="dk1"/>
                </a:solidFill>
              </a:rPr>
              <a:t>QElogV</a:t>
            </a:r>
            <a:r>
              <a:rPr lang="en" i="1" dirty="0">
                <a:solidFill>
                  <a:schemeClr val="dk1"/>
                </a:solidFill>
              </a:rPr>
              <a:t>)</a:t>
            </a:r>
            <a:endParaRPr i="1"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656"/>
        <p:cNvGrpSpPr/>
        <p:nvPr/>
      </p:nvGrpSpPr>
      <p:grpSpPr>
        <a:xfrm>
          <a:off x="0" y="0"/>
          <a:ext cx="0" cy="0"/>
          <a:chOff x="0" y="0"/>
          <a:chExt cx="0" cy="0"/>
        </a:xfrm>
      </p:grpSpPr>
      <p:sp>
        <p:nvSpPr>
          <p:cNvPr id="2657" name="Google Shape;2657;g11f2169c00a_0_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a:p>
            <a:pPr marL="0" lvl="0" indent="0" algn="l" rtl="0">
              <a:lnSpc>
                <a:spcPct val="100000"/>
              </a:lnSpc>
              <a:spcBef>
                <a:spcPts val="0"/>
              </a:spcBef>
              <a:spcAft>
                <a:spcPts val="0"/>
              </a:spcAft>
              <a:buSzPts val="2800"/>
              <a:buNone/>
            </a:pPr>
            <a:endParaRPr dirty="0"/>
          </a:p>
        </p:txBody>
      </p:sp>
      <p:sp>
        <p:nvSpPr>
          <p:cNvPr id="2658" name="Google Shape;2658;g11f2169c00a_0_10"/>
          <p:cNvSpPr txBox="1">
            <a:spLocks noGrp="1"/>
          </p:cNvSpPr>
          <p:nvPr>
            <p:ph type="body" idx="1"/>
          </p:nvPr>
        </p:nvSpPr>
        <p:spPr>
          <a:xfrm>
            <a:off x="311700" y="1152475"/>
            <a:ext cx="35682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6.a - No vouchers</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SzPts val="1800"/>
              <a:buNone/>
            </a:pPr>
            <a:r>
              <a:rPr lang="en" dirty="0"/>
              <a:t>A better solution:</a:t>
            </a:r>
            <a:endParaRPr dirty="0"/>
          </a:p>
          <a:p>
            <a:pPr marL="457200" lvl="0" indent="-342900" algn="l" rtl="0">
              <a:lnSpc>
                <a:spcPct val="115000"/>
              </a:lnSpc>
              <a:spcBef>
                <a:spcPts val="0"/>
              </a:spcBef>
              <a:spcAft>
                <a:spcPts val="0"/>
              </a:spcAft>
              <a:buSzPts val="1800"/>
              <a:buAutoNum type="arabicPeriod"/>
            </a:pPr>
            <a:r>
              <a:rPr lang="en" dirty="0"/>
              <a:t>Reverse all edges</a:t>
            </a:r>
            <a:endParaRPr dirty="0"/>
          </a:p>
          <a:p>
            <a:pPr marL="457200" lvl="0" indent="-342900" algn="l" rtl="0">
              <a:lnSpc>
                <a:spcPct val="115000"/>
              </a:lnSpc>
              <a:spcBef>
                <a:spcPts val="0"/>
              </a:spcBef>
              <a:spcAft>
                <a:spcPts val="0"/>
              </a:spcAft>
              <a:buSzPts val="1800"/>
              <a:buAutoNum type="arabicPeriod"/>
            </a:pPr>
            <a:r>
              <a:rPr lang="en" dirty="0"/>
              <a:t>Add a super-good city</a:t>
            </a:r>
            <a:endParaRPr dirty="0"/>
          </a:p>
          <a:p>
            <a:pPr marL="457200" lvl="0" indent="-342900" algn="l" rtl="0">
              <a:lnSpc>
                <a:spcPct val="115000"/>
              </a:lnSpc>
              <a:spcBef>
                <a:spcPts val="0"/>
              </a:spcBef>
              <a:spcAft>
                <a:spcPts val="0"/>
              </a:spcAft>
              <a:buSzPts val="1800"/>
              <a:buAutoNum type="arabicPeriod"/>
            </a:pPr>
            <a:r>
              <a:rPr lang="en" dirty="0"/>
              <a:t>SSSP from super-good city</a:t>
            </a:r>
            <a:endParaRPr dirty="0"/>
          </a:p>
          <a:p>
            <a:pPr marL="0" lvl="0" indent="0" algn="l" rtl="0">
              <a:lnSpc>
                <a:spcPct val="115000"/>
              </a:lnSpc>
              <a:spcBef>
                <a:spcPts val="0"/>
              </a:spcBef>
              <a:spcAft>
                <a:spcPts val="0"/>
              </a:spcAft>
              <a:buSzPts val="1800"/>
              <a:buNone/>
            </a:pPr>
            <a:endParaRPr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g11f2169c00a_0_15"/>
          <p:cNvSpPr txBox="1">
            <a:spLocks noGrp="1"/>
          </p:cNvSpPr>
          <p:nvPr>
            <p:ph type="title"/>
          </p:nvPr>
        </p:nvSpPr>
        <p:spPr>
          <a:xfrm>
            <a:off x="311700" y="445025"/>
            <a:ext cx="5437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p:txBody>
      </p:sp>
      <p:sp>
        <p:nvSpPr>
          <p:cNvPr id="2664" name="Google Shape;2664;g11f2169c00a_0_15"/>
          <p:cNvSpPr/>
          <p:nvPr/>
        </p:nvSpPr>
        <p:spPr>
          <a:xfrm>
            <a:off x="5074510" y="2567208"/>
            <a:ext cx="337500" cy="3882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665" name="Google Shape;2665;g11f2169c00a_0_15"/>
          <p:cNvSpPr/>
          <p:nvPr/>
        </p:nvSpPr>
        <p:spPr>
          <a:xfrm>
            <a:off x="6762066" y="3320985"/>
            <a:ext cx="337500" cy="3882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rgbClr val="388E3C"/>
              </a:solidFill>
              <a:latin typeface="Noto Sans Symbols"/>
              <a:ea typeface="Noto Sans Symbols"/>
              <a:cs typeface="Noto Sans Symbols"/>
              <a:sym typeface="Noto Sans Symbols"/>
            </a:endParaRPr>
          </a:p>
        </p:txBody>
      </p:sp>
      <p:sp>
        <p:nvSpPr>
          <p:cNvPr id="2666" name="Google Shape;2666;g11f2169c00a_0_15"/>
          <p:cNvSpPr/>
          <p:nvPr/>
        </p:nvSpPr>
        <p:spPr>
          <a:xfrm>
            <a:off x="6453358" y="2390576"/>
            <a:ext cx="337500" cy="3882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rgbClr val="388E3C"/>
              </a:solidFill>
              <a:latin typeface="Noto Sans Symbols"/>
              <a:ea typeface="Noto Sans Symbols"/>
              <a:cs typeface="Noto Sans Symbols"/>
              <a:sym typeface="Noto Sans Symbols"/>
            </a:endParaRPr>
          </a:p>
        </p:txBody>
      </p:sp>
      <p:sp>
        <p:nvSpPr>
          <p:cNvPr id="2667" name="Google Shape;2667;g11f2169c00a_0_15"/>
          <p:cNvSpPr/>
          <p:nvPr/>
        </p:nvSpPr>
        <p:spPr>
          <a:xfrm>
            <a:off x="5749530" y="3100554"/>
            <a:ext cx="337500" cy="3882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668" name="Google Shape;2668;g11f2169c00a_0_15"/>
          <p:cNvSpPr/>
          <p:nvPr/>
        </p:nvSpPr>
        <p:spPr>
          <a:xfrm>
            <a:off x="4737001" y="3373612"/>
            <a:ext cx="337500" cy="3882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669" name="Google Shape;2669;g11f2169c00a_0_15"/>
          <p:cNvSpPr/>
          <p:nvPr/>
        </p:nvSpPr>
        <p:spPr>
          <a:xfrm>
            <a:off x="5411985" y="4055188"/>
            <a:ext cx="337500" cy="3882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670" name="Google Shape;2670;g11f2169c00a_0_15"/>
          <p:cNvSpPr/>
          <p:nvPr/>
        </p:nvSpPr>
        <p:spPr>
          <a:xfrm>
            <a:off x="6148386" y="4055188"/>
            <a:ext cx="337500" cy="3882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cxnSp>
        <p:nvCxnSpPr>
          <p:cNvPr id="2671" name="Google Shape;2671;g11f2169c00a_0_15"/>
          <p:cNvCxnSpPr/>
          <p:nvPr/>
        </p:nvCxnSpPr>
        <p:spPr>
          <a:xfrm>
            <a:off x="3272500" y="3294650"/>
            <a:ext cx="726300" cy="0"/>
          </a:xfrm>
          <a:prstGeom prst="straightConnector1">
            <a:avLst/>
          </a:prstGeom>
          <a:noFill/>
          <a:ln w="9525" cap="flat" cmpd="sng">
            <a:solidFill>
              <a:schemeClr val="dk2"/>
            </a:solidFill>
            <a:prstDash val="solid"/>
            <a:round/>
            <a:headEnd type="none" w="sm" len="sm"/>
            <a:tailEnd type="triangle" w="med" len="med"/>
          </a:ln>
        </p:spPr>
      </p:cxnSp>
      <p:sp>
        <p:nvSpPr>
          <p:cNvPr id="2672" name="Google Shape;2672;g11f2169c00a_0_15"/>
          <p:cNvSpPr/>
          <p:nvPr/>
        </p:nvSpPr>
        <p:spPr>
          <a:xfrm>
            <a:off x="5963086" y="223229"/>
            <a:ext cx="486900" cy="4947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rgbClr val="388E3C"/>
              </a:solidFill>
              <a:latin typeface="Noto Sans Symbols"/>
              <a:ea typeface="Noto Sans Symbols"/>
              <a:cs typeface="Noto Sans Symbols"/>
              <a:sym typeface="Noto Sans Symbols"/>
            </a:endParaRPr>
          </a:p>
        </p:txBody>
      </p:sp>
      <p:sp>
        <p:nvSpPr>
          <p:cNvPr id="2673" name="Google Shape;2673;g11f2169c00a_0_15"/>
          <p:cNvSpPr txBox="1"/>
          <p:nvPr/>
        </p:nvSpPr>
        <p:spPr>
          <a:xfrm>
            <a:off x="6407250" y="270475"/>
            <a:ext cx="10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good city</a:t>
            </a:r>
            <a:endParaRPr sz="1400" b="0" i="0" u="none" strike="noStrike" cap="none">
              <a:solidFill>
                <a:srgbClr val="000000"/>
              </a:solidFill>
              <a:latin typeface="Arial"/>
              <a:ea typeface="Arial"/>
              <a:cs typeface="Arial"/>
              <a:sym typeface="Arial"/>
            </a:endParaRPr>
          </a:p>
        </p:txBody>
      </p:sp>
      <p:sp>
        <p:nvSpPr>
          <p:cNvPr id="2674" name="Google Shape;2674;g11f2169c00a_0_15"/>
          <p:cNvSpPr/>
          <p:nvPr/>
        </p:nvSpPr>
        <p:spPr>
          <a:xfrm>
            <a:off x="5963077" y="835905"/>
            <a:ext cx="486900" cy="4947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675" name="Google Shape;2675;g11f2169c00a_0_15"/>
          <p:cNvSpPr txBox="1"/>
          <p:nvPr/>
        </p:nvSpPr>
        <p:spPr>
          <a:xfrm>
            <a:off x="6449975" y="883150"/>
            <a:ext cx="10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avg city</a:t>
            </a:r>
            <a:endParaRPr sz="1400" b="0" i="0" u="none" strike="noStrike" cap="none">
              <a:solidFill>
                <a:srgbClr val="000000"/>
              </a:solidFill>
              <a:latin typeface="Arial"/>
              <a:ea typeface="Arial"/>
              <a:cs typeface="Arial"/>
              <a:sym typeface="Arial"/>
            </a:endParaRPr>
          </a:p>
        </p:txBody>
      </p:sp>
      <p:sp>
        <p:nvSpPr>
          <p:cNvPr id="2676" name="Google Shape;2676;g11f2169c00a_0_15"/>
          <p:cNvSpPr/>
          <p:nvPr/>
        </p:nvSpPr>
        <p:spPr>
          <a:xfrm>
            <a:off x="7527250" y="2240875"/>
            <a:ext cx="1192800" cy="6876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388E3C"/>
                </a:solidFill>
                <a:latin typeface="Noto Sans Symbols"/>
                <a:ea typeface="Noto Sans Symbols"/>
                <a:cs typeface="Noto Sans Symbols"/>
                <a:sym typeface="Noto Sans Symbols"/>
              </a:rPr>
              <a:t>super</a:t>
            </a:r>
            <a:endParaRPr sz="2400" b="0" i="1" u="none" strike="noStrike" cap="none">
              <a:solidFill>
                <a:srgbClr val="388E3C"/>
              </a:solidFill>
              <a:latin typeface="Noto Sans Symbols"/>
              <a:ea typeface="Noto Sans Symbols"/>
              <a:cs typeface="Noto Sans Symbols"/>
              <a:sym typeface="Noto Sans Symbols"/>
            </a:endParaRPr>
          </a:p>
        </p:txBody>
      </p:sp>
      <p:cxnSp>
        <p:nvCxnSpPr>
          <p:cNvPr id="2677" name="Google Shape;2677;g11f2169c00a_0_15"/>
          <p:cNvCxnSpPr>
            <a:stCxn id="2676" idx="2"/>
            <a:endCxn id="2666" idx="6"/>
          </p:cNvCxnSpPr>
          <p:nvPr/>
        </p:nvCxnSpPr>
        <p:spPr>
          <a:xfrm rot="10800000">
            <a:off x="6790750" y="2584675"/>
            <a:ext cx="736500" cy="0"/>
          </a:xfrm>
          <a:prstGeom prst="straightConnector1">
            <a:avLst/>
          </a:prstGeom>
          <a:noFill/>
          <a:ln w="9525" cap="flat" cmpd="sng">
            <a:solidFill>
              <a:schemeClr val="dk2"/>
            </a:solidFill>
            <a:prstDash val="solid"/>
            <a:round/>
            <a:headEnd type="none" w="sm" len="sm"/>
            <a:tailEnd type="triangle" w="med" len="med"/>
          </a:ln>
        </p:spPr>
      </p:cxnSp>
      <p:cxnSp>
        <p:nvCxnSpPr>
          <p:cNvPr id="2678" name="Google Shape;2678;g11f2169c00a_0_15"/>
          <p:cNvCxnSpPr>
            <a:stCxn id="2676" idx="3"/>
            <a:endCxn id="2665" idx="7"/>
          </p:cNvCxnSpPr>
          <p:nvPr/>
        </p:nvCxnSpPr>
        <p:spPr>
          <a:xfrm flipH="1">
            <a:off x="7050032" y="2827778"/>
            <a:ext cx="651900" cy="550200"/>
          </a:xfrm>
          <a:prstGeom prst="straightConnector1">
            <a:avLst/>
          </a:prstGeom>
          <a:noFill/>
          <a:ln w="9525" cap="flat" cmpd="sng">
            <a:solidFill>
              <a:schemeClr val="dk2"/>
            </a:solidFill>
            <a:prstDash val="solid"/>
            <a:round/>
            <a:headEnd type="none" w="sm" len="sm"/>
            <a:tailEnd type="triangle" w="med" len="med"/>
          </a:ln>
        </p:spPr>
      </p:cxnSp>
      <p:cxnSp>
        <p:nvCxnSpPr>
          <p:cNvPr id="2679" name="Google Shape;2679;g11f2169c00a_0_15"/>
          <p:cNvCxnSpPr>
            <a:stCxn id="2665" idx="1"/>
            <a:endCxn id="2666" idx="4"/>
          </p:cNvCxnSpPr>
          <p:nvPr/>
        </p:nvCxnSpPr>
        <p:spPr>
          <a:xfrm rot="10800000">
            <a:off x="6622192" y="2778736"/>
            <a:ext cx="189300" cy="599100"/>
          </a:xfrm>
          <a:prstGeom prst="straightConnector1">
            <a:avLst/>
          </a:prstGeom>
          <a:noFill/>
          <a:ln w="9525" cap="flat" cmpd="sng">
            <a:solidFill>
              <a:schemeClr val="dk2"/>
            </a:solidFill>
            <a:prstDash val="solid"/>
            <a:round/>
            <a:headEnd type="none" w="sm" len="sm"/>
            <a:tailEnd type="triangle" w="med" len="med"/>
          </a:ln>
        </p:spPr>
      </p:cxnSp>
      <p:cxnSp>
        <p:nvCxnSpPr>
          <p:cNvPr id="2680" name="Google Shape;2680;g11f2169c00a_0_15"/>
          <p:cNvCxnSpPr>
            <a:stCxn id="2665" idx="3"/>
            <a:endCxn id="2670" idx="7"/>
          </p:cNvCxnSpPr>
          <p:nvPr/>
        </p:nvCxnSpPr>
        <p:spPr>
          <a:xfrm flipH="1">
            <a:off x="6436492" y="3652334"/>
            <a:ext cx="375000" cy="459600"/>
          </a:xfrm>
          <a:prstGeom prst="straightConnector1">
            <a:avLst/>
          </a:prstGeom>
          <a:noFill/>
          <a:ln w="9525" cap="flat" cmpd="sng">
            <a:solidFill>
              <a:schemeClr val="dk2"/>
            </a:solidFill>
            <a:prstDash val="solid"/>
            <a:round/>
            <a:headEnd type="none" w="sm" len="sm"/>
            <a:tailEnd type="triangle" w="med" len="med"/>
          </a:ln>
        </p:spPr>
      </p:cxnSp>
      <p:cxnSp>
        <p:nvCxnSpPr>
          <p:cNvPr id="2681" name="Google Shape;2681;g11f2169c00a_0_15"/>
          <p:cNvCxnSpPr>
            <a:stCxn id="2666" idx="2"/>
            <a:endCxn id="2664" idx="6"/>
          </p:cNvCxnSpPr>
          <p:nvPr/>
        </p:nvCxnSpPr>
        <p:spPr>
          <a:xfrm flipH="1">
            <a:off x="5412058" y="2584676"/>
            <a:ext cx="1041300" cy="176700"/>
          </a:xfrm>
          <a:prstGeom prst="straightConnector1">
            <a:avLst/>
          </a:prstGeom>
          <a:noFill/>
          <a:ln w="9525" cap="flat" cmpd="sng">
            <a:solidFill>
              <a:schemeClr val="dk2"/>
            </a:solidFill>
            <a:prstDash val="solid"/>
            <a:round/>
            <a:headEnd type="none" w="sm" len="sm"/>
            <a:tailEnd type="triangle" w="med" len="med"/>
          </a:ln>
        </p:spPr>
      </p:cxnSp>
      <p:cxnSp>
        <p:nvCxnSpPr>
          <p:cNvPr id="2682" name="Google Shape;2682;g11f2169c00a_0_15"/>
          <p:cNvCxnSpPr>
            <a:stCxn id="2667" idx="1"/>
            <a:endCxn id="2664" idx="5"/>
          </p:cNvCxnSpPr>
          <p:nvPr/>
        </p:nvCxnSpPr>
        <p:spPr>
          <a:xfrm rot="10800000">
            <a:off x="5362456" y="2898505"/>
            <a:ext cx="436500" cy="258900"/>
          </a:xfrm>
          <a:prstGeom prst="straightConnector1">
            <a:avLst/>
          </a:prstGeom>
          <a:noFill/>
          <a:ln w="9525" cap="flat" cmpd="sng">
            <a:solidFill>
              <a:schemeClr val="dk2"/>
            </a:solidFill>
            <a:prstDash val="solid"/>
            <a:round/>
            <a:headEnd type="none" w="sm" len="sm"/>
            <a:tailEnd type="triangle" w="med" len="med"/>
          </a:ln>
        </p:spPr>
      </p:cxnSp>
      <p:cxnSp>
        <p:nvCxnSpPr>
          <p:cNvPr id="2683" name="Google Shape;2683;g11f2169c00a_0_15"/>
          <p:cNvCxnSpPr>
            <a:stCxn id="2667" idx="2"/>
            <a:endCxn id="2668" idx="7"/>
          </p:cNvCxnSpPr>
          <p:nvPr/>
        </p:nvCxnSpPr>
        <p:spPr>
          <a:xfrm flipH="1">
            <a:off x="5025030" y="3294654"/>
            <a:ext cx="724500" cy="135900"/>
          </a:xfrm>
          <a:prstGeom prst="straightConnector1">
            <a:avLst/>
          </a:prstGeom>
          <a:noFill/>
          <a:ln w="9525" cap="flat" cmpd="sng">
            <a:solidFill>
              <a:schemeClr val="dk2"/>
            </a:solidFill>
            <a:prstDash val="solid"/>
            <a:round/>
            <a:headEnd type="none" w="sm" len="sm"/>
            <a:tailEnd type="triangle" w="med" len="med"/>
          </a:ln>
        </p:spPr>
      </p:cxnSp>
      <p:cxnSp>
        <p:nvCxnSpPr>
          <p:cNvPr id="2684" name="Google Shape;2684;g11f2169c00a_0_15"/>
          <p:cNvCxnSpPr>
            <a:stCxn id="2669" idx="1"/>
            <a:endCxn id="2668" idx="6"/>
          </p:cNvCxnSpPr>
          <p:nvPr/>
        </p:nvCxnSpPr>
        <p:spPr>
          <a:xfrm rot="10800000">
            <a:off x="5074411" y="3567839"/>
            <a:ext cx="387000" cy="544200"/>
          </a:xfrm>
          <a:prstGeom prst="straightConnector1">
            <a:avLst/>
          </a:prstGeom>
          <a:noFill/>
          <a:ln w="9525" cap="flat" cmpd="sng">
            <a:solidFill>
              <a:schemeClr val="dk2"/>
            </a:solidFill>
            <a:prstDash val="solid"/>
            <a:round/>
            <a:headEnd type="none" w="sm" len="sm"/>
            <a:tailEnd type="triangle" w="med" len="med"/>
          </a:ln>
        </p:spPr>
      </p:cxnSp>
      <p:cxnSp>
        <p:nvCxnSpPr>
          <p:cNvPr id="2685" name="Google Shape;2685;g11f2169c00a_0_15"/>
          <p:cNvCxnSpPr>
            <a:stCxn id="2670" idx="2"/>
            <a:endCxn id="2669" idx="6"/>
          </p:cNvCxnSpPr>
          <p:nvPr/>
        </p:nvCxnSpPr>
        <p:spPr>
          <a:xfrm rot="10800000">
            <a:off x="5749386" y="4249288"/>
            <a:ext cx="399000" cy="0"/>
          </a:xfrm>
          <a:prstGeom prst="straightConnector1">
            <a:avLst/>
          </a:prstGeom>
          <a:noFill/>
          <a:ln w="9525" cap="flat" cmpd="sng">
            <a:solidFill>
              <a:schemeClr val="dk2"/>
            </a:solidFill>
            <a:prstDash val="solid"/>
            <a:round/>
            <a:headEnd type="none" w="sm" len="sm"/>
            <a:tailEnd type="triangle" w="med" len="med"/>
          </a:ln>
        </p:spPr>
      </p:cxnSp>
      <p:cxnSp>
        <p:nvCxnSpPr>
          <p:cNvPr id="2686" name="Google Shape;2686;g11f2169c00a_0_15"/>
          <p:cNvCxnSpPr>
            <a:stCxn id="2670" idx="0"/>
            <a:endCxn id="2667" idx="5"/>
          </p:cNvCxnSpPr>
          <p:nvPr/>
        </p:nvCxnSpPr>
        <p:spPr>
          <a:xfrm rot="10800000">
            <a:off x="6037536" y="3431788"/>
            <a:ext cx="279600" cy="623400"/>
          </a:xfrm>
          <a:prstGeom prst="straightConnector1">
            <a:avLst/>
          </a:prstGeom>
          <a:noFill/>
          <a:ln w="9525" cap="flat" cmpd="sng">
            <a:solidFill>
              <a:schemeClr val="dk2"/>
            </a:solidFill>
            <a:prstDash val="solid"/>
            <a:round/>
            <a:headEnd type="none" w="sm" len="sm"/>
            <a:tailEnd type="triangle" w="med" len="med"/>
          </a:ln>
        </p:spPr>
      </p:cxnSp>
      <p:sp>
        <p:nvSpPr>
          <p:cNvPr id="2687" name="Google Shape;2687;g11f2169c00a_0_15"/>
          <p:cNvSpPr txBox="1"/>
          <p:nvPr/>
        </p:nvSpPr>
        <p:spPr>
          <a:xfrm>
            <a:off x="7099575" y="2190275"/>
            <a:ext cx="27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2688" name="Google Shape;2688;g11f2169c00a_0_15"/>
          <p:cNvSpPr txBox="1"/>
          <p:nvPr/>
        </p:nvSpPr>
        <p:spPr>
          <a:xfrm>
            <a:off x="7236175" y="2761100"/>
            <a:ext cx="27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2689" name="Google Shape;2689;g11f2169c00a_0_15"/>
          <p:cNvSpPr/>
          <p:nvPr/>
        </p:nvSpPr>
        <p:spPr>
          <a:xfrm>
            <a:off x="640906" y="2231507"/>
            <a:ext cx="353400" cy="3891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690" name="Google Shape;2690;g11f2169c00a_0_15"/>
          <p:cNvSpPr/>
          <p:nvPr/>
        </p:nvSpPr>
        <p:spPr>
          <a:xfrm>
            <a:off x="2408191" y="2987083"/>
            <a:ext cx="353400" cy="3891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rgbClr val="388E3C"/>
              </a:solidFill>
              <a:latin typeface="Noto Sans Symbols"/>
              <a:ea typeface="Noto Sans Symbols"/>
              <a:cs typeface="Noto Sans Symbols"/>
              <a:sym typeface="Noto Sans Symbols"/>
            </a:endParaRPr>
          </a:p>
        </p:txBody>
      </p:sp>
      <p:sp>
        <p:nvSpPr>
          <p:cNvPr id="2691" name="Google Shape;2691;g11f2169c00a_0_15"/>
          <p:cNvSpPr/>
          <p:nvPr/>
        </p:nvSpPr>
        <p:spPr>
          <a:xfrm>
            <a:off x="2084898" y="2054454"/>
            <a:ext cx="353400" cy="3891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rgbClr val="388E3C"/>
              </a:solidFill>
              <a:latin typeface="Noto Sans Symbols"/>
              <a:ea typeface="Noto Sans Symbols"/>
              <a:cs typeface="Noto Sans Symbols"/>
              <a:sym typeface="Noto Sans Symbols"/>
            </a:endParaRPr>
          </a:p>
        </p:txBody>
      </p:sp>
      <p:sp>
        <p:nvSpPr>
          <p:cNvPr id="2692" name="Google Shape;2692;g11f2169c00a_0_15"/>
          <p:cNvSpPr/>
          <p:nvPr/>
        </p:nvSpPr>
        <p:spPr>
          <a:xfrm>
            <a:off x="1347817" y="2766126"/>
            <a:ext cx="353400" cy="3891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693" name="Google Shape;2693;g11f2169c00a_0_15"/>
          <p:cNvSpPr/>
          <p:nvPr/>
        </p:nvSpPr>
        <p:spPr>
          <a:xfrm>
            <a:off x="287450" y="3039836"/>
            <a:ext cx="353400" cy="3891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cxnSp>
        <p:nvCxnSpPr>
          <p:cNvPr id="2694" name="Google Shape;2694;g11f2169c00a_0_15"/>
          <p:cNvCxnSpPr>
            <a:stCxn id="2689" idx="5"/>
            <a:endCxn id="2692" idx="1"/>
          </p:cNvCxnSpPr>
          <p:nvPr/>
        </p:nvCxnSpPr>
        <p:spPr>
          <a:xfrm>
            <a:off x="942552" y="2563625"/>
            <a:ext cx="456900" cy="259500"/>
          </a:xfrm>
          <a:prstGeom prst="straightConnector1">
            <a:avLst/>
          </a:prstGeom>
          <a:noFill/>
          <a:ln w="9525" cap="flat" cmpd="sng">
            <a:solidFill>
              <a:schemeClr val="dk2"/>
            </a:solidFill>
            <a:prstDash val="solid"/>
            <a:round/>
            <a:headEnd type="none" w="sm" len="sm"/>
            <a:tailEnd type="triangle" w="med" len="med"/>
          </a:ln>
        </p:spPr>
      </p:cxnSp>
      <p:cxnSp>
        <p:nvCxnSpPr>
          <p:cNvPr id="2695" name="Google Shape;2695;g11f2169c00a_0_15"/>
          <p:cNvCxnSpPr>
            <a:stCxn id="2689" idx="6"/>
            <a:endCxn id="2691" idx="2"/>
          </p:cNvCxnSpPr>
          <p:nvPr/>
        </p:nvCxnSpPr>
        <p:spPr>
          <a:xfrm rot="10800000" flipH="1">
            <a:off x="994306" y="2249057"/>
            <a:ext cx="1090500" cy="177000"/>
          </a:xfrm>
          <a:prstGeom prst="straightConnector1">
            <a:avLst/>
          </a:prstGeom>
          <a:noFill/>
          <a:ln w="9525" cap="flat" cmpd="sng">
            <a:solidFill>
              <a:schemeClr val="dk2"/>
            </a:solidFill>
            <a:prstDash val="solid"/>
            <a:round/>
            <a:headEnd type="none" w="sm" len="sm"/>
            <a:tailEnd type="triangle" w="med" len="med"/>
          </a:ln>
        </p:spPr>
      </p:cxnSp>
      <p:cxnSp>
        <p:nvCxnSpPr>
          <p:cNvPr id="2696" name="Google Shape;2696;g11f2169c00a_0_15"/>
          <p:cNvCxnSpPr>
            <a:stCxn id="2691" idx="4"/>
            <a:endCxn id="2690" idx="1"/>
          </p:cNvCxnSpPr>
          <p:nvPr/>
        </p:nvCxnSpPr>
        <p:spPr>
          <a:xfrm>
            <a:off x="2261598" y="2443554"/>
            <a:ext cx="198300" cy="600600"/>
          </a:xfrm>
          <a:prstGeom prst="straightConnector1">
            <a:avLst/>
          </a:prstGeom>
          <a:noFill/>
          <a:ln w="9525" cap="flat" cmpd="sng">
            <a:solidFill>
              <a:schemeClr val="dk2"/>
            </a:solidFill>
            <a:prstDash val="solid"/>
            <a:round/>
            <a:headEnd type="none" w="sm" len="sm"/>
            <a:tailEnd type="triangle" w="med" len="med"/>
          </a:ln>
        </p:spPr>
      </p:cxnSp>
      <p:cxnSp>
        <p:nvCxnSpPr>
          <p:cNvPr id="2697" name="Google Shape;2697;g11f2169c00a_0_15"/>
          <p:cNvCxnSpPr/>
          <p:nvPr/>
        </p:nvCxnSpPr>
        <p:spPr>
          <a:xfrm>
            <a:off x="1347824" y="3917569"/>
            <a:ext cx="417600" cy="0"/>
          </a:xfrm>
          <a:prstGeom prst="straightConnector1">
            <a:avLst/>
          </a:prstGeom>
          <a:noFill/>
          <a:ln w="9525" cap="flat" cmpd="sng">
            <a:solidFill>
              <a:schemeClr val="dk2"/>
            </a:solidFill>
            <a:prstDash val="solid"/>
            <a:round/>
            <a:headEnd type="none" w="sm" len="sm"/>
            <a:tailEnd type="triangle" w="med" len="med"/>
          </a:ln>
        </p:spPr>
      </p:cxnSp>
      <p:cxnSp>
        <p:nvCxnSpPr>
          <p:cNvPr id="2698" name="Google Shape;2698;g11f2169c00a_0_15"/>
          <p:cNvCxnSpPr>
            <a:stCxn id="2693" idx="6"/>
          </p:cNvCxnSpPr>
          <p:nvPr/>
        </p:nvCxnSpPr>
        <p:spPr>
          <a:xfrm>
            <a:off x="640850" y="3234386"/>
            <a:ext cx="405300" cy="546000"/>
          </a:xfrm>
          <a:prstGeom prst="straightConnector1">
            <a:avLst/>
          </a:prstGeom>
          <a:noFill/>
          <a:ln w="9525" cap="flat" cmpd="sng">
            <a:solidFill>
              <a:schemeClr val="dk2"/>
            </a:solidFill>
            <a:prstDash val="solid"/>
            <a:round/>
            <a:headEnd type="none" w="sm" len="sm"/>
            <a:tailEnd type="triangle" w="med" len="med"/>
          </a:ln>
        </p:spPr>
      </p:cxnSp>
      <p:cxnSp>
        <p:nvCxnSpPr>
          <p:cNvPr id="2699" name="Google Shape;2699;g11f2169c00a_0_15"/>
          <p:cNvCxnSpPr>
            <a:stCxn id="2693" idx="7"/>
            <a:endCxn id="2692" idx="2"/>
          </p:cNvCxnSpPr>
          <p:nvPr/>
        </p:nvCxnSpPr>
        <p:spPr>
          <a:xfrm rot="10800000" flipH="1">
            <a:off x="589096" y="2960618"/>
            <a:ext cx="758700" cy="136200"/>
          </a:xfrm>
          <a:prstGeom prst="straightConnector1">
            <a:avLst/>
          </a:prstGeom>
          <a:noFill/>
          <a:ln w="9525" cap="flat" cmpd="sng">
            <a:solidFill>
              <a:schemeClr val="dk2"/>
            </a:solidFill>
            <a:prstDash val="solid"/>
            <a:round/>
            <a:headEnd type="none" w="sm" len="sm"/>
            <a:tailEnd type="triangle" w="med" len="med"/>
          </a:ln>
        </p:spPr>
      </p:cxnSp>
      <p:cxnSp>
        <p:nvCxnSpPr>
          <p:cNvPr id="2700" name="Google Shape;2700;g11f2169c00a_0_15"/>
          <p:cNvCxnSpPr>
            <a:stCxn id="2692" idx="5"/>
          </p:cNvCxnSpPr>
          <p:nvPr/>
        </p:nvCxnSpPr>
        <p:spPr>
          <a:xfrm>
            <a:off x="1649463" y="3098244"/>
            <a:ext cx="292800" cy="624900"/>
          </a:xfrm>
          <a:prstGeom prst="straightConnector1">
            <a:avLst/>
          </a:prstGeom>
          <a:noFill/>
          <a:ln w="9525" cap="flat" cmpd="sng">
            <a:solidFill>
              <a:schemeClr val="dk2"/>
            </a:solidFill>
            <a:prstDash val="solid"/>
            <a:round/>
            <a:headEnd type="none" w="sm" len="sm"/>
            <a:tailEnd type="triangle" w="med" len="med"/>
          </a:ln>
        </p:spPr>
      </p:cxnSp>
      <p:cxnSp>
        <p:nvCxnSpPr>
          <p:cNvPr id="2701" name="Google Shape;2701;g11f2169c00a_0_15"/>
          <p:cNvCxnSpPr>
            <a:stCxn id="2692" idx="7"/>
            <a:endCxn id="2691" idx="3"/>
          </p:cNvCxnSpPr>
          <p:nvPr/>
        </p:nvCxnSpPr>
        <p:spPr>
          <a:xfrm rot="10800000" flipH="1">
            <a:off x="1649463" y="2386608"/>
            <a:ext cx="487200" cy="436500"/>
          </a:xfrm>
          <a:prstGeom prst="straightConnector1">
            <a:avLst/>
          </a:prstGeom>
          <a:noFill/>
          <a:ln w="9525" cap="flat" cmpd="sng">
            <a:solidFill>
              <a:schemeClr val="dk2"/>
            </a:solidFill>
            <a:prstDash val="solid"/>
            <a:round/>
            <a:headEnd type="none" w="sm" len="sm"/>
            <a:tailEnd type="triangle" w="med" len="med"/>
          </a:ln>
        </p:spPr>
      </p:cxnSp>
      <p:sp>
        <p:nvSpPr>
          <p:cNvPr id="2702" name="Google Shape;2702;g11f2169c00a_0_15"/>
          <p:cNvSpPr/>
          <p:nvPr/>
        </p:nvSpPr>
        <p:spPr>
          <a:xfrm>
            <a:off x="994325" y="3723038"/>
            <a:ext cx="353400" cy="3891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sp>
        <p:nvSpPr>
          <p:cNvPr id="2703" name="Google Shape;2703;g11f2169c00a_0_15"/>
          <p:cNvSpPr/>
          <p:nvPr/>
        </p:nvSpPr>
        <p:spPr>
          <a:xfrm>
            <a:off x="1765518" y="3723038"/>
            <a:ext cx="353400" cy="3891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dk2"/>
              </a:solidFill>
              <a:latin typeface="Noto Sans Symbols"/>
              <a:ea typeface="Noto Sans Symbols"/>
              <a:cs typeface="Noto Sans Symbols"/>
              <a:sym typeface="Noto Sans Symbols"/>
            </a:endParaRPr>
          </a:p>
        </p:txBody>
      </p:sp>
      <p:cxnSp>
        <p:nvCxnSpPr>
          <p:cNvPr id="2704" name="Google Shape;2704;g11f2169c00a_0_15"/>
          <p:cNvCxnSpPr>
            <a:stCxn id="2703" idx="7"/>
            <a:endCxn id="2690" idx="3"/>
          </p:cNvCxnSpPr>
          <p:nvPr/>
        </p:nvCxnSpPr>
        <p:spPr>
          <a:xfrm rot="10800000" flipH="1">
            <a:off x="2067164" y="3319220"/>
            <a:ext cx="392700" cy="460800"/>
          </a:xfrm>
          <a:prstGeom prst="straightConnector1">
            <a:avLst/>
          </a:prstGeom>
          <a:noFill/>
          <a:ln w="9525" cap="flat" cmpd="sng">
            <a:solidFill>
              <a:schemeClr val="dk2"/>
            </a:solidFill>
            <a:prstDash val="solid"/>
            <a:round/>
            <a:headEnd type="none" w="sm" len="sm"/>
            <a:tailEnd type="triangle" w="med" len="med"/>
          </a:ln>
        </p:spPr>
      </p:cxnSp>
      <p:sp>
        <p:nvSpPr>
          <p:cNvPr id="2705" name="Google Shape;2705;g11f2169c00a_0_15"/>
          <p:cNvSpPr txBox="1"/>
          <p:nvPr/>
        </p:nvSpPr>
        <p:spPr>
          <a:xfrm>
            <a:off x="1347888" y="2054450"/>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706" name="Google Shape;2706;g11f2169c00a_0_15"/>
          <p:cNvSpPr txBox="1"/>
          <p:nvPr/>
        </p:nvSpPr>
        <p:spPr>
          <a:xfrm>
            <a:off x="1150362" y="2438707"/>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707" name="Google Shape;2707;g11f2169c00a_0_15"/>
          <p:cNvSpPr txBox="1"/>
          <p:nvPr/>
        </p:nvSpPr>
        <p:spPr>
          <a:xfrm>
            <a:off x="732753" y="2770094"/>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08" name="Google Shape;2708;g11f2169c00a_0_15"/>
          <p:cNvSpPr txBox="1"/>
          <p:nvPr/>
        </p:nvSpPr>
        <p:spPr>
          <a:xfrm>
            <a:off x="777052" y="3252551"/>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09" name="Google Shape;2709;g11f2169c00a_0_15"/>
          <p:cNvSpPr txBox="1"/>
          <p:nvPr/>
        </p:nvSpPr>
        <p:spPr>
          <a:xfrm>
            <a:off x="1432078" y="3647366"/>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710" name="Google Shape;2710;g11f2169c00a_0_15"/>
          <p:cNvSpPr txBox="1"/>
          <p:nvPr/>
        </p:nvSpPr>
        <p:spPr>
          <a:xfrm>
            <a:off x="1592618" y="3181101"/>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11" name="Google Shape;2711;g11f2169c00a_0_15"/>
          <p:cNvSpPr txBox="1"/>
          <p:nvPr/>
        </p:nvSpPr>
        <p:spPr>
          <a:xfrm>
            <a:off x="1705902" y="238457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712" name="Google Shape;2712;g11f2169c00a_0_15"/>
          <p:cNvSpPr txBox="1"/>
          <p:nvPr/>
        </p:nvSpPr>
        <p:spPr>
          <a:xfrm>
            <a:off x="2298803" y="253598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13" name="Google Shape;2713;g11f2169c00a_0_15"/>
          <p:cNvSpPr txBox="1"/>
          <p:nvPr/>
        </p:nvSpPr>
        <p:spPr>
          <a:xfrm>
            <a:off x="2203271" y="3512487"/>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cxnSp>
        <p:nvCxnSpPr>
          <p:cNvPr id="2714" name="Google Shape;2714;g11f2169c00a_0_15"/>
          <p:cNvCxnSpPr>
            <a:stCxn id="2666" idx="3"/>
            <a:endCxn id="2667" idx="7"/>
          </p:cNvCxnSpPr>
          <p:nvPr/>
        </p:nvCxnSpPr>
        <p:spPr>
          <a:xfrm flipH="1">
            <a:off x="6037484" y="2721925"/>
            <a:ext cx="465300" cy="435600"/>
          </a:xfrm>
          <a:prstGeom prst="straightConnector1">
            <a:avLst/>
          </a:prstGeom>
          <a:noFill/>
          <a:ln w="9525" cap="flat" cmpd="sng">
            <a:solidFill>
              <a:schemeClr val="dk2"/>
            </a:solidFill>
            <a:prstDash val="solid"/>
            <a:round/>
            <a:headEnd type="none" w="sm" len="sm"/>
            <a:tailEnd type="triangle" w="med" len="med"/>
          </a:ln>
        </p:spPr>
      </p:cxnSp>
      <p:sp>
        <p:nvSpPr>
          <p:cNvPr id="2715" name="Google Shape;2715;g11f2169c00a_0_15"/>
          <p:cNvSpPr txBox="1"/>
          <p:nvPr/>
        </p:nvSpPr>
        <p:spPr>
          <a:xfrm>
            <a:off x="5749363" y="233636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716" name="Google Shape;2716;g11f2169c00a_0_15"/>
          <p:cNvSpPr txBox="1"/>
          <p:nvPr/>
        </p:nvSpPr>
        <p:spPr>
          <a:xfrm>
            <a:off x="6101365" y="264392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717" name="Google Shape;2717;g11f2169c00a_0_15"/>
          <p:cNvSpPr txBox="1"/>
          <p:nvPr/>
        </p:nvSpPr>
        <p:spPr>
          <a:xfrm>
            <a:off x="5467652" y="2770098"/>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718" name="Google Shape;2718;g11f2169c00a_0_15"/>
          <p:cNvSpPr txBox="1"/>
          <p:nvPr/>
        </p:nvSpPr>
        <p:spPr>
          <a:xfrm>
            <a:off x="5824277" y="419802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719" name="Google Shape;2719;g11f2169c00a_0_15"/>
          <p:cNvSpPr txBox="1"/>
          <p:nvPr/>
        </p:nvSpPr>
        <p:spPr>
          <a:xfrm>
            <a:off x="6560677" y="378037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720" name="Google Shape;2720;g11f2169c00a_0_15"/>
          <p:cNvSpPr txBox="1"/>
          <p:nvPr/>
        </p:nvSpPr>
        <p:spPr>
          <a:xfrm>
            <a:off x="5185852" y="3094551"/>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21" name="Google Shape;2721;g11f2169c00a_0_15"/>
          <p:cNvSpPr txBox="1"/>
          <p:nvPr/>
        </p:nvSpPr>
        <p:spPr>
          <a:xfrm>
            <a:off x="5185852" y="3633901"/>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22" name="Google Shape;2722;g11f2169c00a_0_15"/>
          <p:cNvSpPr txBox="1"/>
          <p:nvPr/>
        </p:nvSpPr>
        <p:spPr>
          <a:xfrm>
            <a:off x="6101377" y="350331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23" name="Google Shape;2723;g11f2169c00a_0_15"/>
          <p:cNvSpPr txBox="1"/>
          <p:nvPr/>
        </p:nvSpPr>
        <p:spPr>
          <a:xfrm>
            <a:off x="6651753" y="284978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727"/>
        <p:cNvGrpSpPr/>
        <p:nvPr/>
      </p:nvGrpSpPr>
      <p:grpSpPr>
        <a:xfrm>
          <a:off x="0" y="0"/>
          <a:ext cx="0" cy="0"/>
          <a:chOff x="0" y="0"/>
          <a:chExt cx="0" cy="0"/>
        </a:xfrm>
      </p:grpSpPr>
      <p:sp>
        <p:nvSpPr>
          <p:cNvPr id="2728" name="Google Shape;2728;g11f2169c00a_0_340"/>
          <p:cNvSpPr txBox="1">
            <a:spLocks noGrp="1"/>
          </p:cNvSpPr>
          <p:nvPr>
            <p:ph type="title"/>
          </p:nvPr>
        </p:nvSpPr>
        <p:spPr>
          <a:xfrm>
            <a:off x="311700" y="445025"/>
            <a:ext cx="5354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p:txBody>
      </p:sp>
      <p:sp>
        <p:nvSpPr>
          <p:cNvPr id="2729" name="Google Shape;2729;g11f2169c00a_0_340"/>
          <p:cNvSpPr/>
          <p:nvPr/>
        </p:nvSpPr>
        <p:spPr>
          <a:xfrm>
            <a:off x="649210" y="2264008"/>
            <a:ext cx="337500" cy="388200"/>
          </a:xfrm>
          <a:prstGeom prst="ellipse">
            <a:avLst/>
          </a:prstGeom>
          <a:solidFill>
            <a:schemeClr val="lt2"/>
          </a:solidFill>
          <a:ln w="28575" cap="flat" cmpd="sng">
            <a:solidFill>
              <a:srgbClr val="9900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000" b="0" i="1" u="none" strike="noStrike" cap="none">
                <a:solidFill>
                  <a:schemeClr val="dk2"/>
                </a:solidFill>
                <a:latin typeface="Noto Sans Symbols"/>
                <a:ea typeface="Noto Sans Symbols"/>
                <a:cs typeface="Noto Sans Symbols"/>
                <a:sym typeface="Noto Sans Symbols"/>
              </a:rPr>
              <a:t>2</a:t>
            </a:r>
            <a:endParaRPr sz="1000" b="0" i="1" u="none" strike="noStrike" cap="none">
              <a:solidFill>
                <a:schemeClr val="dk2"/>
              </a:solidFill>
              <a:latin typeface="Noto Sans Symbols"/>
              <a:ea typeface="Noto Sans Symbols"/>
              <a:cs typeface="Noto Sans Symbols"/>
              <a:sym typeface="Noto Sans Symbols"/>
            </a:endParaRPr>
          </a:p>
        </p:txBody>
      </p:sp>
      <p:sp>
        <p:nvSpPr>
          <p:cNvPr id="2730" name="Google Shape;2730;g11f2169c00a_0_340"/>
          <p:cNvSpPr/>
          <p:nvPr/>
        </p:nvSpPr>
        <p:spPr>
          <a:xfrm>
            <a:off x="2336766" y="3017785"/>
            <a:ext cx="337500" cy="388200"/>
          </a:xfrm>
          <a:prstGeom prst="ellipse">
            <a:avLst/>
          </a:prstGeom>
          <a:solidFill>
            <a:srgbClr val="B6D7A8"/>
          </a:solidFill>
          <a:ln w="28575" cap="flat" cmpd="sng">
            <a:solidFill>
              <a:srgbClr val="00FF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000" b="0" i="1" u="none" strike="noStrike" cap="none">
                <a:solidFill>
                  <a:srgbClr val="388E3C"/>
                </a:solidFill>
                <a:latin typeface="Noto Sans Symbols"/>
                <a:ea typeface="Noto Sans Symbols"/>
                <a:cs typeface="Noto Sans Symbols"/>
                <a:sym typeface="Noto Sans Symbols"/>
              </a:rPr>
              <a:t>0</a:t>
            </a:r>
            <a:endParaRPr sz="1000" b="0" i="1" u="none" strike="noStrike" cap="none">
              <a:solidFill>
                <a:srgbClr val="388E3C"/>
              </a:solidFill>
              <a:latin typeface="Noto Sans Symbols"/>
              <a:ea typeface="Noto Sans Symbols"/>
              <a:cs typeface="Noto Sans Symbols"/>
              <a:sym typeface="Noto Sans Symbols"/>
            </a:endParaRPr>
          </a:p>
        </p:txBody>
      </p:sp>
      <p:sp>
        <p:nvSpPr>
          <p:cNvPr id="2731" name="Google Shape;2731;g11f2169c00a_0_340"/>
          <p:cNvSpPr/>
          <p:nvPr/>
        </p:nvSpPr>
        <p:spPr>
          <a:xfrm>
            <a:off x="2028058" y="2087376"/>
            <a:ext cx="337500" cy="388200"/>
          </a:xfrm>
          <a:prstGeom prst="ellipse">
            <a:avLst/>
          </a:prstGeom>
          <a:solidFill>
            <a:srgbClr val="B6D7A8"/>
          </a:solidFill>
          <a:ln w="28575" cap="flat" cmpd="sng">
            <a:solidFill>
              <a:srgbClr val="9900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000" b="0" i="1" u="none" strike="noStrike" cap="none">
                <a:solidFill>
                  <a:srgbClr val="388E3C"/>
                </a:solidFill>
                <a:latin typeface="Noto Sans Symbols"/>
                <a:ea typeface="Noto Sans Symbols"/>
                <a:cs typeface="Noto Sans Symbols"/>
                <a:sym typeface="Noto Sans Symbols"/>
              </a:rPr>
              <a:t>0</a:t>
            </a:r>
            <a:endParaRPr sz="1000" b="0" i="1" u="none" strike="noStrike" cap="none">
              <a:solidFill>
                <a:srgbClr val="388E3C"/>
              </a:solidFill>
              <a:latin typeface="Noto Sans Symbols"/>
              <a:ea typeface="Noto Sans Symbols"/>
              <a:cs typeface="Noto Sans Symbols"/>
              <a:sym typeface="Noto Sans Symbols"/>
            </a:endParaRPr>
          </a:p>
        </p:txBody>
      </p:sp>
      <p:sp>
        <p:nvSpPr>
          <p:cNvPr id="2732" name="Google Shape;2732;g11f2169c00a_0_340"/>
          <p:cNvSpPr/>
          <p:nvPr/>
        </p:nvSpPr>
        <p:spPr>
          <a:xfrm>
            <a:off x="1324230" y="2797354"/>
            <a:ext cx="337500" cy="388200"/>
          </a:xfrm>
          <a:prstGeom prst="ellipse">
            <a:avLst/>
          </a:prstGeom>
          <a:solidFill>
            <a:schemeClr val="lt2"/>
          </a:solidFill>
          <a:ln w="28575" cap="flat" cmpd="sng">
            <a:solidFill>
              <a:srgbClr val="9900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000" b="0" i="1" u="none" strike="noStrike" cap="none">
                <a:solidFill>
                  <a:schemeClr val="dk2"/>
                </a:solidFill>
                <a:latin typeface="Noto Sans Symbols"/>
                <a:ea typeface="Noto Sans Symbols"/>
                <a:cs typeface="Noto Sans Symbols"/>
                <a:sym typeface="Noto Sans Symbols"/>
              </a:rPr>
              <a:t>1</a:t>
            </a:r>
            <a:endParaRPr sz="1000" b="0" i="1" u="none" strike="noStrike" cap="none">
              <a:solidFill>
                <a:schemeClr val="dk2"/>
              </a:solidFill>
              <a:latin typeface="Noto Sans Symbols"/>
              <a:ea typeface="Noto Sans Symbols"/>
              <a:cs typeface="Noto Sans Symbols"/>
              <a:sym typeface="Noto Sans Symbols"/>
            </a:endParaRPr>
          </a:p>
        </p:txBody>
      </p:sp>
      <p:sp>
        <p:nvSpPr>
          <p:cNvPr id="2733" name="Google Shape;2733;g11f2169c00a_0_340"/>
          <p:cNvSpPr/>
          <p:nvPr/>
        </p:nvSpPr>
        <p:spPr>
          <a:xfrm>
            <a:off x="311701" y="3070412"/>
            <a:ext cx="337500" cy="388200"/>
          </a:xfrm>
          <a:prstGeom prst="ellipse">
            <a:avLst/>
          </a:prstGeom>
          <a:solidFill>
            <a:schemeClr val="lt2"/>
          </a:solidFill>
          <a:ln w="28575" cap="flat" cmpd="sng">
            <a:solidFill>
              <a:srgbClr val="00FF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000" b="0" i="1" u="none" strike="noStrike" cap="none">
                <a:solidFill>
                  <a:schemeClr val="dk2"/>
                </a:solidFill>
                <a:latin typeface="Noto Sans Symbols"/>
                <a:ea typeface="Noto Sans Symbols"/>
                <a:cs typeface="Noto Sans Symbols"/>
                <a:sym typeface="Noto Sans Symbols"/>
              </a:rPr>
              <a:t>4</a:t>
            </a:r>
            <a:endParaRPr sz="1000" b="0" i="1" u="none" strike="noStrike" cap="none">
              <a:solidFill>
                <a:schemeClr val="dk2"/>
              </a:solidFill>
              <a:latin typeface="Noto Sans Symbols"/>
              <a:ea typeface="Noto Sans Symbols"/>
              <a:cs typeface="Noto Sans Symbols"/>
              <a:sym typeface="Noto Sans Symbols"/>
            </a:endParaRPr>
          </a:p>
        </p:txBody>
      </p:sp>
      <p:sp>
        <p:nvSpPr>
          <p:cNvPr id="2734" name="Google Shape;2734;g11f2169c00a_0_340"/>
          <p:cNvSpPr/>
          <p:nvPr/>
        </p:nvSpPr>
        <p:spPr>
          <a:xfrm>
            <a:off x="986685" y="3751988"/>
            <a:ext cx="337500" cy="388200"/>
          </a:xfrm>
          <a:prstGeom prst="ellipse">
            <a:avLst/>
          </a:prstGeom>
          <a:solidFill>
            <a:schemeClr val="lt2"/>
          </a:solidFill>
          <a:ln w="28575" cap="flat" cmpd="sng">
            <a:solidFill>
              <a:srgbClr val="00FF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000" b="0" i="1" u="none" strike="noStrike" cap="none">
                <a:solidFill>
                  <a:schemeClr val="dk2"/>
                </a:solidFill>
                <a:latin typeface="Noto Sans Symbols"/>
                <a:ea typeface="Noto Sans Symbols"/>
                <a:cs typeface="Noto Sans Symbols"/>
                <a:sym typeface="Noto Sans Symbols"/>
              </a:rPr>
              <a:t>2</a:t>
            </a:r>
            <a:endParaRPr sz="1000" b="0" i="1" u="none" strike="noStrike" cap="none">
              <a:solidFill>
                <a:schemeClr val="dk2"/>
              </a:solidFill>
              <a:latin typeface="Noto Sans Symbols"/>
              <a:ea typeface="Noto Sans Symbols"/>
              <a:cs typeface="Noto Sans Symbols"/>
              <a:sym typeface="Noto Sans Symbols"/>
            </a:endParaRPr>
          </a:p>
        </p:txBody>
      </p:sp>
      <p:sp>
        <p:nvSpPr>
          <p:cNvPr id="2735" name="Google Shape;2735;g11f2169c00a_0_340"/>
          <p:cNvSpPr/>
          <p:nvPr/>
        </p:nvSpPr>
        <p:spPr>
          <a:xfrm>
            <a:off x="1723086" y="3751988"/>
            <a:ext cx="337500" cy="388200"/>
          </a:xfrm>
          <a:prstGeom prst="ellipse">
            <a:avLst/>
          </a:prstGeom>
          <a:solidFill>
            <a:schemeClr val="lt2"/>
          </a:solidFill>
          <a:ln w="28575" cap="flat" cmpd="sng">
            <a:solidFill>
              <a:srgbClr val="00FF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000" b="0" i="1" u="none" strike="noStrike" cap="none">
                <a:solidFill>
                  <a:schemeClr val="dk2"/>
                </a:solidFill>
                <a:latin typeface="Noto Sans Symbols"/>
                <a:ea typeface="Noto Sans Symbols"/>
                <a:cs typeface="Noto Sans Symbols"/>
                <a:sym typeface="Noto Sans Symbols"/>
              </a:rPr>
              <a:t>1</a:t>
            </a:r>
            <a:endParaRPr sz="1000" b="0" i="1" u="none" strike="noStrike" cap="none">
              <a:solidFill>
                <a:schemeClr val="dk2"/>
              </a:solidFill>
              <a:latin typeface="Noto Sans Symbols"/>
              <a:ea typeface="Noto Sans Symbols"/>
              <a:cs typeface="Noto Sans Symbols"/>
              <a:sym typeface="Noto Sans Symbols"/>
            </a:endParaRPr>
          </a:p>
        </p:txBody>
      </p:sp>
      <p:sp>
        <p:nvSpPr>
          <p:cNvPr id="2736" name="Google Shape;2736;g11f2169c00a_0_340"/>
          <p:cNvSpPr/>
          <p:nvPr/>
        </p:nvSpPr>
        <p:spPr>
          <a:xfrm>
            <a:off x="3101950" y="1937675"/>
            <a:ext cx="1192800" cy="6876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388E3C"/>
                </a:solidFill>
                <a:latin typeface="Noto Sans Symbols"/>
                <a:ea typeface="Noto Sans Symbols"/>
                <a:cs typeface="Noto Sans Symbols"/>
                <a:sym typeface="Noto Sans Symbols"/>
              </a:rPr>
              <a:t>super</a:t>
            </a:r>
            <a:endParaRPr sz="2400" b="0" i="1" u="none" strike="noStrike" cap="none">
              <a:solidFill>
                <a:srgbClr val="388E3C"/>
              </a:solidFill>
              <a:latin typeface="Noto Sans Symbols"/>
              <a:ea typeface="Noto Sans Symbols"/>
              <a:cs typeface="Noto Sans Symbols"/>
              <a:sym typeface="Noto Sans Symbols"/>
            </a:endParaRPr>
          </a:p>
        </p:txBody>
      </p:sp>
      <p:cxnSp>
        <p:nvCxnSpPr>
          <p:cNvPr id="2737" name="Google Shape;2737;g11f2169c00a_0_340"/>
          <p:cNvCxnSpPr>
            <a:stCxn id="2736" idx="2"/>
            <a:endCxn id="2731" idx="6"/>
          </p:cNvCxnSpPr>
          <p:nvPr/>
        </p:nvCxnSpPr>
        <p:spPr>
          <a:xfrm rot="10800000">
            <a:off x="2365450" y="2281475"/>
            <a:ext cx="736500" cy="0"/>
          </a:xfrm>
          <a:prstGeom prst="straightConnector1">
            <a:avLst/>
          </a:prstGeom>
          <a:noFill/>
          <a:ln w="9525" cap="flat" cmpd="sng">
            <a:solidFill>
              <a:schemeClr val="dk2"/>
            </a:solidFill>
            <a:prstDash val="solid"/>
            <a:round/>
            <a:headEnd type="none" w="sm" len="sm"/>
            <a:tailEnd type="triangle" w="med" len="med"/>
          </a:ln>
        </p:spPr>
      </p:cxnSp>
      <p:cxnSp>
        <p:nvCxnSpPr>
          <p:cNvPr id="2738" name="Google Shape;2738;g11f2169c00a_0_340"/>
          <p:cNvCxnSpPr>
            <a:stCxn id="2736" idx="3"/>
            <a:endCxn id="2730" idx="7"/>
          </p:cNvCxnSpPr>
          <p:nvPr/>
        </p:nvCxnSpPr>
        <p:spPr>
          <a:xfrm flipH="1">
            <a:off x="2624732" y="2524578"/>
            <a:ext cx="651900" cy="550200"/>
          </a:xfrm>
          <a:prstGeom prst="straightConnector1">
            <a:avLst/>
          </a:prstGeom>
          <a:noFill/>
          <a:ln w="9525" cap="flat" cmpd="sng">
            <a:solidFill>
              <a:schemeClr val="dk2"/>
            </a:solidFill>
            <a:prstDash val="solid"/>
            <a:round/>
            <a:headEnd type="none" w="sm" len="sm"/>
            <a:tailEnd type="triangle" w="med" len="med"/>
          </a:ln>
        </p:spPr>
      </p:cxnSp>
      <p:cxnSp>
        <p:nvCxnSpPr>
          <p:cNvPr id="2739" name="Google Shape;2739;g11f2169c00a_0_340"/>
          <p:cNvCxnSpPr>
            <a:stCxn id="2730" idx="1"/>
            <a:endCxn id="2731" idx="4"/>
          </p:cNvCxnSpPr>
          <p:nvPr/>
        </p:nvCxnSpPr>
        <p:spPr>
          <a:xfrm rot="10800000">
            <a:off x="2196892" y="2475536"/>
            <a:ext cx="189300" cy="599100"/>
          </a:xfrm>
          <a:prstGeom prst="straightConnector1">
            <a:avLst/>
          </a:prstGeom>
          <a:noFill/>
          <a:ln w="9525" cap="flat" cmpd="sng">
            <a:solidFill>
              <a:schemeClr val="dk2"/>
            </a:solidFill>
            <a:prstDash val="solid"/>
            <a:round/>
            <a:headEnd type="none" w="sm" len="sm"/>
            <a:tailEnd type="triangle" w="med" len="med"/>
          </a:ln>
        </p:spPr>
      </p:cxnSp>
      <p:cxnSp>
        <p:nvCxnSpPr>
          <p:cNvPr id="2740" name="Google Shape;2740;g11f2169c00a_0_340"/>
          <p:cNvCxnSpPr>
            <a:stCxn id="2730" idx="3"/>
            <a:endCxn id="2735" idx="7"/>
          </p:cNvCxnSpPr>
          <p:nvPr/>
        </p:nvCxnSpPr>
        <p:spPr>
          <a:xfrm flipH="1">
            <a:off x="2011192" y="3349134"/>
            <a:ext cx="375000" cy="459600"/>
          </a:xfrm>
          <a:prstGeom prst="straightConnector1">
            <a:avLst/>
          </a:prstGeom>
          <a:noFill/>
          <a:ln w="9525" cap="flat" cmpd="sng">
            <a:solidFill>
              <a:schemeClr val="dk2"/>
            </a:solidFill>
            <a:prstDash val="solid"/>
            <a:round/>
            <a:headEnd type="none" w="sm" len="sm"/>
            <a:tailEnd type="triangle" w="med" len="med"/>
          </a:ln>
        </p:spPr>
      </p:cxnSp>
      <p:cxnSp>
        <p:nvCxnSpPr>
          <p:cNvPr id="2741" name="Google Shape;2741;g11f2169c00a_0_340"/>
          <p:cNvCxnSpPr>
            <a:stCxn id="2731" idx="2"/>
            <a:endCxn id="2729" idx="6"/>
          </p:cNvCxnSpPr>
          <p:nvPr/>
        </p:nvCxnSpPr>
        <p:spPr>
          <a:xfrm flipH="1">
            <a:off x="986758" y="2281476"/>
            <a:ext cx="1041300" cy="176700"/>
          </a:xfrm>
          <a:prstGeom prst="straightConnector1">
            <a:avLst/>
          </a:prstGeom>
          <a:noFill/>
          <a:ln w="9525" cap="flat" cmpd="sng">
            <a:solidFill>
              <a:schemeClr val="dk2"/>
            </a:solidFill>
            <a:prstDash val="solid"/>
            <a:round/>
            <a:headEnd type="none" w="sm" len="sm"/>
            <a:tailEnd type="triangle" w="med" len="med"/>
          </a:ln>
        </p:spPr>
      </p:cxnSp>
      <p:cxnSp>
        <p:nvCxnSpPr>
          <p:cNvPr id="2742" name="Google Shape;2742;g11f2169c00a_0_340"/>
          <p:cNvCxnSpPr>
            <a:stCxn id="2732" idx="1"/>
            <a:endCxn id="2729" idx="5"/>
          </p:cNvCxnSpPr>
          <p:nvPr/>
        </p:nvCxnSpPr>
        <p:spPr>
          <a:xfrm rot="10800000">
            <a:off x="937156" y="2595305"/>
            <a:ext cx="436500" cy="258900"/>
          </a:xfrm>
          <a:prstGeom prst="straightConnector1">
            <a:avLst/>
          </a:prstGeom>
          <a:noFill/>
          <a:ln w="9525" cap="flat" cmpd="sng">
            <a:solidFill>
              <a:schemeClr val="dk2"/>
            </a:solidFill>
            <a:prstDash val="solid"/>
            <a:round/>
            <a:headEnd type="none" w="sm" len="sm"/>
            <a:tailEnd type="triangle" w="med" len="med"/>
          </a:ln>
        </p:spPr>
      </p:cxnSp>
      <p:cxnSp>
        <p:nvCxnSpPr>
          <p:cNvPr id="2743" name="Google Shape;2743;g11f2169c00a_0_340"/>
          <p:cNvCxnSpPr>
            <a:stCxn id="2732" idx="2"/>
            <a:endCxn id="2733" idx="7"/>
          </p:cNvCxnSpPr>
          <p:nvPr/>
        </p:nvCxnSpPr>
        <p:spPr>
          <a:xfrm flipH="1">
            <a:off x="599730" y="2991454"/>
            <a:ext cx="724500" cy="135900"/>
          </a:xfrm>
          <a:prstGeom prst="straightConnector1">
            <a:avLst/>
          </a:prstGeom>
          <a:noFill/>
          <a:ln w="9525" cap="flat" cmpd="sng">
            <a:solidFill>
              <a:schemeClr val="dk2"/>
            </a:solidFill>
            <a:prstDash val="solid"/>
            <a:round/>
            <a:headEnd type="none" w="sm" len="sm"/>
            <a:tailEnd type="triangle" w="med" len="med"/>
          </a:ln>
        </p:spPr>
      </p:cxnSp>
      <p:cxnSp>
        <p:nvCxnSpPr>
          <p:cNvPr id="2744" name="Google Shape;2744;g11f2169c00a_0_340"/>
          <p:cNvCxnSpPr>
            <a:stCxn id="2734" idx="1"/>
            <a:endCxn id="2733" idx="6"/>
          </p:cNvCxnSpPr>
          <p:nvPr/>
        </p:nvCxnSpPr>
        <p:spPr>
          <a:xfrm rot="10800000">
            <a:off x="649111" y="3264639"/>
            <a:ext cx="387000" cy="544200"/>
          </a:xfrm>
          <a:prstGeom prst="straightConnector1">
            <a:avLst/>
          </a:prstGeom>
          <a:noFill/>
          <a:ln w="9525" cap="flat" cmpd="sng">
            <a:solidFill>
              <a:schemeClr val="dk2"/>
            </a:solidFill>
            <a:prstDash val="solid"/>
            <a:round/>
            <a:headEnd type="none" w="sm" len="sm"/>
            <a:tailEnd type="triangle" w="med" len="med"/>
          </a:ln>
        </p:spPr>
      </p:cxnSp>
      <p:cxnSp>
        <p:nvCxnSpPr>
          <p:cNvPr id="2745" name="Google Shape;2745;g11f2169c00a_0_340"/>
          <p:cNvCxnSpPr>
            <a:stCxn id="2735" idx="2"/>
            <a:endCxn id="2734" idx="6"/>
          </p:cNvCxnSpPr>
          <p:nvPr/>
        </p:nvCxnSpPr>
        <p:spPr>
          <a:xfrm rot="10800000">
            <a:off x="1324086" y="3946088"/>
            <a:ext cx="399000" cy="0"/>
          </a:xfrm>
          <a:prstGeom prst="straightConnector1">
            <a:avLst/>
          </a:prstGeom>
          <a:noFill/>
          <a:ln w="9525" cap="flat" cmpd="sng">
            <a:solidFill>
              <a:schemeClr val="dk2"/>
            </a:solidFill>
            <a:prstDash val="solid"/>
            <a:round/>
            <a:headEnd type="none" w="sm" len="sm"/>
            <a:tailEnd type="triangle" w="med" len="med"/>
          </a:ln>
        </p:spPr>
      </p:cxnSp>
      <p:cxnSp>
        <p:nvCxnSpPr>
          <p:cNvPr id="2746" name="Google Shape;2746;g11f2169c00a_0_340"/>
          <p:cNvCxnSpPr>
            <a:stCxn id="2735" idx="0"/>
            <a:endCxn id="2732" idx="5"/>
          </p:cNvCxnSpPr>
          <p:nvPr/>
        </p:nvCxnSpPr>
        <p:spPr>
          <a:xfrm rot="10800000">
            <a:off x="1612236" y="3128588"/>
            <a:ext cx="279600" cy="623400"/>
          </a:xfrm>
          <a:prstGeom prst="straightConnector1">
            <a:avLst/>
          </a:prstGeom>
          <a:noFill/>
          <a:ln w="9525" cap="flat" cmpd="sng">
            <a:solidFill>
              <a:schemeClr val="dk2"/>
            </a:solidFill>
            <a:prstDash val="solid"/>
            <a:round/>
            <a:headEnd type="none" w="sm" len="sm"/>
            <a:tailEnd type="triangle" w="med" len="med"/>
          </a:ln>
        </p:spPr>
      </p:cxnSp>
      <p:sp>
        <p:nvSpPr>
          <p:cNvPr id="2747" name="Google Shape;2747;g11f2169c00a_0_340"/>
          <p:cNvSpPr txBox="1"/>
          <p:nvPr/>
        </p:nvSpPr>
        <p:spPr>
          <a:xfrm>
            <a:off x="2674275" y="1887075"/>
            <a:ext cx="27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2748" name="Google Shape;2748;g11f2169c00a_0_340"/>
          <p:cNvSpPr txBox="1"/>
          <p:nvPr/>
        </p:nvSpPr>
        <p:spPr>
          <a:xfrm>
            <a:off x="2810875" y="2457900"/>
            <a:ext cx="27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cxnSp>
        <p:nvCxnSpPr>
          <p:cNvPr id="2749" name="Google Shape;2749;g11f2169c00a_0_340"/>
          <p:cNvCxnSpPr>
            <a:stCxn id="2731" idx="3"/>
            <a:endCxn id="2732" idx="7"/>
          </p:cNvCxnSpPr>
          <p:nvPr/>
        </p:nvCxnSpPr>
        <p:spPr>
          <a:xfrm flipH="1">
            <a:off x="1612184" y="2418725"/>
            <a:ext cx="465300" cy="435600"/>
          </a:xfrm>
          <a:prstGeom prst="straightConnector1">
            <a:avLst/>
          </a:prstGeom>
          <a:noFill/>
          <a:ln w="9525" cap="flat" cmpd="sng">
            <a:solidFill>
              <a:schemeClr val="dk2"/>
            </a:solidFill>
            <a:prstDash val="solid"/>
            <a:round/>
            <a:headEnd type="none" w="sm" len="sm"/>
            <a:tailEnd type="triangle" w="med" len="med"/>
          </a:ln>
        </p:spPr>
      </p:cxnSp>
      <p:sp>
        <p:nvSpPr>
          <p:cNvPr id="2750" name="Google Shape;2750;g11f2169c00a_0_340"/>
          <p:cNvSpPr txBox="1"/>
          <p:nvPr/>
        </p:nvSpPr>
        <p:spPr>
          <a:xfrm>
            <a:off x="1324063" y="203316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751" name="Google Shape;2751;g11f2169c00a_0_340"/>
          <p:cNvSpPr txBox="1"/>
          <p:nvPr/>
        </p:nvSpPr>
        <p:spPr>
          <a:xfrm>
            <a:off x="1676065" y="234072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752" name="Google Shape;2752;g11f2169c00a_0_340"/>
          <p:cNvSpPr txBox="1"/>
          <p:nvPr/>
        </p:nvSpPr>
        <p:spPr>
          <a:xfrm>
            <a:off x="1042352" y="2466898"/>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753" name="Google Shape;2753;g11f2169c00a_0_340"/>
          <p:cNvSpPr txBox="1"/>
          <p:nvPr/>
        </p:nvSpPr>
        <p:spPr>
          <a:xfrm>
            <a:off x="1398977" y="389482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754" name="Google Shape;2754;g11f2169c00a_0_340"/>
          <p:cNvSpPr txBox="1"/>
          <p:nvPr/>
        </p:nvSpPr>
        <p:spPr>
          <a:xfrm>
            <a:off x="2135377" y="347717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755" name="Google Shape;2755;g11f2169c00a_0_340"/>
          <p:cNvSpPr txBox="1"/>
          <p:nvPr/>
        </p:nvSpPr>
        <p:spPr>
          <a:xfrm>
            <a:off x="760552" y="2791351"/>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56" name="Google Shape;2756;g11f2169c00a_0_340"/>
          <p:cNvSpPr txBox="1"/>
          <p:nvPr/>
        </p:nvSpPr>
        <p:spPr>
          <a:xfrm>
            <a:off x="760552" y="3330701"/>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57" name="Google Shape;2757;g11f2169c00a_0_340"/>
          <p:cNvSpPr txBox="1"/>
          <p:nvPr/>
        </p:nvSpPr>
        <p:spPr>
          <a:xfrm>
            <a:off x="1676077" y="320011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58" name="Google Shape;2758;g11f2169c00a_0_340"/>
          <p:cNvSpPr txBox="1"/>
          <p:nvPr/>
        </p:nvSpPr>
        <p:spPr>
          <a:xfrm>
            <a:off x="2226453" y="2546583"/>
            <a:ext cx="2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59" name="Google Shape;2759;g11f2169c00a_0_340"/>
          <p:cNvSpPr txBox="1"/>
          <p:nvPr/>
        </p:nvSpPr>
        <p:spPr>
          <a:xfrm>
            <a:off x="311700" y="1486875"/>
            <a:ext cx="2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After SSSP from super:</a:t>
            </a:r>
            <a:endParaRPr sz="1400" b="0" i="0" u="none" strike="noStrike" cap="none">
              <a:solidFill>
                <a:srgbClr val="000000"/>
              </a:solidFill>
              <a:latin typeface="Arial"/>
              <a:ea typeface="Arial"/>
              <a:cs typeface="Arial"/>
              <a:sym typeface="Arial"/>
            </a:endParaRPr>
          </a:p>
        </p:txBody>
      </p:sp>
      <p:sp>
        <p:nvSpPr>
          <p:cNvPr id="2760" name="Google Shape;2760;g11f2169c00a_0_340"/>
          <p:cNvSpPr/>
          <p:nvPr/>
        </p:nvSpPr>
        <p:spPr>
          <a:xfrm>
            <a:off x="5826560" y="489183"/>
            <a:ext cx="337500" cy="388200"/>
          </a:xfrm>
          <a:prstGeom prst="ellipse">
            <a:avLst/>
          </a:prstGeom>
          <a:solidFill>
            <a:schemeClr val="lt2"/>
          </a:solidFill>
          <a:ln w="28575" cap="flat" cmpd="sng">
            <a:solidFill>
              <a:srgbClr val="9900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000" b="0" i="1" u="none" strike="noStrike" cap="none">
              <a:solidFill>
                <a:schemeClr val="dk2"/>
              </a:solidFill>
              <a:latin typeface="Noto Sans Symbols"/>
              <a:ea typeface="Noto Sans Symbols"/>
              <a:cs typeface="Noto Sans Symbols"/>
              <a:sym typeface="Noto Sans Symbols"/>
            </a:endParaRPr>
          </a:p>
        </p:txBody>
      </p:sp>
      <p:sp>
        <p:nvSpPr>
          <p:cNvPr id="2761" name="Google Shape;2761;g11f2169c00a_0_340"/>
          <p:cNvSpPr/>
          <p:nvPr/>
        </p:nvSpPr>
        <p:spPr>
          <a:xfrm>
            <a:off x="5826551" y="1092687"/>
            <a:ext cx="337500" cy="388200"/>
          </a:xfrm>
          <a:prstGeom prst="ellipse">
            <a:avLst/>
          </a:prstGeom>
          <a:solidFill>
            <a:schemeClr val="lt2"/>
          </a:solidFill>
          <a:ln w="28575" cap="flat" cmpd="sng">
            <a:solidFill>
              <a:srgbClr val="00FF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000" b="0" i="1" u="none" strike="noStrike" cap="none">
              <a:solidFill>
                <a:schemeClr val="dk2"/>
              </a:solidFill>
              <a:latin typeface="Noto Sans Symbols"/>
              <a:ea typeface="Noto Sans Symbols"/>
              <a:cs typeface="Noto Sans Symbols"/>
              <a:sym typeface="Noto Sans Symbols"/>
            </a:endParaRPr>
          </a:p>
        </p:txBody>
      </p:sp>
      <p:sp>
        <p:nvSpPr>
          <p:cNvPr id="2762" name="Google Shape;2762;g11f2169c00a_0_340"/>
          <p:cNvSpPr txBox="1"/>
          <p:nvPr/>
        </p:nvSpPr>
        <p:spPr>
          <a:xfrm>
            <a:off x="6164050" y="483175"/>
            <a:ext cx="2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closest good city -&gt;</a:t>
            </a:r>
            <a:endParaRPr sz="1400" b="0" i="0" u="none" strike="noStrike" cap="none">
              <a:solidFill>
                <a:srgbClr val="000000"/>
              </a:solidFill>
              <a:latin typeface="Arial"/>
              <a:ea typeface="Arial"/>
              <a:cs typeface="Arial"/>
              <a:sym typeface="Arial"/>
            </a:endParaRPr>
          </a:p>
        </p:txBody>
      </p:sp>
      <p:sp>
        <p:nvSpPr>
          <p:cNvPr id="2763" name="Google Shape;2763;g11f2169c00a_0_340"/>
          <p:cNvSpPr/>
          <p:nvPr/>
        </p:nvSpPr>
        <p:spPr>
          <a:xfrm>
            <a:off x="7983058" y="489176"/>
            <a:ext cx="337500" cy="388200"/>
          </a:xfrm>
          <a:prstGeom prst="ellipse">
            <a:avLst/>
          </a:prstGeom>
          <a:solidFill>
            <a:srgbClr val="B6D7A8"/>
          </a:solidFill>
          <a:ln w="28575" cap="flat" cmpd="sng">
            <a:solidFill>
              <a:srgbClr val="9900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000" b="0" i="1" u="none" strike="noStrike" cap="none">
              <a:solidFill>
                <a:srgbClr val="388E3C"/>
              </a:solidFill>
              <a:latin typeface="Noto Sans Symbols"/>
              <a:ea typeface="Noto Sans Symbols"/>
              <a:cs typeface="Noto Sans Symbols"/>
              <a:sym typeface="Noto Sans Symbols"/>
            </a:endParaRPr>
          </a:p>
        </p:txBody>
      </p:sp>
      <p:sp>
        <p:nvSpPr>
          <p:cNvPr id="2764" name="Google Shape;2764;g11f2169c00a_0_340"/>
          <p:cNvSpPr txBox="1"/>
          <p:nvPr/>
        </p:nvSpPr>
        <p:spPr>
          <a:xfrm>
            <a:off x="6164050" y="1086675"/>
            <a:ext cx="2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closest good city -&gt;</a:t>
            </a:r>
            <a:endParaRPr sz="1400" b="0" i="0" u="none" strike="noStrike" cap="none">
              <a:solidFill>
                <a:srgbClr val="000000"/>
              </a:solidFill>
              <a:latin typeface="Arial"/>
              <a:ea typeface="Arial"/>
              <a:cs typeface="Arial"/>
              <a:sym typeface="Arial"/>
            </a:endParaRPr>
          </a:p>
        </p:txBody>
      </p:sp>
      <p:sp>
        <p:nvSpPr>
          <p:cNvPr id="2765" name="Google Shape;2765;g11f2169c00a_0_340"/>
          <p:cNvSpPr/>
          <p:nvPr/>
        </p:nvSpPr>
        <p:spPr>
          <a:xfrm>
            <a:off x="7983041" y="1098685"/>
            <a:ext cx="337500" cy="388200"/>
          </a:xfrm>
          <a:prstGeom prst="ellipse">
            <a:avLst/>
          </a:prstGeom>
          <a:solidFill>
            <a:srgbClr val="B6D7A8"/>
          </a:solidFill>
          <a:ln w="28575" cap="flat" cmpd="sng">
            <a:solidFill>
              <a:srgbClr val="00FF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000" b="0" i="1" u="none" strike="noStrike" cap="none">
              <a:solidFill>
                <a:srgbClr val="388E3C"/>
              </a:solidFill>
              <a:latin typeface="Noto Sans Symbols"/>
              <a:ea typeface="Noto Sans Symbols"/>
              <a:cs typeface="Noto Sans Symbols"/>
              <a:sym typeface="Noto Sans Symbols"/>
            </a:endParaRPr>
          </a:p>
        </p:txBody>
      </p:sp>
      <p:sp>
        <p:nvSpPr>
          <p:cNvPr id="2766" name="Google Shape;2766;g11f2169c00a_0_340"/>
          <p:cNvSpPr txBox="1"/>
          <p:nvPr/>
        </p:nvSpPr>
        <p:spPr>
          <a:xfrm>
            <a:off x="250100" y="4291875"/>
            <a:ext cx="5808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While doing SSSP, store shortest path to each node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770"/>
        <p:cNvGrpSpPr/>
        <p:nvPr/>
      </p:nvGrpSpPr>
      <p:grpSpPr>
        <a:xfrm>
          <a:off x="0" y="0"/>
          <a:ext cx="0" cy="0"/>
          <a:chOff x="0" y="0"/>
          <a:chExt cx="0" cy="0"/>
        </a:xfrm>
      </p:grpSpPr>
      <p:sp>
        <p:nvSpPr>
          <p:cNvPr id="2771" name="Google Shape;2771;g11f2169c00a_0_38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p:txBody>
      </p:sp>
      <p:sp>
        <p:nvSpPr>
          <p:cNvPr id="2772" name="Google Shape;2772;g11f2169c00a_0_38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6.a - No vouchers</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Time complexity:</a:t>
            </a:r>
            <a:endParaRPr dirty="0"/>
          </a:p>
          <a:p>
            <a:pPr marL="0" lvl="0" indent="0" algn="l" rtl="0">
              <a:lnSpc>
                <a:spcPct val="115000"/>
              </a:lnSpc>
              <a:spcBef>
                <a:spcPts val="0"/>
              </a:spcBef>
              <a:spcAft>
                <a:spcPts val="0"/>
              </a:spcAft>
              <a:buSzPts val="1800"/>
              <a:buNone/>
            </a:pPr>
            <a:r>
              <a:rPr lang="en" i="1" dirty="0">
                <a:solidFill>
                  <a:schemeClr val="dk1"/>
                </a:solidFill>
              </a:rPr>
              <a:t>SSSP from </a:t>
            </a:r>
            <a:r>
              <a:rPr lang="en" i="1" dirty="0" err="1">
                <a:solidFill>
                  <a:schemeClr val="dk1"/>
                </a:solidFill>
              </a:rPr>
              <a:t>supernode</a:t>
            </a:r>
            <a:r>
              <a:rPr lang="en" i="1" dirty="0">
                <a:solidFill>
                  <a:schemeClr val="dk1"/>
                </a:solidFill>
              </a:rPr>
              <a:t>: O(</a:t>
            </a:r>
            <a:r>
              <a:rPr lang="en" i="1" dirty="0" err="1">
                <a:solidFill>
                  <a:schemeClr val="dk1"/>
                </a:solidFill>
              </a:rPr>
              <a:t>ElogV</a:t>
            </a:r>
            <a:r>
              <a:rPr lang="en" i="1" dirty="0">
                <a:solidFill>
                  <a:schemeClr val="dk1"/>
                </a:solidFill>
              </a:rPr>
              <a:t> ) </a:t>
            </a:r>
            <a:r>
              <a:rPr lang="en" dirty="0">
                <a:solidFill>
                  <a:schemeClr val="dk1"/>
                </a:solidFill>
              </a:rPr>
              <a:t>using </a:t>
            </a:r>
            <a:r>
              <a:rPr lang="en" dirty="0" err="1">
                <a:solidFill>
                  <a:schemeClr val="dk1"/>
                </a:solidFill>
              </a:rPr>
              <a:t>Djikstra’s</a:t>
            </a:r>
            <a:endParaRPr dirty="0"/>
          </a:p>
          <a:p>
            <a:pPr marL="0" lvl="0" indent="0" algn="l" rtl="0">
              <a:lnSpc>
                <a:spcPct val="115000"/>
              </a:lnSpc>
              <a:spcBef>
                <a:spcPts val="0"/>
              </a:spcBef>
              <a:spcAft>
                <a:spcPts val="0"/>
              </a:spcAft>
              <a:buSzPts val="1800"/>
              <a:buNone/>
            </a:pPr>
            <a:r>
              <a:rPr lang="en" dirty="0"/>
              <a:t>Q queries: O(Q)</a:t>
            </a:r>
            <a:endParaRPr dirty="0"/>
          </a:p>
          <a:p>
            <a:pPr marL="0" lvl="0" indent="0" algn="l" rtl="0">
              <a:lnSpc>
                <a:spcPct val="115000"/>
              </a:lnSpc>
              <a:spcBef>
                <a:spcPts val="0"/>
              </a:spcBef>
              <a:spcAft>
                <a:spcPts val="0"/>
              </a:spcAft>
              <a:buClr>
                <a:schemeClr val="dk1"/>
              </a:buClr>
              <a:buSzPts val="1100"/>
              <a:buFont typeface="Arial"/>
              <a:buNone/>
            </a:pPr>
            <a:r>
              <a:rPr lang="en" dirty="0"/>
              <a:t>Total: O(</a:t>
            </a:r>
            <a:r>
              <a:rPr lang="en" dirty="0" err="1"/>
              <a:t>ElogV</a:t>
            </a:r>
            <a:r>
              <a:rPr lang="en" dirty="0"/>
              <a:t> + Q)</a:t>
            </a:r>
            <a:endParaRPr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776"/>
        <p:cNvGrpSpPr/>
        <p:nvPr/>
      </p:nvGrpSpPr>
      <p:grpSpPr>
        <a:xfrm>
          <a:off x="0" y="0"/>
          <a:ext cx="0" cy="0"/>
          <a:chOff x="0" y="0"/>
          <a:chExt cx="0" cy="0"/>
        </a:xfrm>
      </p:grpSpPr>
      <p:sp>
        <p:nvSpPr>
          <p:cNvPr id="2777" name="Google Shape;2777;g11f9dfa7887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a:p>
            <a:pPr marL="0" lvl="0" indent="0" algn="l" rtl="0">
              <a:lnSpc>
                <a:spcPct val="100000"/>
              </a:lnSpc>
              <a:spcBef>
                <a:spcPts val="0"/>
              </a:spcBef>
              <a:spcAft>
                <a:spcPts val="0"/>
              </a:spcAft>
              <a:buSzPts val="2800"/>
              <a:buNone/>
            </a:pPr>
            <a:endParaRPr dirty="0"/>
          </a:p>
        </p:txBody>
      </p:sp>
      <p:sp>
        <p:nvSpPr>
          <p:cNvPr id="2778" name="Google Shape;2778;g11f9dfa7887_0_0"/>
          <p:cNvSpPr txBox="1">
            <a:spLocks noGrp="1"/>
          </p:cNvSpPr>
          <p:nvPr>
            <p:ph type="body" idx="1"/>
          </p:nvPr>
        </p:nvSpPr>
        <p:spPr>
          <a:xfrm>
            <a:off x="311700" y="1152475"/>
            <a:ext cx="8520600" cy="223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6.b -  With Vouchers</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Any ideas?</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Does this special “voucher” remind you of anything?</a:t>
            </a:r>
            <a:endParaRPr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782"/>
        <p:cNvGrpSpPr/>
        <p:nvPr/>
      </p:nvGrpSpPr>
      <p:grpSpPr>
        <a:xfrm>
          <a:off x="0" y="0"/>
          <a:ext cx="0" cy="0"/>
          <a:chOff x="0" y="0"/>
          <a:chExt cx="0" cy="0"/>
        </a:xfrm>
      </p:grpSpPr>
      <p:sp>
        <p:nvSpPr>
          <p:cNvPr id="2783" name="Google Shape;2783;g11f9dfa7887_0_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a:p>
            <a:pPr marL="0" lvl="0" indent="0" algn="l" rtl="0">
              <a:lnSpc>
                <a:spcPct val="100000"/>
              </a:lnSpc>
              <a:spcBef>
                <a:spcPts val="0"/>
              </a:spcBef>
              <a:spcAft>
                <a:spcPts val="0"/>
              </a:spcAft>
              <a:buSzPts val="2800"/>
              <a:buNone/>
            </a:pPr>
            <a:endParaRPr dirty="0"/>
          </a:p>
        </p:txBody>
      </p:sp>
      <p:sp>
        <p:nvSpPr>
          <p:cNvPr id="2784" name="Google Shape;2784;g11f9dfa7887_0_5"/>
          <p:cNvSpPr txBox="1">
            <a:spLocks noGrp="1"/>
          </p:cNvSpPr>
          <p:nvPr>
            <p:ph type="body" idx="1"/>
          </p:nvPr>
        </p:nvSpPr>
        <p:spPr>
          <a:xfrm>
            <a:off x="311700" y="1152475"/>
            <a:ext cx="8520600" cy="223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6.b -  With Vouchers</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Any ideas?</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Does this special “voucher” remind you of anything?</a:t>
            </a:r>
            <a:endParaRPr dirty="0"/>
          </a:p>
          <a:p>
            <a:pPr marL="457200" lvl="0" indent="-342900" algn="l" rtl="0">
              <a:lnSpc>
                <a:spcPct val="115000"/>
              </a:lnSpc>
              <a:spcBef>
                <a:spcPts val="0"/>
              </a:spcBef>
              <a:spcAft>
                <a:spcPts val="0"/>
              </a:spcAft>
              <a:buSzPts val="1800"/>
              <a:buChar char="-"/>
            </a:pPr>
            <a:r>
              <a:rPr lang="en" dirty="0"/>
              <a:t>PS7 Part 2! -&gt; superpowers was the additional input we have to consider</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Another way to do Topological Ordering?</a:t>
            </a:r>
            <a:endParaRPr/>
          </a:p>
        </p:txBody>
      </p:sp>
      <p:sp>
        <p:nvSpPr>
          <p:cNvPr id="249" name="Google Shape;249;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We can use Post-Order DFS, but is there another way?</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g11f9dfa7887_0_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a:p>
            <a:pPr marL="0" lvl="0" indent="0" algn="l" rtl="0">
              <a:lnSpc>
                <a:spcPct val="100000"/>
              </a:lnSpc>
              <a:spcBef>
                <a:spcPts val="0"/>
              </a:spcBef>
              <a:spcAft>
                <a:spcPts val="0"/>
              </a:spcAft>
              <a:buSzPts val="2800"/>
              <a:buNone/>
            </a:pPr>
            <a:endParaRPr dirty="0"/>
          </a:p>
        </p:txBody>
      </p:sp>
      <p:sp>
        <p:nvSpPr>
          <p:cNvPr id="2790" name="Google Shape;2790;g11f9dfa7887_0_10"/>
          <p:cNvSpPr txBox="1">
            <a:spLocks noGrp="1"/>
          </p:cNvSpPr>
          <p:nvPr>
            <p:ph type="body" idx="1"/>
          </p:nvPr>
        </p:nvSpPr>
        <p:spPr>
          <a:xfrm>
            <a:off x="311700" y="1152475"/>
            <a:ext cx="8520600" cy="371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6.b -  With Vouchers</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Any ideas?</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Does this special “voucher” remind you of anything?</a:t>
            </a:r>
            <a:endParaRPr dirty="0"/>
          </a:p>
          <a:p>
            <a:pPr marL="457200" lvl="0" indent="-342900" algn="l" rtl="0">
              <a:lnSpc>
                <a:spcPct val="115000"/>
              </a:lnSpc>
              <a:spcBef>
                <a:spcPts val="0"/>
              </a:spcBef>
              <a:spcAft>
                <a:spcPts val="0"/>
              </a:spcAft>
              <a:buSzPts val="1800"/>
              <a:buChar char="-"/>
            </a:pPr>
            <a:r>
              <a:rPr lang="en" dirty="0"/>
              <a:t>PS7 Part 2! -&gt; superpowers was the additional input we have to consider</a:t>
            </a:r>
            <a:endParaRPr dirty="0"/>
          </a:p>
          <a:p>
            <a:pPr marL="457200" lvl="0" indent="-342900" algn="l" rtl="0">
              <a:lnSpc>
                <a:spcPct val="115000"/>
              </a:lnSpc>
              <a:spcBef>
                <a:spcPts val="0"/>
              </a:spcBef>
              <a:spcAft>
                <a:spcPts val="0"/>
              </a:spcAft>
              <a:buSzPts val="1800"/>
              <a:buChar char="-"/>
            </a:pPr>
            <a:r>
              <a:rPr lang="en" dirty="0"/>
              <a:t>Not exactly the same since we have </a:t>
            </a:r>
            <a:r>
              <a:rPr lang="en" b="1" dirty="0"/>
              <a:t>different types of vouchers </a:t>
            </a:r>
            <a:r>
              <a:rPr lang="en" dirty="0"/>
              <a:t>that we have to </a:t>
            </a:r>
            <a:r>
              <a:rPr lang="en" b="1" dirty="0"/>
              <a:t>keep track of individually</a:t>
            </a:r>
            <a:endParaRPr b="1"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g11f9dfa7887_0_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a:p>
            <a:pPr marL="0" lvl="0" indent="0" algn="l" rtl="0">
              <a:lnSpc>
                <a:spcPct val="100000"/>
              </a:lnSpc>
              <a:spcBef>
                <a:spcPts val="0"/>
              </a:spcBef>
              <a:spcAft>
                <a:spcPts val="0"/>
              </a:spcAft>
              <a:buSzPts val="2800"/>
              <a:buNone/>
            </a:pPr>
            <a:endParaRPr dirty="0"/>
          </a:p>
        </p:txBody>
      </p:sp>
      <p:sp>
        <p:nvSpPr>
          <p:cNvPr id="2796" name="Google Shape;2796;g11f9dfa7887_0_15"/>
          <p:cNvSpPr txBox="1">
            <a:spLocks noGrp="1"/>
          </p:cNvSpPr>
          <p:nvPr>
            <p:ph type="body" idx="1"/>
          </p:nvPr>
        </p:nvSpPr>
        <p:spPr>
          <a:xfrm>
            <a:off x="311700" y="1152475"/>
            <a:ext cx="8520600" cy="371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6.b -  With Vouchers</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Previous node: city</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b="1" dirty="0"/>
              <a:t>New node: (city, vouchers used)</a:t>
            </a:r>
            <a:endParaRPr b="1"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g11f2169c00a_0_3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a:p>
            <a:pPr marL="0" lvl="0" indent="0" algn="l" rtl="0">
              <a:lnSpc>
                <a:spcPct val="100000"/>
              </a:lnSpc>
              <a:spcBef>
                <a:spcPts val="0"/>
              </a:spcBef>
              <a:spcAft>
                <a:spcPts val="0"/>
              </a:spcAft>
              <a:buSzPts val="2800"/>
              <a:buNone/>
            </a:pPr>
            <a:endParaRPr dirty="0"/>
          </a:p>
        </p:txBody>
      </p:sp>
      <p:sp>
        <p:nvSpPr>
          <p:cNvPr id="2802" name="Google Shape;2802;g11f2169c00a_0_389"/>
          <p:cNvSpPr txBox="1">
            <a:spLocks noGrp="1"/>
          </p:cNvSpPr>
          <p:nvPr>
            <p:ph type="body" idx="1"/>
          </p:nvPr>
        </p:nvSpPr>
        <p:spPr>
          <a:xfrm>
            <a:off x="311700" y="1152475"/>
            <a:ext cx="8520600" cy="10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6.b -  With Vouchers</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Let’s imagine only 2 vouchers, 10% &amp; 20%:</a:t>
            </a:r>
            <a:endParaRPr dirty="0"/>
          </a:p>
        </p:txBody>
      </p:sp>
      <p:sp>
        <p:nvSpPr>
          <p:cNvPr id="2803" name="Google Shape;2803;g11f2169c00a_0_389"/>
          <p:cNvSpPr/>
          <p:nvPr/>
        </p:nvSpPr>
        <p:spPr>
          <a:xfrm>
            <a:off x="1089526" y="2896952"/>
            <a:ext cx="1055484" cy="1343196"/>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[F,F]</a:t>
            </a:r>
            <a:endParaRPr sz="1400" b="0" i="0" u="none" strike="noStrike" cap="none">
              <a:solidFill>
                <a:srgbClr val="000000"/>
              </a:solidFill>
              <a:latin typeface="Arial"/>
              <a:ea typeface="Arial"/>
              <a:cs typeface="Arial"/>
              <a:sym typeface="Arial"/>
            </a:endParaRPr>
          </a:p>
        </p:txBody>
      </p:sp>
      <p:sp>
        <p:nvSpPr>
          <p:cNvPr id="2804" name="Google Shape;2804;g11f2169c00a_0_389"/>
          <p:cNvSpPr/>
          <p:nvPr/>
        </p:nvSpPr>
        <p:spPr>
          <a:xfrm>
            <a:off x="5771201" y="445027"/>
            <a:ext cx="1055484" cy="1343196"/>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[F,F]</a:t>
            </a:r>
            <a:endParaRPr sz="1400" b="0" i="0" u="none" strike="noStrike" cap="none">
              <a:solidFill>
                <a:srgbClr val="000000"/>
              </a:solidFill>
              <a:latin typeface="Arial"/>
              <a:ea typeface="Arial"/>
              <a:cs typeface="Arial"/>
              <a:sym typeface="Arial"/>
            </a:endParaRPr>
          </a:p>
        </p:txBody>
      </p:sp>
      <p:sp>
        <p:nvSpPr>
          <p:cNvPr id="2805" name="Google Shape;2805;g11f2169c00a_0_389"/>
          <p:cNvSpPr txBox="1">
            <a:spLocks noGrp="1"/>
          </p:cNvSpPr>
          <p:nvPr>
            <p:ph type="body" idx="1"/>
          </p:nvPr>
        </p:nvSpPr>
        <p:spPr>
          <a:xfrm>
            <a:off x="6930650" y="834625"/>
            <a:ext cx="2119500" cy="69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500"/>
              <a:t>: graph of the country,</a:t>
            </a:r>
            <a:endParaRPr sz="1500"/>
          </a:p>
          <a:p>
            <a:pPr marL="0" lvl="0" indent="0" algn="l" rtl="0">
              <a:lnSpc>
                <a:spcPct val="115000"/>
              </a:lnSpc>
              <a:spcBef>
                <a:spcPts val="0"/>
              </a:spcBef>
              <a:spcAft>
                <a:spcPts val="0"/>
              </a:spcAft>
              <a:buSzPts val="1800"/>
              <a:buNone/>
            </a:pPr>
            <a:r>
              <a:rPr lang="en" sz="1500"/>
              <a:t>no vouchers used</a:t>
            </a:r>
            <a:endParaRPr sz="1500"/>
          </a:p>
        </p:txBody>
      </p:sp>
      <p:sp>
        <p:nvSpPr>
          <p:cNvPr id="2806" name="Google Shape;2806;g11f2169c00a_0_389"/>
          <p:cNvSpPr/>
          <p:nvPr/>
        </p:nvSpPr>
        <p:spPr>
          <a:xfrm>
            <a:off x="3120601" y="3656102"/>
            <a:ext cx="1055484" cy="1343196"/>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[T,F]</a:t>
            </a:r>
            <a:endParaRPr sz="1400" b="0" i="0" u="none" strike="noStrike" cap="none">
              <a:solidFill>
                <a:srgbClr val="000000"/>
              </a:solidFill>
              <a:latin typeface="Arial"/>
              <a:ea typeface="Arial"/>
              <a:cs typeface="Arial"/>
              <a:sym typeface="Arial"/>
            </a:endParaRPr>
          </a:p>
        </p:txBody>
      </p:sp>
      <p:sp>
        <p:nvSpPr>
          <p:cNvPr id="2807" name="Google Shape;2807;g11f2169c00a_0_389"/>
          <p:cNvSpPr/>
          <p:nvPr/>
        </p:nvSpPr>
        <p:spPr>
          <a:xfrm>
            <a:off x="4402451" y="2247477"/>
            <a:ext cx="1055484" cy="1343196"/>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[F,T]</a:t>
            </a:r>
            <a:endParaRPr sz="1400" b="0" i="0" u="none" strike="noStrike" cap="none">
              <a:solidFill>
                <a:srgbClr val="000000"/>
              </a:solidFill>
              <a:latin typeface="Arial"/>
              <a:ea typeface="Arial"/>
              <a:cs typeface="Arial"/>
              <a:sym typeface="Arial"/>
            </a:endParaRPr>
          </a:p>
        </p:txBody>
      </p:sp>
      <p:cxnSp>
        <p:nvCxnSpPr>
          <p:cNvPr id="2808" name="Google Shape;2808;g11f2169c00a_0_389"/>
          <p:cNvCxnSpPr>
            <a:stCxn id="2803" idx="1"/>
            <a:endCxn id="2806" idx="2"/>
          </p:cNvCxnSpPr>
          <p:nvPr/>
        </p:nvCxnSpPr>
        <p:spPr>
          <a:xfrm>
            <a:off x="1617268" y="4238718"/>
            <a:ext cx="1506600" cy="89100"/>
          </a:xfrm>
          <a:prstGeom prst="straightConnector1">
            <a:avLst/>
          </a:prstGeom>
          <a:noFill/>
          <a:ln w="9525" cap="flat" cmpd="sng">
            <a:solidFill>
              <a:schemeClr val="dk2"/>
            </a:solidFill>
            <a:prstDash val="solid"/>
            <a:round/>
            <a:headEnd type="none" w="sm" len="sm"/>
            <a:tailEnd type="triangle" w="med" len="med"/>
          </a:ln>
        </p:spPr>
      </p:cxnSp>
      <p:sp>
        <p:nvSpPr>
          <p:cNvPr id="2809" name="Google Shape;2809;g11f2169c00a_0_389"/>
          <p:cNvSpPr/>
          <p:nvPr/>
        </p:nvSpPr>
        <p:spPr>
          <a:xfrm>
            <a:off x="6285376" y="3254477"/>
            <a:ext cx="1055484" cy="1343196"/>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[T,T]</a:t>
            </a:r>
            <a:endParaRPr sz="1400" b="0" i="0" u="none" strike="noStrike" cap="none">
              <a:solidFill>
                <a:srgbClr val="000000"/>
              </a:solidFill>
              <a:latin typeface="Arial"/>
              <a:ea typeface="Arial"/>
              <a:cs typeface="Arial"/>
              <a:sym typeface="Arial"/>
            </a:endParaRPr>
          </a:p>
        </p:txBody>
      </p:sp>
      <p:cxnSp>
        <p:nvCxnSpPr>
          <p:cNvPr id="2810" name="Google Shape;2810;g11f2169c00a_0_389"/>
          <p:cNvCxnSpPr>
            <a:stCxn id="2803" idx="0"/>
            <a:endCxn id="2807" idx="2"/>
          </p:cNvCxnSpPr>
          <p:nvPr/>
        </p:nvCxnSpPr>
        <p:spPr>
          <a:xfrm rot="10800000" flipH="1">
            <a:off x="2144130" y="2919050"/>
            <a:ext cx="2261700" cy="649500"/>
          </a:xfrm>
          <a:prstGeom prst="straightConnector1">
            <a:avLst/>
          </a:prstGeom>
          <a:noFill/>
          <a:ln w="9525" cap="flat" cmpd="sng">
            <a:solidFill>
              <a:schemeClr val="dk2"/>
            </a:solidFill>
            <a:prstDash val="solid"/>
            <a:round/>
            <a:headEnd type="none" w="sm" len="sm"/>
            <a:tailEnd type="triangle" w="med" len="med"/>
          </a:ln>
        </p:spPr>
      </p:cxnSp>
      <p:cxnSp>
        <p:nvCxnSpPr>
          <p:cNvPr id="2811" name="Google Shape;2811;g11f2169c00a_0_389"/>
          <p:cNvCxnSpPr>
            <a:stCxn id="2807" idx="0"/>
            <a:endCxn id="2809" idx="3"/>
          </p:cNvCxnSpPr>
          <p:nvPr/>
        </p:nvCxnSpPr>
        <p:spPr>
          <a:xfrm>
            <a:off x="5457055" y="2919075"/>
            <a:ext cx="1356000" cy="412200"/>
          </a:xfrm>
          <a:prstGeom prst="straightConnector1">
            <a:avLst/>
          </a:prstGeom>
          <a:noFill/>
          <a:ln w="9525" cap="flat" cmpd="sng">
            <a:solidFill>
              <a:schemeClr val="dk2"/>
            </a:solidFill>
            <a:prstDash val="solid"/>
            <a:round/>
            <a:headEnd type="none" w="sm" len="sm"/>
            <a:tailEnd type="triangle" w="med" len="med"/>
          </a:ln>
        </p:spPr>
      </p:cxnSp>
      <p:cxnSp>
        <p:nvCxnSpPr>
          <p:cNvPr id="2812" name="Google Shape;2812;g11f2169c00a_0_389"/>
          <p:cNvCxnSpPr>
            <a:stCxn id="2806" idx="0"/>
            <a:endCxn id="2809" idx="2"/>
          </p:cNvCxnSpPr>
          <p:nvPr/>
        </p:nvCxnSpPr>
        <p:spPr>
          <a:xfrm rot="10800000" flipH="1">
            <a:off x="4175205" y="3926000"/>
            <a:ext cx="2113500" cy="401700"/>
          </a:xfrm>
          <a:prstGeom prst="straightConnector1">
            <a:avLst/>
          </a:prstGeom>
          <a:noFill/>
          <a:ln w="9525" cap="flat" cmpd="sng">
            <a:solidFill>
              <a:schemeClr val="dk2"/>
            </a:solidFill>
            <a:prstDash val="solid"/>
            <a:round/>
            <a:headEnd type="none" w="sm" len="sm"/>
            <a:tailEnd type="triangle" w="med" len="med"/>
          </a:ln>
        </p:spPr>
      </p:cxnSp>
      <p:sp>
        <p:nvSpPr>
          <p:cNvPr id="2813" name="Google Shape;2813;g11f2169c00a_0_389"/>
          <p:cNvSpPr txBox="1"/>
          <p:nvPr/>
        </p:nvSpPr>
        <p:spPr>
          <a:xfrm>
            <a:off x="890275" y="4430375"/>
            <a:ext cx="2170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10% voucher used on some edge</a:t>
            </a:r>
            <a:endParaRPr sz="1000" b="0" i="0" u="none" strike="noStrike" cap="none">
              <a:solidFill>
                <a:srgbClr val="000000"/>
              </a:solidFill>
              <a:latin typeface="Arial"/>
              <a:ea typeface="Arial"/>
              <a:cs typeface="Arial"/>
              <a:sym typeface="Arial"/>
            </a:endParaRPr>
          </a:p>
        </p:txBody>
      </p:sp>
      <p:sp>
        <p:nvSpPr>
          <p:cNvPr id="2814" name="Google Shape;2814;g11f2169c00a_0_389"/>
          <p:cNvSpPr txBox="1"/>
          <p:nvPr/>
        </p:nvSpPr>
        <p:spPr>
          <a:xfrm>
            <a:off x="5520675" y="2749725"/>
            <a:ext cx="2170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10% voucher used on some edge</a:t>
            </a:r>
            <a:endParaRPr sz="1000" b="0" i="0" u="none" strike="noStrike" cap="none">
              <a:solidFill>
                <a:srgbClr val="000000"/>
              </a:solidFill>
              <a:latin typeface="Arial"/>
              <a:ea typeface="Arial"/>
              <a:cs typeface="Arial"/>
              <a:sym typeface="Arial"/>
            </a:endParaRPr>
          </a:p>
        </p:txBody>
      </p:sp>
      <p:sp>
        <p:nvSpPr>
          <p:cNvPr id="2815" name="Google Shape;2815;g11f2169c00a_0_389"/>
          <p:cNvSpPr txBox="1"/>
          <p:nvPr/>
        </p:nvSpPr>
        <p:spPr>
          <a:xfrm>
            <a:off x="2169200" y="2714050"/>
            <a:ext cx="2170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20% voucher used on some edge</a:t>
            </a:r>
            <a:endParaRPr sz="1000" b="0" i="0" u="none" strike="noStrike" cap="none">
              <a:solidFill>
                <a:srgbClr val="000000"/>
              </a:solidFill>
              <a:latin typeface="Arial"/>
              <a:ea typeface="Arial"/>
              <a:cs typeface="Arial"/>
              <a:sym typeface="Arial"/>
            </a:endParaRPr>
          </a:p>
        </p:txBody>
      </p:sp>
      <p:sp>
        <p:nvSpPr>
          <p:cNvPr id="2816" name="Google Shape;2816;g11f2169c00a_0_389"/>
          <p:cNvSpPr txBox="1"/>
          <p:nvPr/>
        </p:nvSpPr>
        <p:spPr>
          <a:xfrm>
            <a:off x="4254350" y="4327688"/>
            <a:ext cx="2170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20% voucher used on some edge</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g11f2169c00a_0_462"/>
          <p:cNvSpPr/>
          <p:nvPr/>
        </p:nvSpPr>
        <p:spPr>
          <a:xfrm>
            <a:off x="439301" y="1845314"/>
            <a:ext cx="1055484" cy="1343196"/>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[F,F]</a:t>
            </a:r>
            <a:endParaRPr sz="1400" b="0" i="0" u="none" strike="noStrike" cap="none">
              <a:solidFill>
                <a:srgbClr val="000000"/>
              </a:solidFill>
              <a:latin typeface="Arial"/>
              <a:ea typeface="Arial"/>
              <a:cs typeface="Arial"/>
              <a:sym typeface="Arial"/>
            </a:endParaRPr>
          </a:p>
        </p:txBody>
      </p:sp>
      <p:sp>
        <p:nvSpPr>
          <p:cNvPr id="2822" name="Google Shape;2822;g11f2169c00a_0_462"/>
          <p:cNvSpPr/>
          <p:nvPr/>
        </p:nvSpPr>
        <p:spPr>
          <a:xfrm>
            <a:off x="2470376" y="2604464"/>
            <a:ext cx="1055484" cy="1343196"/>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[T,F]</a:t>
            </a:r>
            <a:endParaRPr sz="1400" b="0" i="0" u="none" strike="noStrike" cap="none">
              <a:solidFill>
                <a:srgbClr val="000000"/>
              </a:solidFill>
              <a:latin typeface="Arial"/>
              <a:ea typeface="Arial"/>
              <a:cs typeface="Arial"/>
              <a:sym typeface="Arial"/>
            </a:endParaRPr>
          </a:p>
        </p:txBody>
      </p:sp>
      <p:sp>
        <p:nvSpPr>
          <p:cNvPr id="2823" name="Google Shape;2823;g11f2169c00a_0_462"/>
          <p:cNvSpPr/>
          <p:nvPr/>
        </p:nvSpPr>
        <p:spPr>
          <a:xfrm>
            <a:off x="3752226" y="1195839"/>
            <a:ext cx="1055484" cy="1343196"/>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[F,T]</a:t>
            </a:r>
            <a:endParaRPr sz="1400" b="0" i="0" u="none" strike="noStrike" cap="none">
              <a:solidFill>
                <a:srgbClr val="000000"/>
              </a:solidFill>
              <a:latin typeface="Arial"/>
              <a:ea typeface="Arial"/>
              <a:cs typeface="Arial"/>
              <a:sym typeface="Arial"/>
            </a:endParaRPr>
          </a:p>
        </p:txBody>
      </p:sp>
      <p:sp>
        <p:nvSpPr>
          <p:cNvPr id="2824" name="Google Shape;2824;g11f2169c00a_0_462"/>
          <p:cNvSpPr/>
          <p:nvPr/>
        </p:nvSpPr>
        <p:spPr>
          <a:xfrm>
            <a:off x="5635151" y="2202839"/>
            <a:ext cx="1055484" cy="1343196"/>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[T,T]</a:t>
            </a:r>
            <a:endParaRPr sz="1400" b="0" i="0" u="none" strike="noStrike" cap="none">
              <a:solidFill>
                <a:srgbClr val="000000"/>
              </a:solidFill>
              <a:latin typeface="Arial"/>
              <a:ea typeface="Arial"/>
              <a:cs typeface="Arial"/>
              <a:sym typeface="Arial"/>
            </a:endParaRPr>
          </a:p>
        </p:txBody>
      </p:sp>
      <p:sp>
        <p:nvSpPr>
          <p:cNvPr id="2825" name="Google Shape;2825;g11f2169c00a_0_462"/>
          <p:cNvSpPr txBox="1"/>
          <p:nvPr/>
        </p:nvSpPr>
        <p:spPr>
          <a:xfrm>
            <a:off x="1359550" y="3276188"/>
            <a:ext cx="528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-10%</a:t>
            </a:r>
            <a:endParaRPr sz="1000" b="0" i="0" u="none" strike="noStrike" cap="none">
              <a:solidFill>
                <a:srgbClr val="000000"/>
              </a:solidFill>
              <a:latin typeface="Arial"/>
              <a:ea typeface="Arial"/>
              <a:cs typeface="Arial"/>
              <a:sym typeface="Arial"/>
            </a:endParaRPr>
          </a:p>
        </p:txBody>
      </p:sp>
      <p:sp>
        <p:nvSpPr>
          <p:cNvPr id="2826" name="Google Shape;2826;g11f2169c00a_0_462"/>
          <p:cNvSpPr txBox="1"/>
          <p:nvPr/>
        </p:nvSpPr>
        <p:spPr>
          <a:xfrm>
            <a:off x="5135475" y="1642063"/>
            <a:ext cx="698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-10%</a:t>
            </a:r>
            <a:endParaRPr sz="1000" b="0" i="0" u="none" strike="noStrike" cap="none">
              <a:solidFill>
                <a:srgbClr val="000000"/>
              </a:solidFill>
              <a:latin typeface="Arial"/>
              <a:ea typeface="Arial"/>
              <a:cs typeface="Arial"/>
              <a:sym typeface="Arial"/>
            </a:endParaRPr>
          </a:p>
        </p:txBody>
      </p:sp>
      <p:sp>
        <p:nvSpPr>
          <p:cNvPr id="2827" name="Google Shape;2827;g11f2169c00a_0_462"/>
          <p:cNvSpPr txBox="1"/>
          <p:nvPr/>
        </p:nvSpPr>
        <p:spPr>
          <a:xfrm>
            <a:off x="2154525" y="1776013"/>
            <a:ext cx="698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-20%</a:t>
            </a:r>
            <a:endParaRPr sz="1000" b="0" i="0" u="none" strike="noStrike" cap="none">
              <a:solidFill>
                <a:srgbClr val="000000"/>
              </a:solidFill>
              <a:latin typeface="Arial"/>
              <a:ea typeface="Arial"/>
              <a:cs typeface="Arial"/>
              <a:sym typeface="Arial"/>
            </a:endParaRPr>
          </a:p>
        </p:txBody>
      </p:sp>
      <p:sp>
        <p:nvSpPr>
          <p:cNvPr id="2828" name="Google Shape;2828;g11f2169c00a_0_462"/>
          <p:cNvSpPr txBox="1"/>
          <p:nvPr/>
        </p:nvSpPr>
        <p:spPr>
          <a:xfrm>
            <a:off x="439300" y="405275"/>
            <a:ext cx="41328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Arial"/>
                <a:ea typeface="Arial"/>
                <a:cs typeface="Arial"/>
                <a:sym typeface="Arial"/>
              </a:rPr>
              <a:t>What now?</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Arial"/>
                <a:ea typeface="Arial"/>
                <a:cs typeface="Arial"/>
                <a:sym typeface="Arial"/>
              </a:rPr>
              <a:t>Add supernode to graph where we use all vouchers. Then reverse and SSSP!</a:t>
            </a:r>
            <a:endParaRPr sz="1500" b="0" i="0" u="none" strike="noStrike" cap="none">
              <a:solidFill>
                <a:srgbClr val="000000"/>
              </a:solidFill>
              <a:latin typeface="Arial"/>
              <a:ea typeface="Arial"/>
              <a:cs typeface="Arial"/>
              <a:sym typeface="Arial"/>
            </a:endParaRPr>
          </a:p>
        </p:txBody>
      </p:sp>
      <p:sp>
        <p:nvSpPr>
          <p:cNvPr id="2829" name="Google Shape;2829;g11f2169c00a_0_462"/>
          <p:cNvSpPr txBox="1"/>
          <p:nvPr/>
        </p:nvSpPr>
        <p:spPr>
          <a:xfrm>
            <a:off x="4231150" y="3187088"/>
            <a:ext cx="698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-20%</a:t>
            </a:r>
            <a:endParaRPr sz="1000" b="0" i="0" u="none" strike="noStrike" cap="none">
              <a:solidFill>
                <a:srgbClr val="000000"/>
              </a:solidFill>
              <a:latin typeface="Arial"/>
              <a:ea typeface="Arial"/>
              <a:cs typeface="Arial"/>
              <a:sym typeface="Arial"/>
            </a:endParaRPr>
          </a:p>
        </p:txBody>
      </p:sp>
      <p:sp>
        <p:nvSpPr>
          <p:cNvPr id="2830" name="Google Shape;2830;g11f2169c00a_0_462"/>
          <p:cNvSpPr/>
          <p:nvPr/>
        </p:nvSpPr>
        <p:spPr>
          <a:xfrm>
            <a:off x="7150475" y="1848363"/>
            <a:ext cx="1192800" cy="6876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388E3C"/>
                </a:solidFill>
                <a:latin typeface="Noto Sans Symbols"/>
                <a:ea typeface="Noto Sans Symbols"/>
                <a:cs typeface="Noto Sans Symbols"/>
                <a:sym typeface="Noto Sans Symbols"/>
              </a:rPr>
              <a:t>super</a:t>
            </a:r>
            <a:endParaRPr sz="2400" b="0" i="1" u="none" strike="noStrike" cap="none">
              <a:solidFill>
                <a:srgbClr val="388E3C"/>
              </a:solidFill>
              <a:latin typeface="Noto Sans Symbols"/>
              <a:ea typeface="Noto Sans Symbols"/>
              <a:cs typeface="Noto Sans Symbols"/>
              <a:sym typeface="Noto Sans Symbols"/>
            </a:endParaRPr>
          </a:p>
        </p:txBody>
      </p:sp>
      <p:cxnSp>
        <p:nvCxnSpPr>
          <p:cNvPr id="2831" name="Google Shape;2831;g11f2169c00a_0_462"/>
          <p:cNvCxnSpPr>
            <a:stCxn id="2830" idx="3"/>
            <a:endCxn id="2824" idx="0"/>
          </p:cNvCxnSpPr>
          <p:nvPr/>
        </p:nvCxnSpPr>
        <p:spPr>
          <a:xfrm flipH="1">
            <a:off x="6689757" y="2435266"/>
            <a:ext cx="635400" cy="439200"/>
          </a:xfrm>
          <a:prstGeom prst="straightConnector1">
            <a:avLst/>
          </a:prstGeom>
          <a:noFill/>
          <a:ln w="9525" cap="flat" cmpd="sng">
            <a:solidFill>
              <a:schemeClr val="dk2"/>
            </a:solidFill>
            <a:prstDash val="solid"/>
            <a:round/>
            <a:headEnd type="none" w="sm" len="sm"/>
            <a:tailEnd type="triangle" w="med" len="med"/>
          </a:ln>
        </p:spPr>
      </p:cxnSp>
      <p:sp>
        <p:nvSpPr>
          <p:cNvPr id="2832" name="Google Shape;2832;g11f2169c00a_0_462"/>
          <p:cNvSpPr txBox="1"/>
          <p:nvPr/>
        </p:nvSpPr>
        <p:spPr>
          <a:xfrm>
            <a:off x="6989675" y="2604463"/>
            <a:ext cx="418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0</a:t>
            </a:r>
            <a:endParaRPr sz="1000" b="0" i="0" u="none" strike="noStrike" cap="none">
              <a:solidFill>
                <a:srgbClr val="000000"/>
              </a:solidFill>
              <a:latin typeface="Arial"/>
              <a:ea typeface="Arial"/>
              <a:cs typeface="Arial"/>
              <a:sym typeface="Arial"/>
            </a:endParaRPr>
          </a:p>
        </p:txBody>
      </p:sp>
      <p:cxnSp>
        <p:nvCxnSpPr>
          <p:cNvPr id="2833" name="Google Shape;2833;g11f2169c00a_0_462"/>
          <p:cNvCxnSpPr>
            <a:stCxn id="2824" idx="3"/>
            <a:endCxn id="2823" idx="0"/>
          </p:cNvCxnSpPr>
          <p:nvPr/>
        </p:nvCxnSpPr>
        <p:spPr>
          <a:xfrm rot="10800000">
            <a:off x="4806893" y="1867437"/>
            <a:ext cx="1356000" cy="412200"/>
          </a:xfrm>
          <a:prstGeom prst="straightConnector1">
            <a:avLst/>
          </a:prstGeom>
          <a:noFill/>
          <a:ln w="9525" cap="flat" cmpd="sng">
            <a:solidFill>
              <a:schemeClr val="dk2"/>
            </a:solidFill>
            <a:prstDash val="solid"/>
            <a:round/>
            <a:headEnd type="none" w="sm" len="sm"/>
            <a:tailEnd type="triangle" w="med" len="med"/>
          </a:ln>
        </p:spPr>
      </p:cxnSp>
      <p:cxnSp>
        <p:nvCxnSpPr>
          <p:cNvPr id="2834" name="Google Shape;2834;g11f2169c00a_0_462"/>
          <p:cNvCxnSpPr>
            <a:stCxn id="2824" idx="2"/>
            <a:endCxn id="2822" idx="0"/>
          </p:cNvCxnSpPr>
          <p:nvPr/>
        </p:nvCxnSpPr>
        <p:spPr>
          <a:xfrm flipH="1">
            <a:off x="3524925" y="2874437"/>
            <a:ext cx="2113500" cy="401700"/>
          </a:xfrm>
          <a:prstGeom prst="straightConnector1">
            <a:avLst/>
          </a:prstGeom>
          <a:noFill/>
          <a:ln w="9525" cap="flat" cmpd="sng">
            <a:solidFill>
              <a:schemeClr val="dk2"/>
            </a:solidFill>
            <a:prstDash val="solid"/>
            <a:round/>
            <a:headEnd type="none" w="sm" len="sm"/>
            <a:tailEnd type="triangle" w="med" len="med"/>
          </a:ln>
        </p:spPr>
      </p:cxnSp>
      <p:cxnSp>
        <p:nvCxnSpPr>
          <p:cNvPr id="2835" name="Google Shape;2835;g11f2169c00a_0_462"/>
          <p:cNvCxnSpPr>
            <a:stCxn id="2823" idx="2"/>
            <a:endCxn id="2821" idx="0"/>
          </p:cNvCxnSpPr>
          <p:nvPr/>
        </p:nvCxnSpPr>
        <p:spPr>
          <a:xfrm flipH="1">
            <a:off x="1493800" y="1867437"/>
            <a:ext cx="2261700" cy="649500"/>
          </a:xfrm>
          <a:prstGeom prst="straightConnector1">
            <a:avLst/>
          </a:prstGeom>
          <a:noFill/>
          <a:ln w="9525" cap="flat" cmpd="sng">
            <a:solidFill>
              <a:schemeClr val="dk2"/>
            </a:solidFill>
            <a:prstDash val="solid"/>
            <a:round/>
            <a:headEnd type="none" w="sm" len="sm"/>
            <a:tailEnd type="triangle" w="med" len="med"/>
          </a:ln>
        </p:spPr>
      </p:cxnSp>
      <p:cxnSp>
        <p:nvCxnSpPr>
          <p:cNvPr id="2836" name="Google Shape;2836;g11f2169c00a_0_462"/>
          <p:cNvCxnSpPr>
            <a:stCxn id="2822" idx="2"/>
            <a:endCxn id="2821" idx="1"/>
          </p:cNvCxnSpPr>
          <p:nvPr/>
        </p:nvCxnSpPr>
        <p:spPr>
          <a:xfrm rot="10800000">
            <a:off x="967050" y="3186962"/>
            <a:ext cx="1506600" cy="89100"/>
          </a:xfrm>
          <a:prstGeom prst="straightConnector1">
            <a:avLst/>
          </a:prstGeom>
          <a:noFill/>
          <a:ln w="9525" cap="flat" cmpd="sng">
            <a:solidFill>
              <a:schemeClr val="dk2"/>
            </a:solidFill>
            <a:prstDash val="solid"/>
            <a:round/>
            <a:headEnd type="none" w="sm" len="sm"/>
            <a:tailEnd type="triangle" w="med" len="med"/>
          </a:ln>
        </p:spPr>
      </p:cxnSp>
      <p:sp>
        <p:nvSpPr>
          <p:cNvPr id="2837" name="Google Shape;2837;g11f2169c00a_0_462"/>
          <p:cNvSpPr txBox="1"/>
          <p:nvPr/>
        </p:nvSpPr>
        <p:spPr>
          <a:xfrm>
            <a:off x="439300" y="4101975"/>
            <a:ext cx="4922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Do the same for graph with no vouchers used (7.a), then see if vouchers or no vouchers are cheaper!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841"/>
        <p:cNvGrpSpPr/>
        <p:nvPr/>
      </p:nvGrpSpPr>
      <p:grpSpPr>
        <a:xfrm>
          <a:off x="0" y="0"/>
          <a:ext cx="0" cy="0"/>
          <a:chOff x="0" y="0"/>
          <a:chExt cx="0" cy="0"/>
        </a:xfrm>
      </p:grpSpPr>
      <p:sp>
        <p:nvSpPr>
          <p:cNvPr id="2842" name="Google Shape;2842;g11f2169c00a_0_50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a:p>
            <a:pPr marL="0" lvl="0" indent="0" algn="l" rtl="0">
              <a:lnSpc>
                <a:spcPct val="100000"/>
              </a:lnSpc>
              <a:spcBef>
                <a:spcPts val="0"/>
              </a:spcBef>
              <a:spcAft>
                <a:spcPts val="0"/>
              </a:spcAft>
              <a:buSzPts val="2800"/>
              <a:buNone/>
            </a:pPr>
            <a:endParaRPr dirty="0"/>
          </a:p>
        </p:txBody>
      </p:sp>
      <p:sp>
        <p:nvSpPr>
          <p:cNvPr id="2843" name="Google Shape;2843;g11f2169c00a_0_501"/>
          <p:cNvSpPr txBox="1">
            <a:spLocks noGrp="1"/>
          </p:cNvSpPr>
          <p:nvPr>
            <p:ph type="body" idx="1"/>
          </p:nvPr>
        </p:nvSpPr>
        <p:spPr>
          <a:xfrm>
            <a:off x="311700" y="1152475"/>
            <a:ext cx="7447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500"/>
              <a:t>What about 5 vouchers?</a:t>
            </a:r>
            <a:endParaRPr sz="1500"/>
          </a:p>
          <a:p>
            <a:pPr marL="0" lvl="0" indent="0" algn="l" rtl="0">
              <a:lnSpc>
                <a:spcPct val="115000"/>
              </a:lnSpc>
              <a:spcBef>
                <a:spcPts val="0"/>
              </a:spcBef>
              <a:spcAft>
                <a:spcPts val="0"/>
              </a:spcAft>
              <a:buSzPts val="1800"/>
              <a:buNone/>
            </a:pPr>
            <a:endParaRPr sz="1500"/>
          </a:p>
          <a:p>
            <a:pPr marL="457200" lvl="0" indent="-323850" algn="l" rtl="0">
              <a:lnSpc>
                <a:spcPct val="115000"/>
              </a:lnSpc>
              <a:spcBef>
                <a:spcPts val="0"/>
              </a:spcBef>
              <a:spcAft>
                <a:spcPts val="0"/>
              </a:spcAft>
              <a:buSzPts val="1500"/>
              <a:buChar char="●"/>
            </a:pPr>
            <a:r>
              <a:rPr lang="en" sz="1500"/>
              <a:t>Create 2^5 copies of the country.</a:t>
            </a:r>
            <a:endParaRPr sz="1500"/>
          </a:p>
          <a:p>
            <a:pPr marL="457200" lvl="0" indent="-323850" algn="l" rtl="0">
              <a:lnSpc>
                <a:spcPct val="115000"/>
              </a:lnSpc>
              <a:spcBef>
                <a:spcPts val="0"/>
              </a:spcBef>
              <a:spcAft>
                <a:spcPts val="0"/>
              </a:spcAft>
              <a:buSzPts val="1500"/>
              <a:buChar char="●"/>
            </a:pPr>
            <a:r>
              <a:rPr lang="en" sz="1500"/>
              <a:t>Each of them is associated with an array of 5 booleans which indicates which vouchers has already been used</a:t>
            </a:r>
            <a:endParaRPr sz="1500"/>
          </a:p>
          <a:p>
            <a:pPr marL="0" lvl="0" indent="0" algn="l" rtl="0">
              <a:lnSpc>
                <a:spcPct val="115000"/>
              </a:lnSpc>
              <a:spcBef>
                <a:spcPts val="0"/>
              </a:spcBef>
              <a:spcAft>
                <a:spcPts val="0"/>
              </a:spcAft>
              <a:buSzPts val="1800"/>
              <a:buNone/>
            </a:pPr>
            <a:endParaRPr sz="1500"/>
          </a:p>
          <a:p>
            <a:pPr marL="0" lvl="0" indent="0" algn="l" rtl="0">
              <a:lnSpc>
                <a:spcPct val="115000"/>
              </a:lnSpc>
              <a:spcBef>
                <a:spcPts val="0"/>
              </a:spcBef>
              <a:spcAft>
                <a:spcPts val="0"/>
              </a:spcAft>
              <a:buSzPts val="1800"/>
              <a:buNone/>
            </a:pPr>
            <a:endParaRPr sz="150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847"/>
        <p:cNvGrpSpPr/>
        <p:nvPr/>
      </p:nvGrpSpPr>
      <p:grpSpPr>
        <a:xfrm>
          <a:off x="0" y="0"/>
          <a:ext cx="0" cy="0"/>
          <a:chOff x="0" y="0"/>
          <a:chExt cx="0" cy="0"/>
        </a:xfrm>
      </p:grpSpPr>
      <p:sp>
        <p:nvSpPr>
          <p:cNvPr id="2848" name="Google Shape;2848;g11f2169c00a_0_5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a:p>
            <a:pPr marL="0" lvl="0" indent="0" algn="l" rtl="0">
              <a:lnSpc>
                <a:spcPct val="100000"/>
              </a:lnSpc>
              <a:spcBef>
                <a:spcPts val="0"/>
              </a:spcBef>
              <a:spcAft>
                <a:spcPts val="0"/>
              </a:spcAft>
              <a:buSzPts val="2800"/>
              <a:buNone/>
            </a:pPr>
            <a:endParaRPr dirty="0"/>
          </a:p>
        </p:txBody>
      </p:sp>
      <p:sp>
        <p:nvSpPr>
          <p:cNvPr id="2849" name="Google Shape;2849;g11f2169c00a_0_5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Let T be the number of vouchers</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How many vertices?</a:t>
            </a:r>
            <a:endParaRPr/>
          </a:p>
          <a:p>
            <a:pPr marL="0" lvl="0" indent="0" algn="l" rtl="0">
              <a:lnSpc>
                <a:spcPct val="115000"/>
              </a:lnSpc>
              <a:spcBef>
                <a:spcPts val="0"/>
              </a:spcBef>
              <a:spcAft>
                <a:spcPts val="0"/>
              </a:spcAft>
              <a:buSzPts val="1800"/>
              <a:buNone/>
            </a:pPr>
            <a:r>
              <a:rPr lang="en"/>
              <a:t>2^T graphs * V vertices: </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How many edges?</a:t>
            </a:r>
            <a:endParaRPr/>
          </a:p>
          <a:p>
            <a:pPr marL="0" lvl="0" indent="0" algn="l" rtl="0">
              <a:lnSpc>
                <a:spcPct val="115000"/>
              </a:lnSpc>
              <a:spcBef>
                <a:spcPts val="0"/>
              </a:spcBef>
              <a:spcAft>
                <a:spcPts val="0"/>
              </a:spcAft>
              <a:buSzPts val="1800"/>
              <a:buNone/>
            </a:pPr>
            <a:r>
              <a:rPr lang="en"/>
              <a:t>2^T graphs, E edges, Each edge has potentially T copies (indicating a voucher was used)</a:t>
            </a:r>
            <a:endParaRPr/>
          </a:p>
          <a:p>
            <a:pPr marL="0" lvl="0" indent="0" algn="l" rtl="0">
              <a:lnSpc>
                <a:spcPct val="115000"/>
              </a:lnSpc>
              <a:spcBef>
                <a:spcPts val="0"/>
              </a:spcBef>
              <a:spcAft>
                <a:spcPts val="0"/>
              </a:spcAft>
              <a:buSzPts val="1800"/>
              <a:buNone/>
            </a:pPr>
            <a:r>
              <a:rPr lang="en"/>
              <a:t>Total: 2^T * E * T: </a:t>
            </a:r>
            <a:endParaRPr/>
          </a:p>
          <a:p>
            <a:pPr marL="0" lvl="0" indent="0" algn="l" rtl="0">
              <a:lnSpc>
                <a:spcPct val="115000"/>
              </a:lnSpc>
              <a:spcBef>
                <a:spcPts val="0"/>
              </a:spcBef>
              <a:spcAft>
                <a:spcPts val="0"/>
              </a:spcAft>
              <a:buClr>
                <a:schemeClr val="dk1"/>
              </a:buClr>
              <a:buSzPts val="1100"/>
              <a:buFont typeface="Arial"/>
              <a:buNone/>
            </a:pPr>
            <a:endParaRPr/>
          </a:p>
        </p:txBody>
      </p:sp>
      <p:pic>
        <p:nvPicPr>
          <p:cNvPr id="2850" name="Google Shape;2850;g11f2169c00a_0_515"/>
          <p:cNvPicPr preferRelativeResize="0"/>
          <p:nvPr/>
        </p:nvPicPr>
        <p:blipFill rotWithShape="1">
          <a:blip r:embed="rId3">
            <a:alphaModFix/>
          </a:blip>
          <a:srcRect/>
          <a:stretch/>
        </p:blipFill>
        <p:spPr>
          <a:xfrm>
            <a:off x="2835675" y="2144300"/>
            <a:ext cx="977750" cy="376675"/>
          </a:xfrm>
          <a:prstGeom prst="rect">
            <a:avLst/>
          </a:prstGeom>
          <a:noFill/>
          <a:ln>
            <a:noFill/>
          </a:ln>
        </p:spPr>
      </p:pic>
      <p:pic>
        <p:nvPicPr>
          <p:cNvPr id="2851" name="Google Shape;2851;g11f2169c00a_0_515"/>
          <p:cNvPicPr preferRelativeResize="0"/>
          <p:nvPr/>
        </p:nvPicPr>
        <p:blipFill rotWithShape="1">
          <a:blip r:embed="rId4">
            <a:alphaModFix/>
          </a:blip>
          <a:srcRect/>
          <a:stretch/>
        </p:blipFill>
        <p:spPr>
          <a:xfrm>
            <a:off x="2203375" y="3698800"/>
            <a:ext cx="1194136" cy="37667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g11f2169c00a_0_522"/>
          <p:cNvSpPr txBox="1">
            <a:spLocks noGrp="1"/>
          </p:cNvSpPr>
          <p:nvPr>
            <p:ph type="title"/>
          </p:nvPr>
        </p:nvSpPr>
        <p:spPr>
          <a:xfrm>
            <a:off x="311700" y="4374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6 - Roads with discount</a:t>
            </a:r>
            <a:endParaRPr dirty="0"/>
          </a:p>
        </p:txBody>
      </p:sp>
      <p:sp>
        <p:nvSpPr>
          <p:cNvPr id="2857" name="Google Shape;2857;g11f2169c00a_0_5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(cont) </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Q potential queries:</a:t>
            </a:r>
            <a:endParaRPr/>
          </a:p>
          <a:p>
            <a:pPr marL="0" lvl="0" indent="0" algn="l" rtl="0">
              <a:lnSpc>
                <a:spcPct val="115000"/>
              </a:lnSpc>
              <a:spcBef>
                <a:spcPts val="0"/>
              </a:spcBef>
              <a:spcAft>
                <a:spcPts val="0"/>
              </a:spcAft>
              <a:buSzPts val="1800"/>
              <a:buNone/>
            </a:pPr>
            <a:r>
              <a:rPr lang="en"/>
              <a:t>SSSP (Djikstra’s):</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Total: </a:t>
            </a:r>
            <a:endParaRPr/>
          </a:p>
        </p:txBody>
      </p:sp>
      <p:sp>
        <p:nvSpPr>
          <p:cNvPr id="2858" name="Google Shape;2858;g11f2169c00a_0_522"/>
          <p:cNvSpPr txBox="1"/>
          <p:nvPr/>
        </p:nvSpPr>
        <p:spPr>
          <a:xfrm>
            <a:off x="5811150" y="609975"/>
            <a:ext cx="1230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Vertices:</a:t>
            </a:r>
            <a:endParaRPr sz="1400" b="0" i="0" u="none" strike="noStrike" cap="none">
              <a:solidFill>
                <a:srgbClr val="000000"/>
              </a:solidFill>
              <a:latin typeface="Arial"/>
              <a:ea typeface="Arial"/>
              <a:cs typeface="Arial"/>
              <a:sym typeface="Arial"/>
            </a:endParaRPr>
          </a:p>
        </p:txBody>
      </p:sp>
      <p:pic>
        <p:nvPicPr>
          <p:cNvPr id="2859" name="Google Shape;2859;g11f2169c00a_0_522"/>
          <p:cNvPicPr preferRelativeResize="0"/>
          <p:nvPr/>
        </p:nvPicPr>
        <p:blipFill rotWithShape="1">
          <a:blip r:embed="rId3">
            <a:alphaModFix/>
          </a:blip>
          <a:srcRect/>
          <a:stretch/>
        </p:blipFill>
        <p:spPr>
          <a:xfrm>
            <a:off x="6602174" y="675500"/>
            <a:ext cx="698648" cy="269150"/>
          </a:xfrm>
          <a:prstGeom prst="rect">
            <a:avLst/>
          </a:prstGeom>
          <a:noFill/>
          <a:ln>
            <a:noFill/>
          </a:ln>
        </p:spPr>
      </p:pic>
      <p:pic>
        <p:nvPicPr>
          <p:cNvPr id="2860" name="Google Shape;2860;g11f2169c00a_0_522"/>
          <p:cNvPicPr preferRelativeResize="0"/>
          <p:nvPr/>
        </p:nvPicPr>
        <p:blipFill rotWithShape="1">
          <a:blip r:embed="rId4">
            <a:alphaModFix/>
          </a:blip>
          <a:srcRect/>
          <a:stretch/>
        </p:blipFill>
        <p:spPr>
          <a:xfrm>
            <a:off x="6490278" y="1017725"/>
            <a:ext cx="853247" cy="269150"/>
          </a:xfrm>
          <a:prstGeom prst="rect">
            <a:avLst/>
          </a:prstGeom>
          <a:noFill/>
          <a:ln>
            <a:noFill/>
          </a:ln>
        </p:spPr>
      </p:pic>
      <p:sp>
        <p:nvSpPr>
          <p:cNvPr id="2861" name="Google Shape;2861;g11f2169c00a_0_522"/>
          <p:cNvSpPr txBox="1"/>
          <p:nvPr/>
        </p:nvSpPr>
        <p:spPr>
          <a:xfrm>
            <a:off x="5811150" y="952200"/>
            <a:ext cx="85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Edges:</a:t>
            </a:r>
            <a:endParaRPr sz="1400" b="0" i="0" u="none" strike="noStrike" cap="none">
              <a:solidFill>
                <a:srgbClr val="000000"/>
              </a:solidFill>
              <a:latin typeface="Arial"/>
              <a:ea typeface="Arial"/>
              <a:cs typeface="Arial"/>
              <a:sym typeface="Arial"/>
            </a:endParaRPr>
          </a:p>
        </p:txBody>
      </p:sp>
      <p:pic>
        <p:nvPicPr>
          <p:cNvPr id="2862" name="Google Shape;2862;g11f2169c00a_0_522"/>
          <p:cNvPicPr preferRelativeResize="0"/>
          <p:nvPr/>
        </p:nvPicPr>
        <p:blipFill rotWithShape="1">
          <a:blip r:embed="rId5">
            <a:alphaModFix/>
          </a:blip>
          <a:srcRect/>
          <a:stretch/>
        </p:blipFill>
        <p:spPr>
          <a:xfrm>
            <a:off x="2408475" y="1892625"/>
            <a:ext cx="575153" cy="269825"/>
          </a:xfrm>
          <a:prstGeom prst="rect">
            <a:avLst/>
          </a:prstGeom>
          <a:noFill/>
          <a:ln>
            <a:noFill/>
          </a:ln>
        </p:spPr>
      </p:pic>
      <p:pic>
        <p:nvPicPr>
          <p:cNvPr id="2863" name="Google Shape;2863;g11f2169c00a_0_522"/>
          <p:cNvPicPr preferRelativeResize="0"/>
          <p:nvPr/>
        </p:nvPicPr>
        <p:blipFill rotWithShape="1">
          <a:blip r:embed="rId6">
            <a:alphaModFix/>
          </a:blip>
          <a:srcRect/>
          <a:stretch/>
        </p:blipFill>
        <p:spPr>
          <a:xfrm>
            <a:off x="2237550" y="2196650"/>
            <a:ext cx="2013225" cy="320750"/>
          </a:xfrm>
          <a:prstGeom prst="rect">
            <a:avLst/>
          </a:prstGeom>
          <a:noFill/>
          <a:ln>
            <a:noFill/>
          </a:ln>
        </p:spPr>
      </p:pic>
      <p:pic>
        <p:nvPicPr>
          <p:cNvPr id="2864" name="Google Shape;2864;g11f2169c00a_0_522"/>
          <p:cNvPicPr preferRelativeResize="0"/>
          <p:nvPr/>
        </p:nvPicPr>
        <p:blipFill rotWithShape="1">
          <a:blip r:embed="rId7">
            <a:alphaModFix/>
          </a:blip>
          <a:srcRect/>
          <a:stretch/>
        </p:blipFill>
        <p:spPr>
          <a:xfrm>
            <a:off x="998400" y="2824125"/>
            <a:ext cx="2112672" cy="26982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g11f2169c00a_0_5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 </a:t>
            </a:r>
            <a:r>
              <a:rPr lang="en" b="1" dirty="0"/>
              <a:t>very </a:t>
            </a:r>
            <a:r>
              <a:rPr lang="en" dirty="0"/>
              <a:t>hard</a:t>
            </a:r>
            <a:endParaRPr dirty="0"/>
          </a:p>
          <a:p>
            <a:pPr marL="0" lvl="0" indent="0" algn="l" rtl="0">
              <a:lnSpc>
                <a:spcPct val="100000"/>
              </a:lnSpc>
              <a:spcBef>
                <a:spcPts val="0"/>
              </a:spcBef>
              <a:spcAft>
                <a:spcPts val="0"/>
              </a:spcAft>
              <a:buSzPts val="2800"/>
              <a:buNone/>
            </a:pPr>
            <a:endParaRPr dirty="0"/>
          </a:p>
        </p:txBody>
      </p:sp>
      <p:sp>
        <p:nvSpPr>
          <p:cNvPr id="2870" name="Google Shape;2870;g11f2169c00a_0_5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t>B: a prefix XOR array</a:t>
            </a:r>
            <a:endParaRPr sz="1600"/>
          </a:p>
          <a:p>
            <a:pPr marL="0" lvl="0" indent="0" algn="l" rtl="0">
              <a:lnSpc>
                <a:spcPct val="115000"/>
              </a:lnSpc>
              <a:spcBef>
                <a:spcPts val="0"/>
              </a:spcBef>
              <a:spcAft>
                <a:spcPts val="0"/>
              </a:spcAft>
              <a:buSzPts val="1800"/>
              <a:buNone/>
            </a:pPr>
            <a:r>
              <a:rPr lang="en" sz="1600"/>
              <a:t>B0 = 0, Bi = A1⊕A2⊕A3…⊕Ai</a:t>
            </a:r>
            <a:endParaRPr sz="1600"/>
          </a:p>
          <a:p>
            <a:pPr marL="0" lvl="0" indent="0" algn="l" rtl="0">
              <a:lnSpc>
                <a:spcPct val="115000"/>
              </a:lnSpc>
              <a:spcBef>
                <a:spcPts val="0"/>
              </a:spcBef>
              <a:spcAft>
                <a:spcPts val="0"/>
              </a:spcAft>
              <a:buSzPts val="1800"/>
              <a:buNone/>
            </a:pPr>
            <a:endParaRPr sz="1600"/>
          </a:p>
          <a:p>
            <a:pPr marL="0" lvl="0" indent="0" algn="l" rtl="0">
              <a:lnSpc>
                <a:spcPct val="115000"/>
              </a:lnSpc>
              <a:spcBef>
                <a:spcPts val="0"/>
              </a:spcBef>
              <a:spcAft>
                <a:spcPts val="0"/>
              </a:spcAft>
              <a:buSzPts val="1800"/>
              <a:buNone/>
            </a:pPr>
            <a:r>
              <a:rPr lang="en" sz="1600"/>
              <a:t>Eg.</a:t>
            </a:r>
            <a:endParaRPr sz="1600"/>
          </a:p>
          <a:p>
            <a:pPr marL="0" lvl="0" indent="0" algn="l" rtl="0">
              <a:lnSpc>
                <a:spcPct val="115000"/>
              </a:lnSpc>
              <a:spcBef>
                <a:spcPts val="0"/>
              </a:spcBef>
              <a:spcAft>
                <a:spcPts val="0"/>
              </a:spcAft>
              <a:buSzPts val="1800"/>
              <a:buNone/>
            </a:pPr>
            <a:r>
              <a:rPr lang="en" sz="1600"/>
              <a:t>Let A = [3,4,5]</a:t>
            </a:r>
            <a:endParaRPr sz="1600"/>
          </a:p>
          <a:p>
            <a:pPr marL="0" lvl="0" indent="0" algn="l" rtl="0">
              <a:lnSpc>
                <a:spcPct val="115000"/>
              </a:lnSpc>
              <a:spcBef>
                <a:spcPts val="0"/>
              </a:spcBef>
              <a:spcAft>
                <a:spcPts val="0"/>
              </a:spcAft>
              <a:buSzPts val="1800"/>
              <a:buNone/>
            </a:pPr>
            <a:r>
              <a:rPr lang="en" sz="1600"/>
              <a:t>B0 = 0</a:t>
            </a:r>
            <a:endParaRPr sz="1600"/>
          </a:p>
          <a:p>
            <a:pPr marL="0" lvl="0" indent="0" algn="l" rtl="0">
              <a:lnSpc>
                <a:spcPct val="115000"/>
              </a:lnSpc>
              <a:spcBef>
                <a:spcPts val="0"/>
              </a:spcBef>
              <a:spcAft>
                <a:spcPts val="0"/>
              </a:spcAft>
              <a:buSzPts val="1800"/>
              <a:buNone/>
            </a:pPr>
            <a:r>
              <a:rPr lang="en" sz="1600"/>
              <a:t>B1 = A1 = 3</a:t>
            </a:r>
            <a:endParaRPr sz="1600"/>
          </a:p>
          <a:p>
            <a:pPr marL="0" lvl="0" indent="0" algn="l" rtl="0">
              <a:lnSpc>
                <a:spcPct val="115000"/>
              </a:lnSpc>
              <a:spcBef>
                <a:spcPts val="0"/>
              </a:spcBef>
              <a:spcAft>
                <a:spcPts val="0"/>
              </a:spcAft>
              <a:buSzPts val="1800"/>
              <a:buNone/>
            </a:pPr>
            <a:r>
              <a:rPr lang="en" sz="1600"/>
              <a:t>B2 = A1⊕A2 = 3⊕4 = 11⊕100 = 111 = 7</a:t>
            </a:r>
            <a:endParaRPr sz="1600"/>
          </a:p>
          <a:p>
            <a:pPr marL="0" lvl="0" indent="0" algn="l" rtl="0">
              <a:lnSpc>
                <a:spcPct val="115000"/>
              </a:lnSpc>
              <a:spcBef>
                <a:spcPts val="0"/>
              </a:spcBef>
              <a:spcAft>
                <a:spcPts val="0"/>
              </a:spcAft>
              <a:buSzPts val="1800"/>
              <a:buNone/>
            </a:pPr>
            <a:r>
              <a:rPr lang="en" sz="1600"/>
              <a:t>B3 = A1⊕A2⊕A3 = 7⊕5 = 111⊕101 = 10 = 2</a:t>
            </a:r>
            <a:endParaRPr sz="1600"/>
          </a:p>
          <a:p>
            <a:pPr marL="0" lvl="0" indent="0" algn="l" rtl="0">
              <a:lnSpc>
                <a:spcPct val="115000"/>
              </a:lnSpc>
              <a:spcBef>
                <a:spcPts val="0"/>
              </a:spcBef>
              <a:spcAft>
                <a:spcPts val="0"/>
              </a:spcAft>
              <a:buSzPts val="1800"/>
              <a:buNone/>
            </a:pPr>
            <a:endParaRPr sz="1600"/>
          </a:p>
          <a:p>
            <a:pPr marL="0" lvl="0" indent="0" algn="l" rtl="0">
              <a:lnSpc>
                <a:spcPct val="115000"/>
              </a:lnSpc>
              <a:spcBef>
                <a:spcPts val="0"/>
              </a:spcBef>
              <a:spcAft>
                <a:spcPts val="0"/>
              </a:spcAft>
              <a:buSzPts val="1800"/>
              <a:buNone/>
            </a:pPr>
            <a:r>
              <a:rPr lang="en" sz="1600"/>
              <a:t>For A = [3,4,5], B = [0,3,7,2]</a:t>
            </a:r>
            <a:endParaRPr sz="16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sp>
        <p:nvSpPr>
          <p:cNvPr id="2875" name="Google Shape;2875;g11f2169c00a_0_5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 </a:t>
            </a:r>
            <a:r>
              <a:rPr lang="en" b="1" dirty="0"/>
              <a:t>very </a:t>
            </a:r>
            <a:r>
              <a:rPr lang="en" dirty="0"/>
              <a:t>hard</a:t>
            </a:r>
            <a:endParaRPr dirty="0"/>
          </a:p>
          <a:p>
            <a:pPr marL="0" lvl="0" indent="0" algn="l" rtl="0">
              <a:lnSpc>
                <a:spcPct val="100000"/>
              </a:lnSpc>
              <a:spcBef>
                <a:spcPts val="0"/>
              </a:spcBef>
              <a:spcAft>
                <a:spcPts val="0"/>
              </a:spcAft>
              <a:buSzPts val="2800"/>
              <a:buNone/>
            </a:pPr>
            <a:endParaRPr dirty="0"/>
          </a:p>
        </p:txBody>
      </p:sp>
      <p:sp>
        <p:nvSpPr>
          <p:cNvPr id="2876" name="Google Shape;2876;g11f2169c00a_0_550"/>
          <p:cNvSpPr txBox="1">
            <a:spLocks noGrp="1"/>
          </p:cNvSpPr>
          <p:nvPr>
            <p:ph type="body" idx="1"/>
          </p:nvPr>
        </p:nvSpPr>
        <p:spPr>
          <a:xfrm>
            <a:off x="311700" y="1152475"/>
            <a:ext cx="8520600" cy="40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Let there be a set of array A, and a set of Bs that correspond to each A.</a:t>
            </a:r>
            <a:endParaRPr/>
          </a:p>
        </p:txBody>
      </p:sp>
      <p:sp>
        <p:nvSpPr>
          <p:cNvPr id="2877" name="Google Shape;2877;g11f2169c00a_0_550"/>
          <p:cNvSpPr/>
          <p:nvPr/>
        </p:nvSpPr>
        <p:spPr>
          <a:xfrm>
            <a:off x="1427125" y="2186225"/>
            <a:ext cx="1546800" cy="2361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[5,2,2]</a:t>
            </a:r>
            <a:endParaRPr sz="1400" b="0" i="0" u="none" strike="noStrike" cap="none">
              <a:solidFill>
                <a:srgbClr val="000000"/>
              </a:solidFill>
              <a:latin typeface="Arial"/>
              <a:ea typeface="Arial"/>
              <a:cs typeface="Arial"/>
              <a:sym typeface="Arial"/>
            </a:endParaRPr>
          </a:p>
        </p:txBody>
      </p:sp>
      <p:sp>
        <p:nvSpPr>
          <p:cNvPr id="2878" name="Google Shape;2878;g11f2169c00a_0_550"/>
          <p:cNvSpPr/>
          <p:nvPr/>
        </p:nvSpPr>
        <p:spPr>
          <a:xfrm>
            <a:off x="4032175" y="2140775"/>
            <a:ext cx="1582500" cy="245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[0,3,7,2]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[0,1,2,7]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[0,5,7,5]</a:t>
            </a:r>
            <a:endParaRPr sz="1400" b="0" i="0" u="none" strike="noStrike" cap="none">
              <a:solidFill>
                <a:srgbClr val="000000"/>
              </a:solidFill>
              <a:latin typeface="Arial"/>
              <a:ea typeface="Arial"/>
              <a:cs typeface="Arial"/>
              <a:sym typeface="Arial"/>
            </a:endParaRPr>
          </a:p>
        </p:txBody>
      </p:sp>
      <p:cxnSp>
        <p:nvCxnSpPr>
          <p:cNvPr id="2879" name="Google Shape;2879;g11f2169c00a_0_550"/>
          <p:cNvCxnSpPr/>
          <p:nvPr/>
        </p:nvCxnSpPr>
        <p:spPr>
          <a:xfrm>
            <a:off x="2298825" y="2948300"/>
            <a:ext cx="1956900" cy="0"/>
          </a:xfrm>
          <a:prstGeom prst="straightConnector1">
            <a:avLst/>
          </a:prstGeom>
          <a:noFill/>
          <a:ln w="9525" cap="flat" cmpd="sng">
            <a:solidFill>
              <a:schemeClr val="dk2"/>
            </a:solidFill>
            <a:prstDash val="solid"/>
            <a:round/>
            <a:headEnd type="none" w="sm" len="sm"/>
            <a:tailEnd type="triangle" w="med" len="med"/>
          </a:ln>
        </p:spPr>
      </p:cxnSp>
      <p:cxnSp>
        <p:nvCxnSpPr>
          <p:cNvPr id="2880" name="Google Shape;2880;g11f2169c00a_0_550"/>
          <p:cNvCxnSpPr/>
          <p:nvPr/>
        </p:nvCxnSpPr>
        <p:spPr>
          <a:xfrm>
            <a:off x="2298825" y="3367025"/>
            <a:ext cx="1956900" cy="0"/>
          </a:xfrm>
          <a:prstGeom prst="straightConnector1">
            <a:avLst/>
          </a:prstGeom>
          <a:noFill/>
          <a:ln w="9525" cap="flat" cmpd="sng">
            <a:solidFill>
              <a:schemeClr val="dk2"/>
            </a:solidFill>
            <a:prstDash val="solid"/>
            <a:round/>
            <a:headEnd type="none" w="sm" len="sm"/>
            <a:tailEnd type="triangle" w="med" len="med"/>
          </a:ln>
        </p:spPr>
      </p:cxnSp>
      <p:cxnSp>
        <p:nvCxnSpPr>
          <p:cNvPr id="2881" name="Google Shape;2881;g11f2169c00a_0_550"/>
          <p:cNvCxnSpPr/>
          <p:nvPr/>
        </p:nvCxnSpPr>
        <p:spPr>
          <a:xfrm>
            <a:off x="2210500" y="3800050"/>
            <a:ext cx="1956900" cy="0"/>
          </a:xfrm>
          <a:prstGeom prst="straightConnector1">
            <a:avLst/>
          </a:prstGeom>
          <a:noFill/>
          <a:ln w="9525" cap="flat" cmpd="sng">
            <a:solidFill>
              <a:schemeClr val="dk2"/>
            </a:solidFill>
            <a:prstDash val="solid"/>
            <a:round/>
            <a:headEnd type="none" w="sm" len="sm"/>
            <a:tailEnd type="triangle" w="med" len="med"/>
          </a:ln>
        </p:spPr>
      </p:cxnSp>
      <p:sp>
        <p:nvSpPr>
          <p:cNvPr id="2882" name="Google Shape;2882;g11f2169c00a_0_550"/>
          <p:cNvSpPr txBox="1"/>
          <p:nvPr/>
        </p:nvSpPr>
        <p:spPr>
          <a:xfrm>
            <a:off x="1978375" y="1740575"/>
            <a:ext cx="44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2883" name="Google Shape;2883;g11f2169c00a_0_550"/>
          <p:cNvSpPr txBox="1"/>
          <p:nvPr/>
        </p:nvSpPr>
        <p:spPr>
          <a:xfrm>
            <a:off x="4660325" y="1740575"/>
            <a:ext cx="44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887"/>
        <p:cNvGrpSpPr/>
        <p:nvPr/>
      </p:nvGrpSpPr>
      <p:grpSpPr>
        <a:xfrm>
          <a:off x="0" y="0"/>
          <a:ext cx="0" cy="0"/>
          <a:chOff x="0" y="0"/>
          <a:chExt cx="0" cy="0"/>
        </a:xfrm>
      </p:grpSpPr>
      <p:sp>
        <p:nvSpPr>
          <p:cNvPr id="2888" name="Google Shape;2888;g11f2169c00a_0_5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a:t>
            </a:r>
            <a:r>
              <a:rPr lang="en" b="1" dirty="0"/>
              <a:t> </a:t>
            </a:r>
            <a:r>
              <a:rPr lang="en" dirty="0"/>
              <a:t>hard</a:t>
            </a:r>
            <a:endParaRPr dirty="0"/>
          </a:p>
        </p:txBody>
      </p:sp>
      <p:sp>
        <p:nvSpPr>
          <p:cNvPr id="2889" name="Google Shape;2889;g11f2169c00a_0_563"/>
          <p:cNvSpPr txBox="1">
            <a:spLocks noGrp="1"/>
          </p:cNvSpPr>
          <p:nvPr>
            <p:ph type="body" idx="1"/>
          </p:nvPr>
        </p:nvSpPr>
        <p:spPr>
          <a:xfrm>
            <a:off x="311700" y="11524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There exists a bijection between A and B! (proof is not covered)</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p:txBody>
      </p:sp>
      <p:sp>
        <p:nvSpPr>
          <p:cNvPr id="2890" name="Google Shape;2890;g11f2169c00a_0_563"/>
          <p:cNvSpPr txBox="1"/>
          <p:nvPr/>
        </p:nvSpPr>
        <p:spPr>
          <a:xfrm>
            <a:off x="1978375" y="1740575"/>
            <a:ext cx="44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2891" name="Google Shape;2891;g11f2169c00a_0_563"/>
          <p:cNvSpPr txBox="1"/>
          <p:nvPr/>
        </p:nvSpPr>
        <p:spPr>
          <a:xfrm>
            <a:off x="4660325" y="1740575"/>
            <a:ext cx="44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892" name="Google Shape;2892;g11f2169c00a_0_563"/>
          <p:cNvSpPr/>
          <p:nvPr/>
        </p:nvSpPr>
        <p:spPr>
          <a:xfrm>
            <a:off x="1427125" y="2186225"/>
            <a:ext cx="1546800" cy="2361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[5,2,2]</a:t>
            </a:r>
            <a:endParaRPr sz="1400" b="0" i="0" u="none" strike="noStrike" cap="none">
              <a:solidFill>
                <a:srgbClr val="000000"/>
              </a:solidFill>
              <a:latin typeface="Arial"/>
              <a:ea typeface="Arial"/>
              <a:cs typeface="Arial"/>
              <a:sym typeface="Arial"/>
            </a:endParaRPr>
          </a:p>
        </p:txBody>
      </p:sp>
      <p:sp>
        <p:nvSpPr>
          <p:cNvPr id="2893" name="Google Shape;2893;g11f2169c00a_0_563"/>
          <p:cNvSpPr/>
          <p:nvPr/>
        </p:nvSpPr>
        <p:spPr>
          <a:xfrm>
            <a:off x="4032175" y="2140775"/>
            <a:ext cx="1582500" cy="245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[0,3,7,2]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[0,1,2,7]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[0,5,7,5]</a:t>
            </a:r>
            <a:endParaRPr sz="1400" b="0" i="0" u="none" strike="noStrike" cap="none">
              <a:solidFill>
                <a:srgbClr val="000000"/>
              </a:solidFill>
              <a:latin typeface="Arial"/>
              <a:ea typeface="Arial"/>
              <a:cs typeface="Arial"/>
              <a:sym typeface="Arial"/>
            </a:endParaRPr>
          </a:p>
        </p:txBody>
      </p:sp>
      <p:cxnSp>
        <p:nvCxnSpPr>
          <p:cNvPr id="2894" name="Google Shape;2894;g11f2169c00a_0_563"/>
          <p:cNvCxnSpPr/>
          <p:nvPr/>
        </p:nvCxnSpPr>
        <p:spPr>
          <a:xfrm>
            <a:off x="2298825" y="2948300"/>
            <a:ext cx="1956900" cy="0"/>
          </a:xfrm>
          <a:prstGeom prst="straightConnector1">
            <a:avLst/>
          </a:prstGeom>
          <a:noFill/>
          <a:ln w="9525" cap="flat" cmpd="sng">
            <a:solidFill>
              <a:schemeClr val="dk2"/>
            </a:solidFill>
            <a:prstDash val="solid"/>
            <a:round/>
            <a:headEnd type="none" w="sm" len="sm"/>
            <a:tailEnd type="triangle" w="med" len="med"/>
          </a:ln>
        </p:spPr>
      </p:cxnSp>
      <p:cxnSp>
        <p:nvCxnSpPr>
          <p:cNvPr id="2895" name="Google Shape;2895;g11f2169c00a_0_563"/>
          <p:cNvCxnSpPr/>
          <p:nvPr/>
        </p:nvCxnSpPr>
        <p:spPr>
          <a:xfrm>
            <a:off x="2298825" y="3367025"/>
            <a:ext cx="1956900" cy="0"/>
          </a:xfrm>
          <a:prstGeom prst="straightConnector1">
            <a:avLst/>
          </a:prstGeom>
          <a:noFill/>
          <a:ln w="9525" cap="flat" cmpd="sng">
            <a:solidFill>
              <a:schemeClr val="dk2"/>
            </a:solidFill>
            <a:prstDash val="solid"/>
            <a:round/>
            <a:headEnd type="none" w="sm" len="sm"/>
            <a:tailEnd type="triangle" w="med" len="med"/>
          </a:ln>
        </p:spPr>
      </p:cxnSp>
      <p:cxnSp>
        <p:nvCxnSpPr>
          <p:cNvPr id="2896" name="Google Shape;2896;g11f2169c00a_0_563"/>
          <p:cNvCxnSpPr/>
          <p:nvPr/>
        </p:nvCxnSpPr>
        <p:spPr>
          <a:xfrm>
            <a:off x="2210500" y="3800050"/>
            <a:ext cx="19569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6"/>
        <p:cNvGrpSpPr/>
        <p:nvPr/>
      </p:nvGrpSpPr>
      <p:grpSpPr>
        <a:xfrm>
          <a:off x="0" y="0"/>
          <a:ext cx="0" cy="0"/>
          <a:chOff x="0" y="0"/>
          <a:chExt cx="0" cy="0"/>
        </a:xfrm>
      </p:grpSpPr>
      <p:sp>
        <p:nvSpPr>
          <p:cNvPr id="117" name="Google Shape;117;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Administrative Matters</a:t>
            </a:r>
            <a:endParaRPr/>
          </a:p>
        </p:txBody>
      </p:sp>
      <p:sp>
        <p:nvSpPr>
          <p:cNvPr id="118" name="Google Shape;118;p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Attendance taking</a:t>
            </a:r>
            <a:endParaRPr/>
          </a:p>
          <a:p>
            <a:pPr marL="457200" lvl="0" indent="0" algn="l" rtl="0">
              <a:lnSpc>
                <a:spcPct val="115000"/>
              </a:lnSpc>
              <a:spcBef>
                <a:spcPts val="1200"/>
              </a:spcBef>
              <a:spcAft>
                <a:spcPts val="1200"/>
              </a:spcAft>
              <a:buSzPts val="1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Another way to do Topological Ordering?</a:t>
            </a:r>
            <a:endParaRPr/>
          </a:p>
        </p:txBody>
      </p:sp>
      <p:sp>
        <p:nvSpPr>
          <p:cNvPr id="255" name="Google Shape;255;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We can use Post-Order DFS, but is there another way?</a:t>
            </a:r>
            <a:endParaRPr/>
          </a:p>
          <a:p>
            <a:pPr marL="457200" lvl="0" indent="-342900" algn="l" rtl="0">
              <a:lnSpc>
                <a:spcPct val="115000"/>
              </a:lnSpc>
              <a:spcBef>
                <a:spcPts val="0"/>
              </a:spcBef>
              <a:spcAft>
                <a:spcPts val="0"/>
              </a:spcAft>
              <a:buSzPts val="1800"/>
              <a:buChar char="●"/>
            </a:pPr>
            <a:r>
              <a:rPr lang="en"/>
              <a:t>Use BFS!</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900"/>
        <p:cNvGrpSpPr/>
        <p:nvPr/>
      </p:nvGrpSpPr>
      <p:grpSpPr>
        <a:xfrm>
          <a:off x="0" y="0"/>
          <a:ext cx="0" cy="0"/>
          <a:chOff x="0" y="0"/>
          <a:chExt cx="0" cy="0"/>
        </a:xfrm>
      </p:grpSpPr>
      <p:sp>
        <p:nvSpPr>
          <p:cNvPr id="2901" name="Google Shape;2901;g11f2169c00a_0_5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a:t>
            </a:r>
            <a:r>
              <a:rPr lang="en" b="1" dirty="0"/>
              <a:t> </a:t>
            </a:r>
            <a:r>
              <a:rPr lang="en" dirty="0"/>
              <a:t>hard</a:t>
            </a:r>
            <a:endParaRPr dirty="0"/>
          </a:p>
        </p:txBody>
      </p:sp>
      <p:sp>
        <p:nvSpPr>
          <p:cNvPr id="2902" name="Google Shape;2902;g11f2169c00a_0_575"/>
          <p:cNvSpPr txBox="1">
            <a:spLocks noGrp="1"/>
          </p:cNvSpPr>
          <p:nvPr>
            <p:ph type="body" idx="1"/>
          </p:nvPr>
        </p:nvSpPr>
        <p:spPr>
          <a:xfrm>
            <a:off x="260425"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With that fact, all we need to know is how many different Bs there are</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Original constraint on A:</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The same constraint on B:			         or</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For every (</a:t>
            </a:r>
            <a:r>
              <a:rPr lang="en" dirty="0" err="1"/>
              <a:t>l,r,k</a:t>
            </a:r>
            <a:r>
              <a:rPr lang="en" dirty="0"/>
              <a:t>), given a	      , we know there is only 1 unique 	 that satisfies the constraint</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Let’s model B as a graph!</a:t>
            </a:r>
            <a:endParaRPr dirty="0"/>
          </a:p>
        </p:txBody>
      </p:sp>
      <p:pic>
        <p:nvPicPr>
          <p:cNvPr id="2903" name="Google Shape;2903;g11f2169c00a_0_575"/>
          <p:cNvPicPr preferRelativeResize="0"/>
          <p:nvPr/>
        </p:nvPicPr>
        <p:blipFill rotWithShape="1">
          <a:blip r:embed="rId3">
            <a:alphaModFix/>
          </a:blip>
          <a:srcRect/>
          <a:stretch/>
        </p:blipFill>
        <p:spPr>
          <a:xfrm>
            <a:off x="2810125" y="1884075"/>
            <a:ext cx="2594913" cy="269825"/>
          </a:xfrm>
          <a:prstGeom prst="rect">
            <a:avLst/>
          </a:prstGeom>
          <a:noFill/>
          <a:ln>
            <a:noFill/>
          </a:ln>
        </p:spPr>
      </p:pic>
      <p:pic>
        <p:nvPicPr>
          <p:cNvPr id="2904" name="Google Shape;2904;g11f2169c00a_0_575"/>
          <p:cNvPicPr preferRelativeResize="0"/>
          <p:nvPr/>
        </p:nvPicPr>
        <p:blipFill rotWithShape="1">
          <a:blip r:embed="rId4">
            <a:alphaModFix/>
          </a:blip>
          <a:srcRect/>
          <a:stretch/>
        </p:blipFill>
        <p:spPr>
          <a:xfrm>
            <a:off x="3083600" y="2503400"/>
            <a:ext cx="1933746" cy="269825"/>
          </a:xfrm>
          <a:prstGeom prst="rect">
            <a:avLst/>
          </a:prstGeom>
          <a:noFill/>
          <a:ln>
            <a:noFill/>
          </a:ln>
        </p:spPr>
      </p:pic>
      <p:pic>
        <p:nvPicPr>
          <p:cNvPr id="2905" name="Google Shape;2905;g11f2169c00a_0_575"/>
          <p:cNvPicPr preferRelativeResize="0"/>
          <p:nvPr/>
        </p:nvPicPr>
        <p:blipFill rotWithShape="1">
          <a:blip r:embed="rId5">
            <a:alphaModFix/>
          </a:blip>
          <a:srcRect/>
          <a:stretch/>
        </p:blipFill>
        <p:spPr>
          <a:xfrm>
            <a:off x="6125254" y="2475675"/>
            <a:ext cx="2125363" cy="297550"/>
          </a:xfrm>
          <a:prstGeom prst="rect">
            <a:avLst/>
          </a:prstGeom>
          <a:noFill/>
          <a:ln>
            <a:noFill/>
          </a:ln>
        </p:spPr>
      </p:pic>
      <p:pic>
        <p:nvPicPr>
          <p:cNvPr id="2906" name="Google Shape;2906;g11f2169c00a_0_575"/>
          <p:cNvPicPr preferRelativeResize="0"/>
          <p:nvPr/>
        </p:nvPicPr>
        <p:blipFill rotWithShape="1">
          <a:blip r:embed="rId6">
            <a:alphaModFix/>
          </a:blip>
          <a:srcRect/>
          <a:stretch/>
        </p:blipFill>
        <p:spPr>
          <a:xfrm>
            <a:off x="2810125" y="3122725"/>
            <a:ext cx="579137" cy="269825"/>
          </a:xfrm>
          <a:prstGeom prst="rect">
            <a:avLst/>
          </a:prstGeom>
          <a:noFill/>
          <a:ln>
            <a:noFill/>
          </a:ln>
        </p:spPr>
      </p:pic>
      <p:pic>
        <p:nvPicPr>
          <p:cNvPr id="2907" name="Google Shape;2907;g11f2169c00a_0_575"/>
          <p:cNvPicPr preferRelativeResize="0"/>
          <p:nvPr/>
        </p:nvPicPr>
        <p:blipFill rotWithShape="1">
          <a:blip r:embed="rId7">
            <a:alphaModFix/>
          </a:blip>
          <a:srcRect/>
          <a:stretch/>
        </p:blipFill>
        <p:spPr>
          <a:xfrm>
            <a:off x="6852300" y="3122725"/>
            <a:ext cx="335636" cy="26982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911"/>
        <p:cNvGrpSpPr/>
        <p:nvPr/>
      </p:nvGrpSpPr>
      <p:grpSpPr>
        <a:xfrm>
          <a:off x="0" y="0"/>
          <a:ext cx="0" cy="0"/>
          <a:chOff x="0" y="0"/>
          <a:chExt cx="0" cy="0"/>
        </a:xfrm>
      </p:grpSpPr>
      <p:sp>
        <p:nvSpPr>
          <p:cNvPr id="2912" name="Google Shape;2912;g11f2169c00a_0_5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a:t>
            </a:r>
            <a:r>
              <a:rPr lang="en" b="1" dirty="0"/>
              <a:t> </a:t>
            </a:r>
            <a:r>
              <a:rPr lang="en" dirty="0"/>
              <a:t>hard</a:t>
            </a:r>
            <a:endParaRPr dirty="0"/>
          </a:p>
        </p:txBody>
      </p:sp>
      <p:sp>
        <p:nvSpPr>
          <p:cNvPr id="2913" name="Google Shape;2913;g11f2169c00a_0_58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Each Bi can be	  possible numbers</a:t>
            </a:r>
            <a:endParaRPr/>
          </a:p>
          <a:p>
            <a:pPr marL="0" lvl="0" indent="0" algn="l" rtl="0">
              <a:lnSpc>
                <a:spcPct val="115000"/>
              </a:lnSpc>
              <a:spcBef>
                <a:spcPts val="0"/>
              </a:spcBef>
              <a:spcAft>
                <a:spcPts val="0"/>
              </a:spcAft>
              <a:buSzPts val="1800"/>
              <a:buNone/>
            </a:pPr>
            <a:r>
              <a:rPr lang="en"/>
              <a:t>Let each constraint (l,r,k) be an edge, where l and r are the start and end node, k is the edge weight</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E.g constraint (1,3,5) is shown below</a:t>
            </a:r>
            <a:endParaRPr/>
          </a:p>
        </p:txBody>
      </p:sp>
      <p:sp>
        <p:nvSpPr>
          <p:cNvPr id="2914" name="Google Shape;2914;g11f2169c00a_0_589"/>
          <p:cNvSpPr/>
          <p:nvPr/>
        </p:nvSpPr>
        <p:spPr>
          <a:xfrm>
            <a:off x="6253627" y="484030"/>
            <a:ext cx="486900" cy="4947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400" b="0" i="1" u="none" strike="noStrike" cap="none">
                <a:solidFill>
                  <a:schemeClr val="dk2"/>
                </a:solidFill>
                <a:latin typeface="Noto Sans Symbols"/>
                <a:ea typeface="Noto Sans Symbols"/>
                <a:cs typeface="Noto Sans Symbols"/>
                <a:sym typeface="Noto Sans Symbols"/>
              </a:rPr>
              <a:t>Bi</a:t>
            </a:r>
            <a:endParaRPr sz="1400" b="0" i="1" u="none" strike="noStrike" cap="none">
              <a:solidFill>
                <a:schemeClr val="dk2"/>
              </a:solidFill>
              <a:latin typeface="Noto Sans Symbols"/>
              <a:ea typeface="Noto Sans Symbols"/>
              <a:cs typeface="Noto Sans Symbols"/>
              <a:sym typeface="Noto Sans Symbols"/>
            </a:endParaRPr>
          </a:p>
        </p:txBody>
      </p:sp>
      <p:sp>
        <p:nvSpPr>
          <p:cNvPr id="2915" name="Google Shape;2915;g11f2169c00a_0_589"/>
          <p:cNvSpPr txBox="1"/>
          <p:nvPr/>
        </p:nvSpPr>
        <p:spPr>
          <a:xfrm>
            <a:off x="6680700" y="531275"/>
            <a:ext cx="2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Node representing Bi</a:t>
            </a:r>
            <a:endParaRPr sz="1400" b="0" i="0" u="none" strike="noStrike" cap="none">
              <a:solidFill>
                <a:srgbClr val="000000"/>
              </a:solidFill>
              <a:latin typeface="Arial"/>
              <a:ea typeface="Arial"/>
              <a:cs typeface="Arial"/>
              <a:sym typeface="Arial"/>
            </a:endParaRPr>
          </a:p>
        </p:txBody>
      </p:sp>
      <p:pic>
        <p:nvPicPr>
          <p:cNvPr id="2916" name="Google Shape;2916;g11f2169c00a_0_589"/>
          <p:cNvPicPr preferRelativeResize="0"/>
          <p:nvPr/>
        </p:nvPicPr>
        <p:blipFill rotWithShape="1">
          <a:blip r:embed="rId3">
            <a:alphaModFix/>
          </a:blip>
          <a:srcRect/>
          <a:stretch/>
        </p:blipFill>
        <p:spPr>
          <a:xfrm>
            <a:off x="311700" y="3094675"/>
            <a:ext cx="4898174" cy="1023325"/>
          </a:xfrm>
          <a:prstGeom prst="rect">
            <a:avLst/>
          </a:prstGeom>
          <a:noFill/>
          <a:ln>
            <a:noFill/>
          </a:ln>
        </p:spPr>
      </p:pic>
      <p:pic>
        <p:nvPicPr>
          <p:cNvPr id="2917" name="Google Shape;2917;g11f2169c00a_0_589"/>
          <p:cNvPicPr preferRelativeResize="0"/>
          <p:nvPr/>
        </p:nvPicPr>
        <p:blipFill rotWithShape="1">
          <a:blip r:embed="rId4">
            <a:alphaModFix/>
          </a:blip>
          <a:srcRect/>
          <a:stretch/>
        </p:blipFill>
        <p:spPr>
          <a:xfrm>
            <a:off x="2015375" y="1191850"/>
            <a:ext cx="325017" cy="26982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921"/>
        <p:cNvGrpSpPr/>
        <p:nvPr/>
      </p:nvGrpSpPr>
      <p:grpSpPr>
        <a:xfrm>
          <a:off x="0" y="0"/>
          <a:ext cx="0" cy="0"/>
          <a:chOff x="0" y="0"/>
          <a:chExt cx="0" cy="0"/>
        </a:xfrm>
      </p:grpSpPr>
      <p:sp>
        <p:nvSpPr>
          <p:cNvPr id="2922" name="Google Shape;2922;g11f2169c00a_0_60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a:t>
            </a:r>
            <a:r>
              <a:rPr lang="en" b="1" dirty="0"/>
              <a:t> </a:t>
            </a:r>
            <a:r>
              <a:rPr lang="en" dirty="0"/>
              <a:t>hard</a:t>
            </a:r>
            <a:endParaRPr dirty="0"/>
          </a:p>
        </p:txBody>
      </p:sp>
      <p:sp>
        <p:nvSpPr>
          <p:cNvPr id="2923" name="Google Shape;2923;g11f2169c00a_0_60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t>For each connected component, once 1 node is determined, the other nodes can be uniquely determined as well.</a:t>
            </a:r>
            <a:endParaRPr sz="1600"/>
          </a:p>
          <a:p>
            <a:pPr marL="0" lvl="0" indent="0" algn="l" rtl="0">
              <a:lnSpc>
                <a:spcPct val="115000"/>
              </a:lnSpc>
              <a:spcBef>
                <a:spcPts val="0"/>
              </a:spcBef>
              <a:spcAft>
                <a:spcPts val="0"/>
              </a:spcAft>
              <a:buSzPts val="1800"/>
              <a:buNone/>
            </a:pPr>
            <a:r>
              <a:rPr lang="en" sz="1600"/>
              <a:t>Thus apart from B0, we can assign 	     values to each connected component!</a:t>
            </a:r>
            <a:endParaRPr sz="1600"/>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So to find total number of possible Bs:</a:t>
            </a:r>
            <a:endParaRPr/>
          </a:p>
          <a:p>
            <a:pPr marL="457200" lvl="0" indent="-342900" algn="l" rtl="0">
              <a:lnSpc>
                <a:spcPct val="115000"/>
              </a:lnSpc>
              <a:spcBef>
                <a:spcPts val="0"/>
              </a:spcBef>
              <a:spcAft>
                <a:spcPts val="0"/>
              </a:spcAft>
              <a:buSzPts val="1800"/>
              <a:buAutoNum type="arabicPeriod"/>
            </a:pPr>
            <a:r>
              <a:rPr lang="en"/>
              <a:t>Find number of connected components: CC</a:t>
            </a:r>
            <a:endParaRPr/>
          </a:p>
          <a:p>
            <a:pPr marL="457200" lvl="0" indent="-342900" algn="l" rtl="0">
              <a:lnSpc>
                <a:spcPct val="115000"/>
              </a:lnSpc>
              <a:spcBef>
                <a:spcPts val="0"/>
              </a:spcBef>
              <a:spcAft>
                <a:spcPts val="0"/>
              </a:spcAft>
              <a:buSzPts val="1800"/>
              <a:buAutoNum type="arabicPeriod"/>
            </a:pPr>
            <a:r>
              <a:rPr lang="en"/>
              <a:t>Number of possible Bs: </a:t>
            </a:r>
            <a:endParaRPr/>
          </a:p>
        </p:txBody>
      </p:sp>
      <p:pic>
        <p:nvPicPr>
          <p:cNvPr id="2924" name="Google Shape;2924;g11f2169c00a_0_606"/>
          <p:cNvPicPr preferRelativeResize="0"/>
          <p:nvPr/>
        </p:nvPicPr>
        <p:blipFill rotWithShape="1">
          <a:blip r:embed="rId3">
            <a:alphaModFix/>
          </a:blip>
          <a:srcRect/>
          <a:stretch/>
        </p:blipFill>
        <p:spPr>
          <a:xfrm>
            <a:off x="354425" y="3425900"/>
            <a:ext cx="4898174" cy="1023325"/>
          </a:xfrm>
          <a:prstGeom prst="rect">
            <a:avLst/>
          </a:prstGeom>
          <a:noFill/>
          <a:ln>
            <a:noFill/>
          </a:ln>
        </p:spPr>
      </p:pic>
      <p:pic>
        <p:nvPicPr>
          <p:cNvPr id="2925" name="Google Shape;2925;g11f2169c00a_0_606"/>
          <p:cNvPicPr preferRelativeResize="0"/>
          <p:nvPr/>
        </p:nvPicPr>
        <p:blipFill rotWithShape="1">
          <a:blip r:embed="rId4">
            <a:alphaModFix/>
          </a:blip>
          <a:srcRect/>
          <a:stretch/>
        </p:blipFill>
        <p:spPr>
          <a:xfrm>
            <a:off x="3587825" y="1721700"/>
            <a:ext cx="325017" cy="269825"/>
          </a:xfrm>
          <a:prstGeom prst="rect">
            <a:avLst/>
          </a:prstGeom>
          <a:noFill/>
          <a:ln>
            <a:noFill/>
          </a:ln>
        </p:spPr>
      </p:pic>
      <p:pic>
        <p:nvPicPr>
          <p:cNvPr id="2926" name="Google Shape;2926;g11f2169c00a_0_606"/>
          <p:cNvPicPr preferRelativeResize="0"/>
          <p:nvPr/>
        </p:nvPicPr>
        <p:blipFill rotWithShape="1">
          <a:blip r:embed="rId5">
            <a:alphaModFix/>
          </a:blip>
          <a:srcRect/>
          <a:stretch/>
        </p:blipFill>
        <p:spPr>
          <a:xfrm>
            <a:off x="3348525" y="3020650"/>
            <a:ext cx="894683" cy="26982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930"/>
        <p:cNvGrpSpPr/>
        <p:nvPr/>
      </p:nvGrpSpPr>
      <p:grpSpPr>
        <a:xfrm>
          <a:off x="0" y="0"/>
          <a:ext cx="0" cy="0"/>
          <a:chOff x="0" y="0"/>
          <a:chExt cx="0" cy="0"/>
        </a:xfrm>
      </p:grpSpPr>
      <p:sp>
        <p:nvSpPr>
          <p:cNvPr id="2931" name="Google Shape;2931;g11f2169c00a_0_6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a:t>
            </a:r>
            <a:r>
              <a:rPr lang="en" b="1" dirty="0"/>
              <a:t> </a:t>
            </a:r>
            <a:r>
              <a:rPr lang="en" dirty="0"/>
              <a:t>hard</a:t>
            </a:r>
            <a:endParaRPr dirty="0"/>
          </a:p>
        </p:txBody>
      </p:sp>
      <p:sp>
        <p:nvSpPr>
          <p:cNvPr id="2932" name="Google Shape;2932;g11f2169c00a_0_6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We’re not done tho, we need to check for consistency</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For each connected component:</a:t>
            </a:r>
            <a:endParaRPr/>
          </a:p>
          <a:p>
            <a:pPr marL="457200" lvl="0" indent="-342900" algn="l" rtl="0">
              <a:lnSpc>
                <a:spcPct val="115000"/>
              </a:lnSpc>
              <a:spcBef>
                <a:spcPts val="0"/>
              </a:spcBef>
              <a:spcAft>
                <a:spcPts val="0"/>
              </a:spcAft>
              <a:buSzPts val="1800"/>
              <a:buAutoNum type="arabicPeriod"/>
            </a:pPr>
            <a:r>
              <a:rPr lang="en"/>
              <a:t>Assign the first node as 0</a:t>
            </a:r>
            <a:endParaRPr/>
          </a:p>
          <a:p>
            <a:pPr marL="457200" lvl="0" indent="-342900" algn="l" rtl="0">
              <a:lnSpc>
                <a:spcPct val="115000"/>
              </a:lnSpc>
              <a:spcBef>
                <a:spcPts val="0"/>
              </a:spcBef>
              <a:spcAft>
                <a:spcPts val="0"/>
              </a:spcAft>
              <a:buSzPts val="1800"/>
              <a:buAutoNum type="arabicPeriod"/>
            </a:pPr>
            <a:r>
              <a:rPr lang="en"/>
              <a:t>Determine the values of the other nodes in the components using the edge weights and DFS/BFS traversal (note we only visit each node once)</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Once we visit all nodes, we compare the graph we get with the constraints, if any constraints do not match the array the answer is 0.</a:t>
            </a:r>
            <a:endParaRPr/>
          </a:p>
          <a:p>
            <a:pPr marL="0" lvl="0" indent="0" algn="l" rtl="0">
              <a:lnSpc>
                <a:spcPct val="115000"/>
              </a:lnSpc>
              <a:spcBef>
                <a:spcPts val="0"/>
              </a:spcBef>
              <a:spcAft>
                <a:spcPts val="0"/>
              </a:spcAft>
              <a:buSzPts val="1800"/>
              <a:buNone/>
            </a:pP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g11f2169c00a_0_6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a:t>
            </a:r>
            <a:r>
              <a:rPr lang="en" b="1" dirty="0"/>
              <a:t> </a:t>
            </a:r>
            <a:r>
              <a:rPr lang="en" dirty="0"/>
              <a:t>hard</a:t>
            </a:r>
            <a:endParaRPr dirty="0"/>
          </a:p>
        </p:txBody>
      </p:sp>
      <p:sp>
        <p:nvSpPr>
          <p:cNvPr id="2938" name="Google Shape;2938;g11f2169c00a_0_620"/>
          <p:cNvSpPr txBox="1">
            <a:spLocks noGrp="1"/>
          </p:cNvSpPr>
          <p:nvPr>
            <p:ph type="body" idx="1"/>
          </p:nvPr>
        </p:nvSpPr>
        <p:spPr>
          <a:xfrm>
            <a:off x="311700" y="1161000"/>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Time complexity of BFS/DFS:</a:t>
            </a:r>
            <a:endParaRPr/>
          </a:p>
          <a:p>
            <a:pPr marL="0" lvl="0" indent="0" algn="l" rtl="0">
              <a:lnSpc>
                <a:spcPct val="115000"/>
              </a:lnSpc>
              <a:spcBef>
                <a:spcPts val="0"/>
              </a:spcBef>
              <a:spcAft>
                <a:spcPts val="0"/>
              </a:spcAft>
              <a:buSzPts val="1800"/>
              <a:buNone/>
            </a:pPr>
            <a:r>
              <a:rPr lang="en"/>
              <a:t>Checking all constraints are met: </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Total: </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N nodes, m edges!</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p:txBody>
      </p:sp>
      <p:pic>
        <p:nvPicPr>
          <p:cNvPr id="2939" name="Google Shape;2939;g11f2169c00a_0_620"/>
          <p:cNvPicPr preferRelativeResize="0"/>
          <p:nvPr/>
        </p:nvPicPr>
        <p:blipFill rotWithShape="1">
          <a:blip r:embed="rId3">
            <a:alphaModFix/>
          </a:blip>
          <a:srcRect/>
          <a:stretch/>
        </p:blipFill>
        <p:spPr>
          <a:xfrm>
            <a:off x="3481900" y="1226050"/>
            <a:ext cx="1090093" cy="269825"/>
          </a:xfrm>
          <a:prstGeom prst="rect">
            <a:avLst/>
          </a:prstGeom>
          <a:noFill/>
          <a:ln>
            <a:noFill/>
          </a:ln>
        </p:spPr>
      </p:pic>
      <p:pic>
        <p:nvPicPr>
          <p:cNvPr id="2940" name="Google Shape;2940;g11f2169c00a_0_620"/>
          <p:cNvPicPr preferRelativeResize="0"/>
          <p:nvPr/>
        </p:nvPicPr>
        <p:blipFill rotWithShape="1">
          <a:blip r:embed="rId4">
            <a:alphaModFix/>
          </a:blip>
          <a:srcRect/>
          <a:stretch/>
        </p:blipFill>
        <p:spPr>
          <a:xfrm>
            <a:off x="311700" y="2735725"/>
            <a:ext cx="5080699" cy="1061450"/>
          </a:xfrm>
          <a:prstGeom prst="rect">
            <a:avLst/>
          </a:prstGeom>
          <a:noFill/>
          <a:ln>
            <a:noFill/>
          </a:ln>
        </p:spPr>
      </p:pic>
      <p:pic>
        <p:nvPicPr>
          <p:cNvPr id="2941" name="Google Shape;2941;g11f2169c00a_0_620"/>
          <p:cNvPicPr preferRelativeResize="0"/>
          <p:nvPr/>
        </p:nvPicPr>
        <p:blipFill rotWithShape="1">
          <a:blip r:embed="rId5">
            <a:alphaModFix/>
          </a:blip>
          <a:srcRect/>
          <a:stretch/>
        </p:blipFill>
        <p:spPr>
          <a:xfrm>
            <a:off x="3758725" y="1542250"/>
            <a:ext cx="615201" cy="269825"/>
          </a:xfrm>
          <a:prstGeom prst="rect">
            <a:avLst/>
          </a:prstGeom>
          <a:noFill/>
          <a:ln>
            <a:noFill/>
          </a:ln>
        </p:spPr>
      </p:pic>
      <p:pic>
        <p:nvPicPr>
          <p:cNvPr id="2942" name="Google Shape;2942;g11f2169c00a_0_620"/>
          <p:cNvPicPr preferRelativeResize="0"/>
          <p:nvPr/>
        </p:nvPicPr>
        <p:blipFill rotWithShape="1">
          <a:blip r:embed="rId3">
            <a:alphaModFix/>
          </a:blip>
          <a:srcRect/>
          <a:stretch/>
        </p:blipFill>
        <p:spPr>
          <a:xfrm>
            <a:off x="1019300" y="2164650"/>
            <a:ext cx="1090093" cy="26982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2946"/>
        <p:cNvGrpSpPr/>
        <p:nvPr/>
      </p:nvGrpSpPr>
      <p:grpSpPr>
        <a:xfrm>
          <a:off x="0" y="0"/>
          <a:ext cx="0" cy="0"/>
          <a:chOff x="0" y="0"/>
          <a:chExt cx="0" cy="0"/>
        </a:xfrm>
      </p:grpSpPr>
      <p:sp>
        <p:nvSpPr>
          <p:cNvPr id="2947" name="Google Shape;2947;g11f2169c00a_0_6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a:t>
            </a:r>
            <a:r>
              <a:rPr lang="en" b="1" dirty="0"/>
              <a:t> </a:t>
            </a:r>
            <a:r>
              <a:rPr lang="en" dirty="0"/>
              <a:t>hard</a:t>
            </a:r>
            <a:endParaRPr dirty="0"/>
          </a:p>
          <a:p>
            <a:pPr marL="0" lvl="0" indent="0" algn="l" rtl="0">
              <a:lnSpc>
                <a:spcPct val="100000"/>
              </a:lnSpc>
              <a:spcBef>
                <a:spcPts val="0"/>
              </a:spcBef>
              <a:spcAft>
                <a:spcPts val="0"/>
              </a:spcAft>
              <a:buSzPts val="2800"/>
              <a:buNone/>
            </a:pPr>
            <a:endParaRPr dirty="0"/>
          </a:p>
        </p:txBody>
      </p:sp>
      <p:sp>
        <p:nvSpPr>
          <p:cNvPr id="2948" name="Google Shape;2948;g11f2169c00a_0_6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7.b What if the constraints are given 1 by 1?</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r>
              <a:rPr lang="en" dirty="0"/>
              <a:t>Let’s do a simple example:</a:t>
            </a:r>
            <a:endParaRPr dirty="0"/>
          </a:p>
          <a:p>
            <a:pPr marL="0" lvl="0" indent="0" algn="l" rtl="0">
              <a:lnSpc>
                <a:spcPct val="115000"/>
              </a:lnSpc>
              <a:spcBef>
                <a:spcPts val="0"/>
              </a:spcBef>
              <a:spcAft>
                <a:spcPts val="0"/>
              </a:spcAft>
              <a:buSzPts val="1800"/>
              <a:buNone/>
            </a:pPr>
            <a:r>
              <a:rPr lang="en" dirty="0"/>
              <a:t>N = 7</a:t>
            </a:r>
            <a:endParaRPr dirty="0"/>
          </a:p>
          <a:p>
            <a:pPr marL="0" lvl="0" indent="0" algn="l" rtl="0">
              <a:lnSpc>
                <a:spcPct val="115000"/>
              </a:lnSpc>
              <a:spcBef>
                <a:spcPts val="0"/>
              </a:spcBef>
              <a:spcAft>
                <a:spcPts val="0"/>
              </a:spcAft>
              <a:buSzPts val="1800"/>
              <a:buNone/>
            </a:pPr>
            <a:r>
              <a:rPr lang="en" dirty="0"/>
              <a:t>Constraints given: (1,3,5), (3,5,4)</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0"/>
              </a:spcBef>
              <a:spcAft>
                <a:spcPts val="0"/>
              </a:spcAft>
              <a:buSzPts val="1800"/>
              <a:buNone/>
            </a:pPr>
            <a:endParaRPr dirty="0"/>
          </a:p>
        </p:txBody>
      </p:sp>
      <p:pic>
        <p:nvPicPr>
          <p:cNvPr id="2949" name="Google Shape;2949;g11f2169c00a_0_627"/>
          <p:cNvPicPr preferRelativeResize="0"/>
          <p:nvPr/>
        </p:nvPicPr>
        <p:blipFill rotWithShape="1">
          <a:blip r:embed="rId3">
            <a:alphaModFix/>
          </a:blip>
          <a:srcRect/>
          <a:stretch/>
        </p:blipFill>
        <p:spPr>
          <a:xfrm>
            <a:off x="311700" y="3039172"/>
            <a:ext cx="7996549" cy="15297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2953"/>
        <p:cNvGrpSpPr/>
        <p:nvPr/>
      </p:nvGrpSpPr>
      <p:grpSpPr>
        <a:xfrm>
          <a:off x="0" y="0"/>
          <a:ext cx="0" cy="0"/>
          <a:chOff x="0" y="0"/>
          <a:chExt cx="0" cy="0"/>
        </a:xfrm>
      </p:grpSpPr>
      <p:sp>
        <p:nvSpPr>
          <p:cNvPr id="2954" name="Google Shape;2954;g11f2169c00a_0_6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a:t>
            </a:r>
            <a:r>
              <a:rPr lang="en" b="1" dirty="0"/>
              <a:t> </a:t>
            </a:r>
            <a:r>
              <a:rPr lang="en" dirty="0"/>
              <a:t>hard</a:t>
            </a:r>
            <a:endParaRPr dirty="0"/>
          </a:p>
        </p:txBody>
      </p:sp>
      <p:sp>
        <p:nvSpPr>
          <p:cNvPr id="2955" name="Google Shape;2955;g11f2169c00a_0_6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First, assign each node the value 0</a:t>
            </a:r>
            <a:endParaRPr/>
          </a:p>
          <a:p>
            <a:pPr marL="0" lvl="0" indent="0" algn="l" rtl="0">
              <a:lnSpc>
                <a:spcPct val="115000"/>
              </a:lnSpc>
              <a:spcBef>
                <a:spcPts val="0"/>
              </a:spcBef>
              <a:spcAft>
                <a:spcPts val="0"/>
              </a:spcAft>
              <a:buSzPts val="1800"/>
              <a:buNone/>
            </a:pPr>
            <a:r>
              <a:rPr lang="en"/>
              <a:t>As we add constraints, we adjust the values in the nodes</a:t>
            </a:r>
            <a:endParaRPr/>
          </a:p>
        </p:txBody>
      </p:sp>
      <p:pic>
        <p:nvPicPr>
          <p:cNvPr id="2956" name="Google Shape;2956;g11f2169c00a_0_647"/>
          <p:cNvPicPr preferRelativeResize="0"/>
          <p:nvPr/>
        </p:nvPicPr>
        <p:blipFill rotWithShape="1">
          <a:blip r:embed="rId3">
            <a:alphaModFix/>
          </a:blip>
          <a:srcRect/>
          <a:stretch/>
        </p:blipFill>
        <p:spPr>
          <a:xfrm>
            <a:off x="311700" y="2526027"/>
            <a:ext cx="6322476" cy="12094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2960"/>
        <p:cNvGrpSpPr/>
        <p:nvPr/>
      </p:nvGrpSpPr>
      <p:grpSpPr>
        <a:xfrm>
          <a:off x="0" y="0"/>
          <a:ext cx="0" cy="0"/>
          <a:chOff x="0" y="0"/>
          <a:chExt cx="0" cy="0"/>
        </a:xfrm>
      </p:grpSpPr>
      <p:sp>
        <p:nvSpPr>
          <p:cNvPr id="2961" name="Google Shape;2961;g11f2169c00a_0_6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a:t>
            </a:r>
            <a:r>
              <a:rPr lang="en" b="1" dirty="0"/>
              <a:t> </a:t>
            </a:r>
            <a:r>
              <a:rPr lang="en" dirty="0"/>
              <a:t>hard</a:t>
            </a:r>
            <a:endParaRPr dirty="0"/>
          </a:p>
          <a:p>
            <a:pPr marL="0" lvl="0" indent="0" algn="l" rtl="0">
              <a:lnSpc>
                <a:spcPct val="100000"/>
              </a:lnSpc>
              <a:spcBef>
                <a:spcPts val="0"/>
              </a:spcBef>
              <a:spcAft>
                <a:spcPts val="0"/>
              </a:spcAft>
              <a:buSzPts val="2800"/>
              <a:buNone/>
            </a:pPr>
            <a:endParaRPr dirty="0"/>
          </a:p>
        </p:txBody>
      </p:sp>
      <p:sp>
        <p:nvSpPr>
          <p:cNvPr id="2962" name="Google Shape;2962;g11f2169c00a_0_634"/>
          <p:cNvSpPr txBox="1">
            <a:spLocks noGrp="1"/>
          </p:cNvSpPr>
          <p:nvPr>
            <p:ph type="body" idx="1"/>
          </p:nvPr>
        </p:nvSpPr>
        <p:spPr>
          <a:xfrm>
            <a:off x="311700" y="1152475"/>
            <a:ext cx="8520600" cy="362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Let’s add a new constraint</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Case 1: constraint is an edge within the same connected component (1,5,1)</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Then all we need to do is check for consistency:</a:t>
            </a:r>
            <a:endParaRPr/>
          </a:p>
          <a:p>
            <a:pPr marL="0" lvl="0" indent="0" algn="l" rtl="0">
              <a:lnSpc>
                <a:spcPct val="115000"/>
              </a:lnSpc>
              <a:spcBef>
                <a:spcPts val="0"/>
              </a:spcBef>
              <a:spcAft>
                <a:spcPts val="0"/>
              </a:spcAft>
              <a:buSzPts val="1800"/>
              <a:buNone/>
            </a:pPr>
            <a:r>
              <a:rPr lang="en"/>
              <a:t>If consistent: Good! Give us the next constraint	&gt;:) </a:t>
            </a:r>
            <a:endParaRPr sz="1000"/>
          </a:p>
          <a:p>
            <a:pPr marL="0" lvl="0" indent="0" algn="l" rtl="0">
              <a:lnSpc>
                <a:spcPct val="115000"/>
              </a:lnSpc>
              <a:spcBef>
                <a:spcPts val="0"/>
              </a:spcBef>
              <a:spcAft>
                <a:spcPts val="0"/>
              </a:spcAft>
              <a:buSzPts val="1800"/>
              <a:buNone/>
            </a:pPr>
            <a:r>
              <a:rPr lang="en"/>
              <a:t>If not consistent: No of possible arrays = 0	:(</a:t>
            </a:r>
            <a:endParaRPr/>
          </a:p>
        </p:txBody>
      </p:sp>
      <p:pic>
        <p:nvPicPr>
          <p:cNvPr id="2963" name="Google Shape;2963;g11f2169c00a_0_634"/>
          <p:cNvPicPr preferRelativeResize="0"/>
          <p:nvPr/>
        </p:nvPicPr>
        <p:blipFill rotWithShape="1">
          <a:blip r:embed="rId3">
            <a:alphaModFix/>
          </a:blip>
          <a:srcRect/>
          <a:stretch/>
        </p:blipFill>
        <p:spPr>
          <a:xfrm>
            <a:off x="5339700" y="3795575"/>
            <a:ext cx="512668" cy="269825"/>
          </a:xfrm>
          <a:prstGeom prst="rect">
            <a:avLst/>
          </a:prstGeom>
          <a:noFill/>
          <a:ln>
            <a:noFill/>
          </a:ln>
        </p:spPr>
      </p:pic>
      <p:pic>
        <p:nvPicPr>
          <p:cNvPr id="2964" name="Google Shape;2964;g11f2169c00a_0_634"/>
          <p:cNvPicPr preferRelativeResize="0"/>
          <p:nvPr/>
        </p:nvPicPr>
        <p:blipFill rotWithShape="1">
          <a:blip r:embed="rId4">
            <a:alphaModFix/>
          </a:blip>
          <a:srcRect/>
          <a:stretch/>
        </p:blipFill>
        <p:spPr>
          <a:xfrm>
            <a:off x="311700" y="2254875"/>
            <a:ext cx="4759999" cy="141980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2968"/>
        <p:cNvGrpSpPr/>
        <p:nvPr/>
      </p:nvGrpSpPr>
      <p:grpSpPr>
        <a:xfrm>
          <a:off x="0" y="0"/>
          <a:ext cx="0" cy="0"/>
          <a:chOff x="0" y="0"/>
          <a:chExt cx="0" cy="0"/>
        </a:xfrm>
      </p:grpSpPr>
      <p:sp>
        <p:nvSpPr>
          <p:cNvPr id="2969" name="Google Shape;2969;g11f2169c00a_0_6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7 - How many arrays,</a:t>
            </a:r>
            <a:r>
              <a:rPr lang="en" b="1" dirty="0"/>
              <a:t> </a:t>
            </a:r>
            <a:r>
              <a:rPr lang="en" dirty="0"/>
              <a:t>hard</a:t>
            </a:r>
            <a:endParaRPr dirty="0"/>
          </a:p>
          <a:p>
            <a:pPr marL="0" lvl="0" indent="0" algn="l" rtl="0">
              <a:lnSpc>
                <a:spcPct val="100000"/>
              </a:lnSpc>
              <a:spcBef>
                <a:spcPts val="0"/>
              </a:spcBef>
              <a:spcAft>
                <a:spcPts val="0"/>
              </a:spcAft>
              <a:buSzPts val="2800"/>
              <a:buNone/>
            </a:pPr>
            <a:endParaRPr dirty="0"/>
          </a:p>
        </p:txBody>
      </p:sp>
      <p:sp>
        <p:nvSpPr>
          <p:cNvPr id="2970" name="Google Shape;2970;g11f2169c00a_0_6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Case 2: constraint is an edge that connects 2 different components (5,6,7)</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Each time, lets update the smaller component! (Small to large merging)</a:t>
            </a:r>
            <a:endParaRPr/>
          </a:p>
          <a:p>
            <a:pPr marL="0" lvl="0" indent="0" algn="l" rtl="0">
              <a:lnSpc>
                <a:spcPct val="115000"/>
              </a:lnSpc>
              <a:spcBef>
                <a:spcPts val="0"/>
              </a:spcBef>
              <a:spcAft>
                <a:spcPts val="0"/>
              </a:spcAft>
              <a:buSzPts val="1800"/>
              <a:buNone/>
            </a:pPr>
            <a:r>
              <a:rPr lang="en"/>
              <a:t>Over the whole algorithm, this updating will take at most </a:t>
            </a:r>
            <a:endParaRPr/>
          </a:p>
          <a:p>
            <a:pPr marL="0" lvl="0" indent="0" algn="l" rtl="0">
              <a:lnSpc>
                <a:spcPct val="115000"/>
              </a:lnSpc>
              <a:spcBef>
                <a:spcPts val="0"/>
              </a:spcBef>
              <a:spcAft>
                <a:spcPts val="0"/>
              </a:spcAft>
              <a:buSzPts val="1800"/>
              <a:buNone/>
            </a:pPr>
            <a:r>
              <a:rPr lang="en"/>
              <a:t>Time complexity: </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SzPts val="1800"/>
              <a:buNone/>
            </a:pPr>
            <a:endParaRPr/>
          </a:p>
        </p:txBody>
      </p:sp>
      <p:pic>
        <p:nvPicPr>
          <p:cNvPr id="2971" name="Google Shape;2971;g11f2169c00a_0_641"/>
          <p:cNvPicPr preferRelativeResize="0"/>
          <p:nvPr/>
        </p:nvPicPr>
        <p:blipFill rotWithShape="1">
          <a:blip r:embed="rId3">
            <a:alphaModFix/>
          </a:blip>
          <a:srcRect/>
          <a:stretch/>
        </p:blipFill>
        <p:spPr>
          <a:xfrm>
            <a:off x="311700" y="1648961"/>
            <a:ext cx="6168649" cy="1845575"/>
          </a:xfrm>
          <a:prstGeom prst="rect">
            <a:avLst/>
          </a:prstGeom>
          <a:noFill/>
          <a:ln>
            <a:noFill/>
          </a:ln>
        </p:spPr>
      </p:pic>
      <p:pic>
        <p:nvPicPr>
          <p:cNvPr id="2972" name="Google Shape;2972;g11f2169c00a_0_641"/>
          <p:cNvPicPr preferRelativeResize="0"/>
          <p:nvPr/>
        </p:nvPicPr>
        <p:blipFill rotWithShape="1">
          <a:blip r:embed="rId4">
            <a:alphaModFix/>
          </a:blip>
          <a:srcRect/>
          <a:stretch/>
        </p:blipFill>
        <p:spPr>
          <a:xfrm>
            <a:off x="6160100" y="3781250"/>
            <a:ext cx="539650" cy="269825"/>
          </a:xfrm>
          <a:prstGeom prst="rect">
            <a:avLst/>
          </a:prstGeom>
          <a:noFill/>
          <a:ln>
            <a:noFill/>
          </a:ln>
        </p:spPr>
      </p:pic>
      <p:pic>
        <p:nvPicPr>
          <p:cNvPr id="2973" name="Google Shape;2973;g11f2169c00a_0_641"/>
          <p:cNvPicPr preferRelativeResize="0"/>
          <p:nvPr/>
        </p:nvPicPr>
        <p:blipFill rotWithShape="1">
          <a:blip r:embed="rId5">
            <a:alphaModFix/>
          </a:blip>
          <a:srcRect/>
          <a:stretch/>
        </p:blipFill>
        <p:spPr>
          <a:xfrm>
            <a:off x="2160650" y="4125750"/>
            <a:ext cx="1090093" cy="269825"/>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2977"/>
        <p:cNvGrpSpPr/>
        <p:nvPr/>
      </p:nvGrpSpPr>
      <p:grpSpPr>
        <a:xfrm>
          <a:off x="0" y="0"/>
          <a:ext cx="0" cy="0"/>
          <a:chOff x="0" y="0"/>
          <a:chExt cx="0" cy="0"/>
        </a:xfrm>
      </p:grpSpPr>
      <p:sp>
        <p:nvSpPr>
          <p:cNvPr id="2978" name="Google Shape;2978;g11f2169c00a_0_6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Problem 9 - Internet Routing</a:t>
            </a:r>
            <a:endParaRPr dirty="0"/>
          </a:p>
        </p:txBody>
      </p:sp>
      <p:pic>
        <p:nvPicPr>
          <p:cNvPr id="2979" name="Google Shape;2979;g11f2169c00a_0_660"/>
          <p:cNvPicPr preferRelativeResize="0"/>
          <p:nvPr/>
        </p:nvPicPr>
        <p:blipFill rotWithShape="1">
          <a:blip r:embed="rId3">
            <a:alphaModFix/>
          </a:blip>
          <a:srcRect/>
          <a:stretch/>
        </p:blipFill>
        <p:spPr>
          <a:xfrm>
            <a:off x="1307500" y="1199400"/>
            <a:ext cx="5828000" cy="3772925"/>
          </a:xfrm>
          <a:prstGeom prst="rect">
            <a:avLst/>
          </a:prstGeom>
          <a:noFill/>
          <a:ln>
            <a:noFill/>
          </a:ln>
        </p:spPr>
      </p:pic>
      <p:sp>
        <p:nvSpPr>
          <p:cNvPr id="2980" name="Google Shape;2980;g11f2169c00a_0_660"/>
          <p:cNvSpPr txBox="1"/>
          <p:nvPr/>
        </p:nvSpPr>
        <p:spPr>
          <a:xfrm>
            <a:off x="140700" y="1030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Ian’s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Bellman-Ford Review</a:t>
            </a:r>
            <a:endParaRPr/>
          </a:p>
        </p:txBody>
      </p:sp>
      <p:sp>
        <p:nvSpPr>
          <p:cNvPr id="261" name="Google Shape;26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21</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2984"/>
        <p:cNvGrpSpPr/>
        <p:nvPr/>
      </p:nvGrpSpPr>
      <p:grpSpPr>
        <a:xfrm>
          <a:off x="0" y="0"/>
          <a:ext cx="0" cy="0"/>
          <a:chOff x="0" y="0"/>
          <a:chExt cx="0" cy="0"/>
        </a:xfrm>
      </p:grpSpPr>
      <p:sp>
        <p:nvSpPr>
          <p:cNvPr id="2985" name="Google Shape;2985;g11f2169c00a_0_6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Problem 9 - Internet Routing</a:t>
            </a:r>
            <a:endParaRPr/>
          </a:p>
        </p:txBody>
      </p:sp>
      <p:sp>
        <p:nvSpPr>
          <p:cNvPr id="2986" name="Google Shape;2986;g11f2169c00a_0_667"/>
          <p:cNvSpPr txBox="1">
            <a:spLocks noGrp="1"/>
          </p:cNvSpPr>
          <p:nvPr>
            <p:ph type="body" idx="1"/>
          </p:nvPr>
        </p:nvSpPr>
        <p:spPr>
          <a:xfrm>
            <a:off x="311700" y="1152475"/>
            <a:ext cx="79095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What are in the routing tables:</a:t>
            </a:r>
            <a:endParaRPr/>
          </a:p>
          <a:p>
            <a:pPr marL="457200" lvl="0" indent="-342900" algn="l" rtl="0">
              <a:lnSpc>
                <a:spcPct val="115000"/>
              </a:lnSpc>
              <a:spcBef>
                <a:spcPts val="0"/>
              </a:spcBef>
              <a:spcAft>
                <a:spcPts val="0"/>
              </a:spcAft>
              <a:buSzPts val="1800"/>
              <a:buChar char="●"/>
            </a:pPr>
            <a:r>
              <a:rPr lang="en"/>
              <a:t>Distance of SP to any other computer in the network</a:t>
            </a:r>
            <a:endParaRPr/>
          </a:p>
          <a:p>
            <a:pPr marL="457200" lvl="0" indent="-342900" algn="l" rtl="0">
              <a:lnSpc>
                <a:spcPct val="115000"/>
              </a:lnSpc>
              <a:spcBef>
                <a:spcPts val="0"/>
              </a:spcBef>
              <a:spcAft>
                <a:spcPts val="0"/>
              </a:spcAft>
              <a:buSzPts val="1800"/>
              <a:buChar char="●"/>
            </a:pPr>
            <a:r>
              <a:rPr lang="en"/>
              <a:t>Direct neighbour of the node that is on the SP to the destination computer</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How to construct this table?</a:t>
            </a:r>
            <a:endParaRPr/>
          </a:p>
          <a:p>
            <a:pPr marL="457200" lvl="0" indent="-342900" algn="l" rtl="0">
              <a:lnSpc>
                <a:spcPct val="115000"/>
              </a:lnSpc>
              <a:spcBef>
                <a:spcPts val="0"/>
              </a:spcBef>
              <a:spcAft>
                <a:spcPts val="0"/>
              </a:spcAft>
              <a:buSzPts val="1800"/>
              <a:buChar char="●"/>
            </a:pPr>
            <a:r>
              <a:rPr lang="en"/>
              <a:t>For each node, run Bellman-Ford to find SP from it to every other node</a:t>
            </a:r>
            <a:endParaRPr/>
          </a:p>
          <a:p>
            <a:pPr marL="457200" lvl="0" indent="-342900" algn="l" rtl="0">
              <a:lnSpc>
                <a:spcPct val="115000"/>
              </a:lnSpc>
              <a:spcBef>
                <a:spcPts val="0"/>
              </a:spcBef>
              <a:spcAft>
                <a:spcPts val="0"/>
              </a:spcAft>
              <a:buSzPts val="1800"/>
              <a:buChar char="●"/>
            </a:pPr>
            <a:r>
              <a:rPr lang="en"/>
              <a:t>Keep track of the neighbour node that is on the SP</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2990"/>
        <p:cNvGrpSpPr/>
        <p:nvPr/>
      </p:nvGrpSpPr>
      <p:grpSpPr>
        <a:xfrm>
          <a:off x="0" y="0"/>
          <a:ext cx="0" cy="0"/>
          <a:chOff x="0" y="0"/>
          <a:chExt cx="0" cy="0"/>
        </a:xfrm>
      </p:grpSpPr>
      <p:sp>
        <p:nvSpPr>
          <p:cNvPr id="2991" name="Google Shape;2991;g11f2169c00a_0_6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Problem 9 - Internet Routing</a:t>
            </a:r>
            <a:endParaRPr/>
          </a:p>
          <a:p>
            <a:pPr marL="0" lvl="0" indent="0" algn="l" rtl="0">
              <a:lnSpc>
                <a:spcPct val="100000"/>
              </a:lnSpc>
              <a:spcBef>
                <a:spcPts val="0"/>
              </a:spcBef>
              <a:spcAft>
                <a:spcPts val="0"/>
              </a:spcAft>
              <a:buSzPts val="2800"/>
              <a:buNone/>
            </a:pPr>
            <a:endParaRPr/>
          </a:p>
        </p:txBody>
      </p:sp>
      <p:pic>
        <p:nvPicPr>
          <p:cNvPr id="2992" name="Google Shape;2992;g11f2169c00a_0_673"/>
          <p:cNvPicPr preferRelativeResize="0"/>
          <p:nvPr/>
        </p:nvPicPr>
        <p:blipFill rotWithShape="1">
          <a:blip r:embed="rId3">
            <a:alphaModFix/>
          </a:blip>
          <a:srcRect/>
          <a:stretch/>
        </p:blipFill>
        <p:spPr>
          <a:xfrm>
            <a:off x="978325" y="1307500"/>
            <a:ext cx="6960726" cy="3608600"/>
          </a:xfrm>
          <a:prstGeom prst="rect">
            <a:avLst/>
          </a:prstGeom>
          <a:noFill/>
          <a:ln>
            <a:noFill/>
          </a:ln>
        </p:spPr>
      </p:pic>
      <p:sp>
        <p:nvSpPr>
          <p:cNvPr id="2993" name="Google Shape;2993;g11f2169c00a_0_673"/>
          <p:cNvSpPr txBox="1"/>
          <p:nvPr/>
        </p:nvSpPr>
        <p:spPr>
          <a:xfrm>
            <a:off x="4510775" y="1307500"/>
            <a:ext cx="333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994" name="Google Shape;2994;g11f2169c00a_0_673"/>
          <p:cNvSpPr txBox="1"/>
          <p:nvPr/>
        </p:nvSpPr>
        <p:spPr>
          <a:xfrm>
            <a:off x="4177475" y="3220350"/>
            <a:ext cx="333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995" name="Google Shape;2995;g11f2169c00a_0_673"/>
          <p:cNvSpPr txBox="1"/>
          <p:nvPr/>
        </p:nvSpPr>
        <p:spPr>
          <a:xfrm>
            <a:off x="3398375" y="2261800"/>
            <a:ext cx="333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2999"/>
        <p:cNvGrpSpPr/>
        <p:nvPr/>
      </p:nvGrpSpPr>
      <p:grpSpPr>
        <a:xfrm>
          <a:off x="0" y="0"/>
          <a:ext cx="0" cy="0"/>
          <a:chOff x="0" y="0"/>
          <a:chExt cx="0" cy="0"/>
        </a:xfrm>
      </p:grpSpPr>
      <p:sp>
        <p:nvSpPr>
          <p:cNvPr id="3000" name="Google Shape;3000;g11f2169c00a_0_68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Problem 9 - Internet Routing</a:t>
            </a:r>
            <a:endParaRPr/>
          </a:p>
          <a:p>
            <a:pPr marL="0" lvl="0" indent="0" algn="l" rtl="0">
              <a:lnSpc>
                <a:spcPct val="100000"/>
              </a:lnSpc>
              <a:spcBef>
                <a:spcPts val="0"/>
              </a:spcBef>
              <a:spcAft>
                <a:spcPts val="0"/>
              </a:spcAft>
              <a:buSzPts val="2800"/>
              <a:buNone/>
            </a:pPr>
            <a:endParaRPr/>
          </a:p>
        </p:txBody>
      </p:sp>
      <p:sp>
        <p:nvSpPr>
          <p:cNvPr id="3001" name="Google Shape;3001;g11f2169c00a_0_683"/>
          <p:cNvSpPr txBox="1">
            <a:spLocks noGrp="1"/>
          </p:cNvSpPr>
          <p:nvPr>
            <p:ph type="body" idx="1"/>
          </p:nvPr>
        </p:nvSpPr>
        <p:spPr>
          <a:xfrm>
            <a:off x="311700" y="1152475"/>
            <a:ext cx="6824100" cy="14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9.b All computers run Bellman-Ford at the same time?</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p:txBody>
      </p:sp>
      <p:sp>
        <p:nvSpPr>
          <p:cNvPr id="3002" name="Google Shape;3002;g11f2169c00a_0_683"/>
          <p:cNvSpPr txBox="1"/>
          <p:nvPr/>
        </p:nvSpPr>
        <p:spPr>
          <a:xfrm>
            <a:off x="268500" y="1572600"/>
            <a:ext cx="7776900" cy="3426900"/>
          </a:xfrm>
          <a:prstGeom prst="rect">
            <a:avLst/>
          </a:prstGeom>
          <a:blipFill rotWithShape="1">
            <a:blip r:embed="rId3">
              <a:alphaModFix/>
            </a:blip>
            <a:stretch>
              <a:fillRect l="-118" t="-1898" r="-497"/>
            </a:stretch>
          </a:blip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2200"/>
              <a:buFont typeface="Arial"/>
              <a:buNone/>
            </a:pPr>
            <a:endParaRPr sz="2200" b="0" i="0" u="none" strike="noStrike" cap="none">
              <a:solidFill>
                <a:srgbClr val="A6B727"/>
              </a:solidFill>
              <a:latin typeface="Calibri"/>
              <a:ea typeface="Calibri"/>
              <a:cs typeface="Calibri"/>
              <a:sym typeface="Calibri"/>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3006"/>
        <p:cNvGrpSpPr/>
        <p:nvPr/>
      </p:nvGrpSpPr>
      <p:grpSpPr>
        <a:xfrm>
          <a:off x="0" y="0"/>
          <a:ext cx="0" cy="0"/>
          <a:chOff x="0" y="0"/>
          <a:chExt cx="0" cy="0"/>
        </a:xfrm>
      </p:grpSpPr>
      <p:sp>
        <p:nvSpPr>
          <p:cNvPr id="3007" name="Google Shape;3007;g11f2169c00a_0_6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Problem 9 - Internet Routing</a:t>
            </a:r>
            <a:endParaRPr/>
          </a:p>
        </p:txBody>
      </p:sp>
      <p:sp>
        <p:nvSpPr>
          <p:cNvPr id="3008" name="Google Shape;3008;g11f2169c00a_0_689"/>
          <p:cNvSpPr txBox="1">
            <a:spLocks noGrp="1"/>
          </p:cNvSpPr>
          <p:nvPr>
            <p:ph type="body" idx="1"/>
          </p:nvPr>
        </p:nvSpPr>
        <p:spPr>
          <a:xfrm>
            <a:off x="311700" y="1152475"/>
            <a:ext cx="8520600" cy="39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9.c Running Bellman-Ford forever, 1 new edge added</a:t>
            </a:r>
            <a:endParaRPr/>
          </a:p>
          <a:p>
            <a:pPr marL="0" lvl="0" indent="0" algn="l" rtl="0">
              <a:lnSpc>
                <a:spcPct val="115000"/>
              </a:lnSpc>
              <a:spcBef>
                <a:spcPts val="0"/>
              </a:spcBef>
              <a:spcAft>
                <a:spcPts val="0"/>
              </a:spcAft>
              <a:buSzPts val="1800"/>
              <a:buNone/>
            </a:pPr>
            <a:endParaRPr/>
          </a:p>
          <a:p>
            <a:pPr marL="0" lvl="0" indent="0" algn="l" rtl="0">
              <a:lnSpc>
                <a:spcPct val="90000"/>
              </a:lnSpc>
              <a:spcBef>
                <a:spcPts val="0"/>
              </a:spcBef>
              <a:spcAft>
                <a:spcPts val="0"/>
              </a:spcAft>
              <a:buSzPts val="1800"/>
              <a:buNone/>
            </a:pPr>
            <a:endParaRPr sz="2200">
              <a:solidFill>
                <a:srgbClr val="A6B727"/>
              </a:solidFill>
              <a:latin typeface="Calibri"/>
              <a:ea typeface="Calibri"/>
              <a:cs typeface="Calibri"/>
              <a:sym typeface="Calibri"/>
            </a:endParaRPr>
          </a:p>
          <a:p>
            <a:pPr marL="0" lvl="0" indent="0" algn="l" rtl="0">
              <a:lnSpc>
                <a:spcPct val="115000"/>
              </a:lnSpc>
              <a:spcBef>
                <a:spcPts val="0"/>
              </a:spcBef>
              <a:spcAft>
                <a:spcPts val="0"/>
              </a:spcAft>
              <a:buSzPts val="1800"/>
              <a:buNone/>
            </a:pPr>
            <a:endParaRPr/>
          </a:p>
        </p:txBody>
      </p:sp>
      <p:sp>
        <p:nvSpPr>
          <p:cNvPr id="3009" name="Google Shape;3009;g11f2169c00a_0_689"/>
          <p:cNvSpPr txBox="1"/>
          <p:nvPr/>
        </p:nvSpPr>
        <p:spPr>
          <a:xfrm>
            <a:off x="311700" y="1681425"/>
            <a:ext cx="5661900" cy="3078600"/>
          </a:xfrm>
          <a:prstGeom prst="rect">
            <a:avLst/>
          </a:prstGeom>
          <a:blipFill rotWithShape="1">
            <a:blip r:embed="rId3">
              <a:alphaModFix/>
            </a:blip>
            <a:stretch>
              <a:fillRect l="-118" t="-2108"/>
            </a:stretch>
          </a:blip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2200"/>
              <a:buFont typeface="Arial"/>
              <a:buNone/>
            </a:pPr>
            <a:r>
              <a:rPr lang="en" sz="2200" b="0" i="0" u="none" strike="noStrike" cap="none">
                <a:solidFill>
                  <a:srgbClr val="A6B727"/>
                </a:solidFill>
                <a:latin typeface="Calibri"/>
                <a:ea typeface="Calibri"/>
                <a:cs typeface="Calibri"/>
                <a:sym typeface="Calibri"/>
              </a:rPr>
              <a:t> </a:t>
            </a:r>
            <a:endParaRPr sz="2200" b="0" i="0" u="none" strike="noStrike" cap="none">
              <a:solidFill>
                <a:srgbClr val="A6B727"/>
              </a:solidFill>
              <a:latin typeface="Calibri"/>
              <a:ea typeface="Calibri"/>
              <a:cs typeface="Calibri"/>
              <a:sym typeface="Calibri"/>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3013"/>
        <p:cNvGrpSpPr/>
        <p:nvPr/>
      </p:nvGrpSpPr>
      <p:grpSpPr>
        <a:xfrm>
          <a:off x="0" y="0"/>
          <a:ext cx="0" cy="0"/>
          <a:chOff x="0" y="0"/>
          <a:chExt cx="0" cy="0"/>
        </a:xfrm>
      </p:grpSpPr>
      <p:sp>
        <p:nvSpPr>
          <p:cNvPr id="3014" name="Google Shape;3014;g11f2169c00a_0_69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Problem 9 - Internet Routing</a:t>
            </a:r>
            <a:endParaRPr/>
          </a:p>
        </p:txBody>
      </p:sp>
      <p:sp>
        <p:nvSpPr>
          <p:cNvPr id="3015" name="Google Shape;3015;g11f2169c00a_0_695"/>
          <p:cNvSpPr txBox="1">
            <a:spLocks noGrp="1"/>
          </p:cNvSpPr>
          <p:nvPr>
            <p:ph type="body" idx="1"/>
          </p:nvPr>
        </p:nvSpPr>
        <p:spPr>
          <a:xfrm>
            <a:off x="311700" y="1152475"/>
            <a:ext cx="8520600" cy="356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9.d Running Bellman-Ford forever, 1 edge fails</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Relaxation can only make paths shorter, not longer!</a:t>
            </a:r>
            <a:endParaRPr/>
          </a:p>
          <a:p>
            <a:pPr marL="0" lvl="0" indent="0" algn="l" rtl="0">
              <a:lnSpc>
                <a:spcPct val="115000"/>
              </a:lnSpc>
              <a:spcBef>
                <a:spcPts val="0"/>
              </a:spcBef>
              <a:spcAft>
                <a:spcPts val="0"/>
              </a:spcAft>
              <a:buSzPts val="1800"/>
              <a:buNone/>
            </a:pPr>
            <a:r>
              <a:rPr lang="en"/>
              <a:t>Let’s modify relax</a:t>
            </a:r>
            <a:endParaRPr/>
          </a:p>
          <a:p>
            <a:pPr marL="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AutoNum type="arabicPeriod"/>
            </a:pPr>
            <a:r>
              <a:rPr lang="en"/>
              <a:t>Collect estimates from all direct neighbours</a:t>
            </a:r>
            <a:endParaRPr/>
          </a:p>
          <a:p>
            <a:pPr marL="457200" lvl="0" indent="-342900" algn="l" rtl="0">
              <a:lnSpc>
                <a:spcPct val="115000"/>
              </a:lnSpc>
              <a:spcBef>
                <a:spcPts val="0"/>
              </a:spcBef>
              <a:spcAft>
                <a:spcPts val="0"/>
              </a:spcAft>
              <a:buSzPts val="1800"/>
              <a:buAutoNum type="arabicPeriod"/>
            </a:pPr>
            <a:r>
              <a:rPr lang="en"/>
              <a:t>Get min estimate to every node from all neighbours, update routing table even if new estimate &gt; current estimate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Shortest Path Problems</a:t>
            </a:r>
            <a:endParaRPr/>
          </a:p>
        </p:txBody>
      </p:sp>
      <p:sp>
        <p:nvSpPr>
          <p:cNvPr id="267" name="Google Shape;267;p22"/>
          <p:cNvSpPr txBox="1">
            <a:spLocks noGrp="1"/>
          </p:cNvSpPr>
          <p:nvPr>
            <p:ph type="body" idx="1"/>
          </p:nvPr>
        </p:nvSpPr>
        <p:spPr>
          <a:xfrm>
            <a:off x="311700" y="1152475"/>
            <a:ext cx="60918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a:t>Given a graph with weighted/unweighted edges,</a:t>
            </a:r>
            <a:endParaRPr sz="2400"/>
          </a:p>
          <a:p>
            <a:pPr marL="0" marR="0" lvl="0" indent="0" algn="l" rtl="0">
              <a:lnSpc>
                <a:spcPct val="115000"/>
              </a:lnSpc>
              <a:spcBef>
                <a:spcPts val="1000"/>
              </a:spcBef>
              <a:spcAft>
                <a:spcPts val="0"/>
              </a:spcAft>
              <a:buClr>
                <a:schemeClr val="dk1"/>
              </a:buClr>
              <a:buSzPts val="1100"/>
              <a:buFont typeface="Arial"/>
              <a:buNone/>
            </a:pPr>
            <a:r>
              <a:rPr lang="en" sz="2400"/>
              <a:t>what is </a:t>
            </a:r>
            <a:r>
              <a:rPr lang="en" sz="2400">
                <a:solidFill>
                  <a:srgbClr val="000000"/>
                </a:solidFill>
                <a:latin typeface="Noto Sans Symbols"/>
                <a:ea typeface="Noto Sans Symbols"/>
                <a:cs typeface="Noto Sans Symbols"/>
                <a:sym typeface="Noto Sans Symbols"/>
              </a:rPr>
              <a:t>δ(</a:t>
            </a:r>
            <a:r>
              <a:rPr lang="en" sz="2400" i="1">
                <a:solidFill>
                  <a:srgbClr val="000000"/>
                </a:solidFill>
                <a:latin typeface="Noto Sans Symbols"/>
                <a:ea typeface="Noto Sans Symbols"/>
                <a:cs typeface="Noto Sans Symbols"/>
                <a:sym typeface="Noto Sans Symbols"/>
              </a:rPr>
              <a:t>u</a:t>
            </a:r>
            <a:r>
              <a:rPr lang="en" sz="2400">
                <a:solidFill>
                  <a:srgbClr val="000000"/>
                </a:solidFill>
                <a:latin typeface="Noto Sans Symbols"/>
                <a:ea typeface="Noto Sans Symbols"/>
                <a:cs typeface="Noto Sans Symbols"/>
                <a:sym typeface="Noto Sans Symbols"/>
              </a:rPr>
              <a:t>, </a:t>
            </a:r>
            <a:r>
              <a:rPr lang="en" sz="2400" i="1">
                <a:solidFill>
                  <a:srgbClr val="000000"/>
                </a:solidFill>
                <a:latin typeface="Noto Sans Symbols"/>
                <a:ea typeface="Noto Sans Symbols"/>
                <a:cs typeface="Noto Sans Symbols"/>
                <a:sym typeface="Noto Sans Symbols"/>
              </a:rPr>
              <a:t>v</a:t>
            </a:r>
            <a:r>
              <a:rPr lang="en" sz="2400">
                <a:solidFill>
                  <a:srgbClr val="000000"/>
                </a:solidFill>
                <a:latin typeface="Noto Sans Symbols"/>
                <a:ea typeface="Noto Sans Symbols"/>
                <a:cs typeface="Noto Sans Symbols"/>
                <a:sym typeface="Noto Sans Symbols"/>
              </a:rPr>
              <a:t>)</a:t>
            </a:r>
            <a:r>
              <a:rPr lang="en" sz="2400"/>
              <a:t>, the </a:t>
            </a:r>
            <a:r>
              <a:rPr lang="en" sz="2400" b="1"/>
              <a:t>shortest path</a:t>
            </a:r>
            <a:r>
              <a:rPr lang="en" sz="2400"/>
              <a:t> from a vertex </a:t>
            </a:r>
            <a:r>
              <a:rPr lang="en" sz="2400" i="1">
                <a:solidFill>
                  <a:srgbClr val="000000"/>
                </a:solidFill>
                <a:latin typeface="Noto Sans Symbols"/>
                <a:ea typeface="Noto Sans Symbols"/>
                <a:cs typeface="Noto Sans Symbols"/>
                <a:sym typeface="Noto Sans Symbols"/>
              </a:rPr>
              <a:t>u</a:t>
            </a:r>
            <a:r>
              <a:rPr lang="en" sz="2400"/>
              <a:t> to another vertex </a:t>
            </a:r>
            <a:r>
              <a:rPr lang="en" sz="2400" i="1">
                <a:solidFill>
                  <a:schemeClr val="dk1"/>
                </a:solidFill>
                <a:latin typeface="Noto Sans Symbols"/>
                <a:ea typeface="Noto Sans Symbols"/>
                <a:cs typeface="Noto Sans Symbols"/>
                <a:sym typeface="Noto Sans Symbols"/>
              </a:rPr>
              <a:t>v</a:t>
            </a:r>
            <a:r>
              <a:rPr lang="en" sz="2400"/>
              <a:t>?</a:t>
            </a:r>
            <a:endParaRPr sz="2400"/>
          </a:p>
          <a:p>
            <a:pPr marL="0" marR="0" lvl="0" indent="0" algn="l" rtl="0">
              <a:lnSpc>
                <a:spcPct val="115000"/>
              </a:lnSpc>
              <a:spcBef>
                <a:spcPts val="1000"/>
              </a:spcBef>
              <a:spcAft>
                <a:spcPts val="1000"/>
              </a:spcAft>
              <a:buSzPts val="1800"/>
              <a:buNone/>
            </a:pPr>
            <a:r>
              <a:rPr lang="en" sz="2400"/>
              <a:t>Shortest means the path with lowest “length”.</a:t>
            </a:r>
            <a:endParaRPr sz="2400"/>
          </a:p>
        </p:txBody>
      </p:sp>
      <p:sp>
        <p:nvSpPr>
          <p:cNvPr id="268" name="Google Shape;26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22</a:t>
            </a:fld>
            <a:endParaRPr/>
          </a:p>
        </p:txBody>
      </p:sp>
      <p:sp>
        <p:nvSpPr>
          <p:cNvPr id="269" name="Google Shape;269;p22"/>
          <p:cNvSpPr/>
          <p:nvPr/>
        </p:nvSpPr>
        <p:spPr>
          <a:xfrm>
            <a:off x="7421100" y="534575"/>
            <a:ext cx="393600" cy="393600"/>
          </a:xfrm>
          <a:prstGeom prst="ellipse">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v</a:t>
            </a:r>
            <a:endParaRPr sz="2400" b="0" i="0" u="none" strike="noStrike" cap="none">
              <a:solidFill>
                <a:srgbClr val="FFFFFF"/>
              </a:solidFill>
              <a:latin typeface="Arial"/>
              <a:ea typeface="Arial"/>
              <a:cs typeface="Arial"/>
              <a:sym typeface="Arial"/>
            </a:endParaRPr>
          </a:p>
        </p:txBody>
      </p:sp>
      <p:cxnSp>
        <p:nvCxnSpPr>
          <p:cNvPr id="270" name="Google Shape;270;p22"/>
          <p:cNvCxnSpPr>
            <a:stCxn id="271" idx="2"/>
            <a:endCxn id="269" idx="2"/>
          </p:cNvCxnSpPr>
          <p:nvPr/>
        </p:nvCxnSpPr>
        <p:spPr>
          <a:xfrm rot="10800000" flipH="1">
            <a:off x="7421100" y="731375"/>
            <a:ext cx="600" cy="3177300"/>
          </a:xfrm>
          <a:prstGeom prst="curvedConnector3">
            <a:avLst>
              <a:gd name="adj1" fmla="val -129566667"/>
            </a:avLst>
          </a:prstGeom>
          <a:noFill/>
          <a:ln w="28575" cap="flat" cmpd="sng">
            <a:solidFill>
              <a:schemeClr val="dk2"/>
            </a:solidFill>
            <a:prstDash val="dash"/>
            <a:round/>
            <a:headEnd type="none" w="sm" len="sm"/>
            <a:tailEnd type="triangle" w="med" len="med"/>
          </a:ln>
        </p:spPr>
      </p:cxnSp>
      <p:cxnSp>
        <p:nvCxnSpPr>
          <p:cNvPr id="272" name="Google Shape;272;p22"/>
          <p:cNvCxnSpPr>
            <a:stCxn id="271" idx="0"/>
            <a:endCxn id="269" idx="6"/>
          </p:cNvCxnSpPr>
          <p:nvPr/>
        </p:nvCxnSpPr>
        <p:spPr>
          <a:xfrm rot="-5400000">
            <a:off x="6226050" y="2123225"/>
            <a:ext cx="2980500" cy="196800"/>
          </a:xfrm>
          <a:prstGeom prst="curvedConnector4">
            <a:avLst>
              <a:gd name="adj1" fmla="val 44701"/>
              <a:gd name="adj2" fmla="val 358740"/>
            </a:avLst>
          </a:prstGeom>
          <a:noFill/>
          <a:ln w="28575" cap="flat" cmpd="sng">
            <a:solidFill>
              <a:schemeClr val="dk2"/>
            </a:solidFill>
            <a:prstDash val="dash"/>
            <a:round/>
            <a:headEnd type="none" w="sm" len="sm"/>
            <a:tailEnd type="triangle" w="med" len="med"/>
          </a:ln>
        </p:spPr>
      </p:cxnSp>
      <p:cxnSp>
        <p:nvCxnSpPr>
          <p:cNvPr id="273" name="Google Shape;273;p22"/>
          <p:cNvCxnSpPr>
            <a:stCxn id="271" idx="6"/>
            <a:endCxn id="269" idx="6"/>
          </p:cNvCxnSpPr>
          <p:nvPr/>
        </p:nvCxnSpPr>
        <p:spPr>
          <a:xfrm rot="10800000" flipH="1">
            <a:off x="7814700" y="731375"/>
            <a:ext cx="600" cy="3177300"/>
          </a:xfrm>
          <a:prstGeom prst="curvedConnector3">
            <a:avLst>
              <a:gd name="adj1" fmla="val 167733333"/>
            </a:avLst>
          </a:prstGeom>
          <a:noFill/>
          <a:ln w="28575" cap="flat" cmpd="sng">
            <a:solidFill>
              <a:schemeClr val="dk2"/>
            </a:solidFill>
            <a:prstDash val="dash"/>
            <a:round/>
            <a:headEnd type="none" w="sm" len="sm"/>
            <a:tailEnd type="triangle" w="med" len="med"/>
          </a:ln>
        </p:spPr>
      </p:cxnSp>
      <p:sp>
        <p:nvSpPr>
          <p:cNvPr id="271" name="Google Shape;271;p22"/>
          <p:cNvSpPr/>
          <p:nvPr/>
        </p:nvSpPr>
        <p:spPr>
          <a:xfrm>
            <a:off x="7421100" y="3711875"/>
            <a:ext cx="393600" cy="3936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CC0000"/>
                </a:solidFill>
                <a:latin typeface="Arial"/>
                <a:ea typeface="Arial"/>
                <a:cs typeface="Arial"/>
                <a:sym typeface="Arial"/>
              </a:rPr>
              <a:t>u</a:t>
            </a:r>
            <a:endParaRPr sz="2400" b="0" i="0" u="none" strike="noStrike" cap="none">
              <a:solidFill>
                <a:srgbClr val="CC0000"/>
              </a:solidFill>
              <a:latin typeface="Arial"/>
              <a:ea typeface="Arial"/>
              <a:cs typeface="Arial"/>
              <a:sym typeface="Arial"/>
            </a:endParaRPr>
          </a:p>
        </p:txBody>
      </p:sp>
      <p:sp>
        <p:nvSpPr>
          <p:cNvPr id="274" name="Google Shape;274;p22"/>
          <p:cNvSpPr/>
          <p:nvPr/>
        </p:nvSpPr>
        <p:spPr>
          <a:xfrm>
            <a:off x="6643700" y="1177000"/>
            <a:ext cx="393600" cy="3936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v</a:t>
            </a:r>
            <a:endParaRPr sz="2400" b="0" i="0" u="none" strike="noStrike" cap="none">
              <a:solidFill>
                <a:srgbClr val="FFFFFF"/>
              </a:solidFill>
              <a:latin typeface="Arial"/>
              <a:ea typeface="Arial"/>
              <a:cs typeface="Arial"/>
              <a:sym typeface="Arial"/>
            </a:endParaRPr>
          </a:p>
        </p:txBody>
      </p:sp>
      <p:sp>
        <p:nvSpPr>
          <p:cNvPr id="275" name="Google Shape;275;p22"/>
          <p:cNvSpPr/>
          <p:nvPr/>
        </p:nvSpPr>
        <p:spPr>
          <a:xfrm>
            <a:off x="8550000" y="2643675"/>
            <a:ext cx="393600" cy="3936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v</a:t>
            </a:r>
            <a:endParaRPr sz="2400" b="0" i="0" u="none" strike="noStrike" cap="none">
              <a:solidFill>
                <a:srgbClr val="FFFFFF"/>
              </a:solidFill>
              <a:latin typeface="Arial"/>
              <a:ea typeface="Arial"/>
              <a:cs typeface="Arial"/>
              <a:sym typeface="Arial"/>
            </a:endParaRPr>
          </a:p>
        </p:txBody>
      </p:sp>
      <p:sp>
        <p:nvSpPr>
          <p:cNvPr id="276" name="Google Shape;276;p22"/>
          <p:cNvSpPr/>
          <p:nvPr/>
        </p:nvSpPr>
        <p:spPr>
          <a:xfrm>
            <a:off x="6448600" y="2385425"/>
            <a:ext cx="393600" cy="3936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v</a:t>
            </a:r>
            <a:endParaRPr sz="2400" b="0" i="0" u="none" strike="noStrike" cap="none">
              <a:solidFill>
                <a:srgbClr val="FFFFFF"/>
              </a:solidFill>
              <a:latin typeface="Arial"/>
              <a:ea typeface="Arial"/>
              <a:cs typeface="Arial"/>
              <a:sym typeface="Arial"/>
            </a:endParaRPr>
          </a:p>
        </p:txBody>
      </p:sp>
      <p:sp>
        <p:nvSpPr>
          <p:cNvPr id="277" name="Google Shape;277;p22"/>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Shortest Path Problems</a:t>
            </a:r>
            <a:endParaRPr/>
          </a:p>
        </p:txBody>
      </p:sp>
      <p:sp>
        <p:nvSpPr>
          <p:cNvPr id="283" name="Google Shape;283;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SzPts val="1800"/>
              <a:buNone/>
            </a:pPr>
            <a:r>
              <a:rPr lang="en" sz="2400"/>
              <a:t>The definition of “length” varies from problem to problem:</a:t>
            </a:r>
            <a:endParaRPr sz="2400"/>
          </a:p>
          <a:p>
            <a:pPr marL="457200" marR="0" lvl="0" indent="-381000" algn="l" rtl="0">
              <a:lnSpc>
                <a:spcPct val="115000"/>
              </a:lnSpc>
              <a:spcBef>
                <a:spcPts val="600"/>
              </a:spcBef>
              <a:spcAft>
                <a:spcPts val="0"/>
              </a:spcAft>
              <a:buSzPts val="2400"/>
              <a:buChar char="●"/>
            </a:pPr>
            <a:r>
              <a:rPr lang="en" sz="2400"/>
              <a:t>*Most common* Sum of all edge weights in the path</a:t>
            </a:r>
            <a:endParaRPr sz="2400"/>
          </a:p>
          <a:p>
            <a:pPr marL="457200" marR="0" lvl="0" indent="-381000" algn="l" rtl="0">
              <a:lnSpc>
                <a:spcPct val="115000"/>
              </a:lnSpc>
              <a:spcBef>
                <a:spcPts val="0"/>
              </a:spcBef>
              <a:spcAft>
                <a:spcPts val="0"/>
              </a:spcAft>
              <a:buSzPts val="2400"/>
              <a:buChar char="●"/>
            </a:pPr>
            <a:r>
              <a:rPr lang="en" sz="2400"/>
              <a:t>Number of edges in the path. Applies for unweighted graph or graph with all edge weight being equal</a:t>
            </a:r>
            <a:endParaRPr sz="2400"/>
          </a:p>
          <a:p>
            <a:pPr marL="457200" marR="0" lvl="0" indent="-381000" algn="l" rtl="0">
              <a:lnSpc>
                <a:spcPct val="115000"/>
              </a:lnSpc>
              <a:spcBef>
                <a:spcPts val="0"/>
              </a:spcBef>
              <a:spcAft>
                <a:spcPts val="0"/>
              </a:spcAft>
              <a:buSzPts val="2400"/>
              <a:buChar char="●"/>
            </a:pPr>
            <a:r>
              <a:rPr lang="en" sz="2400"/>
              <a:t>Sum of all </a:t>
            </a:r>
            <a:r>
              <a:rPr lang="en" sz="2400" i="1"/>
              <a:t>vertex</a:t>
            </a:r>
            <a:r>
              <a:rPr lang="en" sz="2400" b="1" i="1"/>
              <a:t> </a:t>
            </a:r>
            <a:r>
              <a:rPr lang="en" sz="2400" i="1"/>
              <a:t>weights</a:t>
            </a:r>
            <a:r>
              <a:rPr lang="en" sz="2400"/>
              <a:t> in the path</a:t>
            </a:r>
            <a:endParaRPr sz="2400"/>
          </a:p>
          <a:p>
            <a:pPr marL="457200" marR="0" lvl="0" indent="-381000" algn="l" rtl="0">
              <a:lnSpc>
                <a:spcPct val="115000"/>
              </a:lnSpc>
              <a:spcBef>
                <a:spcPts val="0"/>
              </a:spcBef>
              <a:spcAft>
                <a:spcPts val="0"/>
              </a:spcAft>
              <a:buSzPts val="2400"/>
              <a:buChar char="●"/>
            </a:pPr>
            <a:r>
              <a:rPr lang="en" sz="2400" i="1"/>
              <a:t>Product</a:t>
            </a:r>
            <a:r>
              <a:rPr lang="en" sz="2400"/>
              <a:t> of all edge weights in the path</a:t>
            </a:r>
            <a:endParaRPr sz="2400"/>
          </a:p>
          <a:p>
            <a:pPr marL="914400" marR="0" lvl="1" indent="-381000" algn="l" rtl="0">
              <a:lnSpc>
                <a:spcPct val="115000"/>
              </a:lnSpc>
              <a:spcBef>
                <a:spcPts val="0"/>
              </a:spcBef>
              <a:spcAft>
                <a:spcPts val="0"/>
              </a:spcAft>
              <a:buSzPts val="2400"/>
              <a:buChar char="○"/>
            </a:pPr>
            <a:r>
              <a:rPr lang="en" sz="2400"/>
              <a:t>Only applicable if all weights are positive</a:t>
            </a:r>
            <a:endParaRPr sz="2400"/>
          </a:p>
        </p:txBody>
      </p:sp>
      <p:sp>
        <p:nvSpPr>
          <p:cNvPr id="284" name="Google Shape;28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23</a:t>
            </a:fld>
            <a:endParaRPr/>
          </a:p>
        </p:txBody>
      </p:sp>
      <p:sp>
        <p:nvSpPr>
          <p:cNvPr id="285" name="Google Shape;285;p23"/>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Shortest Path Problems</a:t>
            </a:r>
            <a:endParaRPr/>
          </a:p>
        </p:txBody>
      </p:sp>
      <p:sp>
        <p:nvSpPr>
          <p:cNvPr id="291" name="Google Shape;291;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chemeClr val="dk1"/>
              </a:buClr>
              <a:buSzPts val="1100"/>
              <a:buFont typeface="Arial"/>
              <a:buNone/>
            </a:pPr>
            <a:r>
              <a:rPr lang="en" sz="2400"/>
              <a:t>In general, 2 main types of shortest path problems:</a:t>
            </a:r>
            <a:endParaRPr sz="2400"/>
          </a:p>
          <a:p>
            <a:pPr marL="0" marR="0" lvl="0" indent="0" algn="l" rtl="0">
              <a:lnSpc>
                <a:spcPct val="115000"/>
              </a:lnSpc>
              <a:spcBef>
                <a:spcPts val="600"/>
              </a:spcBef>
              <a:spcAft>
                <a:spcPts val="0"/>
              </a:spcAft>
              <a:buClr>
                <a:schemeClr val="dk1"/>
              </a:buClr>
              <a:buSzPts val="1100"/>
              <a:buFont typeface="Arial"/>
              <a:buNone/>
            </a:pPr>
            <a:r>
              <a:rPr lang="en" sz="2400" b="1"/>
              <a:t>Single Source Shortest Path (SSSP)</a:t>
            </a:r>
            <a:endParaRPr sz="2400" b="1"/>
          </a:p>
          <a:p>
            <a:pPr marL="457200" marR="0" lvl="0" indent="-381000" algn="l" rtl="0">
              <a:lnSpc>
                <a:spcPct val="115000"/>
              </a:lnSpc>
              <a:spcBef>
                <a:spcPts val="600"/>
              </a:spcBef>
              <a:spcAft>
                <a:spcPts val="0"/>
              </a:spcAft>
              <a:buSzPts val="2400"/>
              <a:buChar char="●"/>
            </a:pPr>
            <a:r>
              <a:rPr lang="en" sz="2400"/>
              <a:t>Shortest path from a </a:t>
            </a:r>
            <a:r>
              <a:rPr lang="en" sz="2400" i="1"/>
              <a:t>single</a:t>
            </a:r>
            <a:r>
              <a:rPr lang="en" sz="2400"/>
              <a:t> source vertex </a:t>
            </a:r>
            <a:r>
              <a:rPr lang="en" sz="2400" i="1">
                <a:solidFill>
                  <a:srgbClr val="000000"/>
                </a:solidFill>
                <a:latin typeface="Noto Sans Symbols"/>
                <a:ea typeface="Noto Sans Symbols"/>
                <a:cs typeface="Noto Sans Symbols"/>
                <a:sym typeface="Noto Sans Symbols"/>
              </a:rPr>
              <a:t>s</a:t>
            </a:r>
            <a:r>
              <a:rPr lang="en" sz="2400"/>
              <a:t>, to </a:t>
            </a:r>
            <a:r>
              <a:rPr lang="en" sz="2400" i="1"/>
              <a:t>every other vertex</a:t>
            </a:r>
            <a:r>
              <a:rPr lang="en" sz="2400"/>
              <a:t> in the graph</a:t>
            </a:r>
            <a:endParaRPr sz="2400"/>
          </a:p>
          <a:p>
            <a:pPr marL="0" marR="0" lvl="0" indent="0" algn="l" rtl="0">
              <a:lnSpc>
                <a:spcPct val="115000"/>
              </a:lnSpc>
              <a:spcBef>
                <a:spcPts val="600"/>
              </a:spcBef>
              <a:spcAft>
                <a:spcPts val="0"/>
              </a:spcAft>
              <a:buClr>
                <a:schemeClr val="dk1"/>
              </a:buClr>
              <a:buSzPts val="1100"/>
              <a:buFont typeface="Arial"/>
              <a:buNone/>
            </a:pPr>
            <a:r>
              <a:rPr lang="en" sz="2400" b="1"/>
              <a:t>All Pairs Shortest Path (APSP)</a:t>
            </a:r>
            <a:endParaRPr sz="2400" b="1"/>
          </a:p>
          <a:p>
            <a:pPr marL="457200" marR="0" lvl="0" indent="-381000" algn="l" rtl="0">
              <a:lnSpc>
                <a:spcPct val="115000"/>
              </a:lnSpc>
              <a:spcBef>
                <a:spcPts val="600"/>
              </a:spcBef>
              <a:spcAft>
                <a:spcPts val="0"/>
              </a:spcAft>
              <a:buSzPts val="2400"/>
              <a:buChar char="●"/>
            </a:pPr>
            <a:r>
              <a:rPr lang="en" sz="2400"/>
              <a:t>Shortest path between </a:t>
            </a:r>
            <a:r>
              <a:rPr lang="en" sz="2400" i="1"/>
              <a:t>every pair</a:t>
            </a:r>
            <a:r>
              <a:rPr lang="en" sz="2400"/>
              <a:t> of vertices in the graph</a:t>
            </a:r>
            <a:endParaRPr sz="2400"/>
          </a:p>
          <a:p>
            <a:pPr marL="457200" marR="0" lvl="0" indent="-381000" algn="l" rtl="0">
              <a:lnSpc>
                <a:spcPct val="115000"/>
              </a:lnSpc>
              <a:spcBef>
                <a:spcPts val="0"/>
              </a:spcBef>
              <a:spcAft>
                <a:spcPts val="0"/>
              </a:spcAft>
              <a:buSzPts val="2400"/>
              <a:buChar char="●"/>
            </a:pPr>
            <a:r>
              <a:rPr lang="en" sz="2400"/>
              <a:t>Just run SSSP on each of the </a:t>
            </a:r>
            <a:r>
              <a:rPr lang="en" sz="2400" i="1">
                <a:solidFill>
                  <a:schemeClr val="dk1"/>
                </a:solidFill>
                <a:latin typeface="Noto Sans Symbols"/>
                <a:ea typeface="Noto Sans Symbols"/>
                <a:cs typeface="Noto Sans Symbols"/>
                <a:sym typeface="Noto Sans Symbols"/>
              </a:rPr>
              <a:t>V</a:t>
            </a:r>
            <a:r>
              <a:rPr lang="en" sz="2400"/>
              <a:t> vertices in graph!</a:t>
            </a:r>
            <a:endParaRPr sz="2400"/>
          </a:p>
        </p:txBody>
      </p:sp>
      <p:sp>
        <p:nvSpPr>
          <p:cNvPr id="292" name="Google Shape;29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24</a:t>
            </a:fld>
            <a:endParaRPr/>
          </a:p>
        </p:txBody>
      </p:sp>
      <p:sp>
        <p:nvSpPr>
          <p:cNvPr id="293" name="Google Shape;293;p24"/>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SSSP Algorithms－An observation</a:t>
            </a:r>
            <a:endParaRPr/>
          </a:p>
        </p:txBody>
      </p:sp>
      <p:sp>
        <p:nvSpPr>
          <p:cNvPr id="299" name="Google Shape;29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25</a:t>
            </a:fld>
            <a:endParaRPr/>
          </a:p>
        </p:txBody>
      </p:sp>
      <p:sp>
        <p:nvSpPr>
          <p:cNvPr id="300" name="Google Shape;300;p25"/>
          <p:cNvSpPr/>
          <p:nvPr/>
        </p:nvSpPr>
        <p:spPr>
          <a:xfrm>
            <a:off x="1974072" y="1899288"/>
            <a:ext cx="483000" cy="4830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388E3C"/>
                </a:solidFill>
                <a:latin typeface="Noto Sans Symbols"/>
                <a:ea typeface="Noto Sans Symbols"/>
                <a:cs typeface="Noto Sans Symbols"/>
                <a:sym typeface="Noto Sans Symbols"/>
              </a:rPr>
              <a:t>S</a:t>
            </a:r>
            <a:endParaRPr sz="2400" b="0" i="1" u="none" strike="noStrike" cap="none">
              <a:solidFill>
                <a:srgbClr val="388E3C"/>
              </a:solidFill>
              <a:latin typeface="Noto Sans Symbols"/>
              <a:ea typeface="Noto Sans Symbols"/>
              <a:cs typeface="Noto Sans Symbols"/>
              <a:sym typeface="Noto Sans Symbols"/>
            </a:endParaRPr>
          </a:p>
        </p:txBody>
      </p:sp>
      <p:sp>
        <p:nvSpPr>
          <p:cNvPr id="301" name="Google Shape;301;p25"/>
          <p:cNvSpPr/>
          <p:nvPr/>
        </p:nvSpPr>
        <p:spPr>
          <a:xfrm>
            <a:off x="4945399" y="1910190"/>
            <a:ext cx="483000" cy="4830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latin typeface="Noto Sans Symbols"/>
                <a:ea typeface="Noto Sans Symbols"/>
                <a:cs typeface="Noto Sans Symbols"/>
                <a:sym typeface="Noto Sans Symbols"/>
              </a:rPr>
              <a:t>j</a:t>
            </a:r>
            <a:endParaRPr sz="2400" b="0" i="1" u="none" strike="noStrike" cap="none">
              <a:solidFill>
                <a:schemeClr val="dk2"/>
              </a:solidFill>
              <a:latin typeface="Noto Sans Symbols"/>
              <a:ea typeface="Noto Sans Symbols"/>
              <a:cs typeface="Noto Sans Symbols"/>
              <a:sym typeface="Noto Sans Symbols"/>
            </a:endParaRPr>
          </a:p>
        </p:txBody>
      </p:sp>
      <p:sp>
        <p:nvSpPr>
          <p:cNvPr id="302" name="Google Shape;302;p25"/>
          <p:cNvSpPr/>
          <p:nvPr/>
        </p:nvSpPr>
        <p:spPr>
          <a:xfrm>
            <a:off x="4945399" y="1111478"/>
            <a:ext cx="483000" cy="4830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latin typeface="Noto Sans Symbols"/>
                <a:ea typeface="Noto Sans Symbols"/>
                <a:cs typeface="Noto Sans Symbols"/>
                <a:sym typeface="Noto Sans Symbols"/>
              </a:rPr>
              <a:t>i</a:t>
            </a:r>
            <a:endParaRPr sz="2400" b="0" i="1" u="none" strike="noStrike" cap="none">
              <a:solidFill>
                <a:schemeClr val="dk2"/>
              </a:solidFill>
              <a:latin typeface="Noto Sans Symbols"/>
              <a:ea typeface="Noto Sans Symbols"/>
              <a:cs typeface="Noto Sans Symbols"/>
              <a:sym typeface="Noto Sans Symbols"/>
            </a:endParaRPr>
          </a:p>
        </p:txBody>
      </p:sp>
      <p:cxnSp>
        <p:nvCxnSpPr>
          <p:cNvPr id="303" name="Google Shape;303;p25"/>
          <p:cNvCxnSpPr>
            <a:stCxn id="300" idx="5"/>
            <a:endCxn id="304" idx="2"/>
          </p:cNvCxnSpPr>
          <p:nvPr/>
        </p:nvCxnSpPr>
        <p:spPr>
          <a:xfrm>
            <a:off x="2386338" y="2311554"/>
            <a:ext cx="1266900" cy="887400"/>
          </a:xfrm>
          <a:prstGeom prst="straightConnector1">
            <a:avLst/>
          </a:prstGeom>
          <a:noFill/>
          <a:ln w="28575" cap="flat" cmpd="sng">
            <a:solidFill>
              <a:schemeClr val="dk2"/>
            </a:solidFill>
            <a:prstDash val="solid"/>
            <a:round/>
            <a:headEnd type="none" w="sm" len="sm"/>
            <a:tailEnd type="triangle" w="med" len="med"/>
          </a:ln>
        </p:spPr>
      </p:cxnSp>
      <p:cxnSp>
        <p:nvCxnSpPr>
          <p:cNvPr id="305" name="Google Shape;305;p25"/>
          <p:cNvCxnSpPr>
            <a:stCxn id="300" idx="7"/>
            <a:endCxn id="304" idx="0"/>
          </p:cNvCxnSpPr>
          <p:nvPr/>
        </p:nvCxnSpPr>
        <p:spPr>
          <a:xfrm rot="10800000" flipH="1">
            <a:off x="2386338" y="1019622"/>
            <a:ext cx="1266900" cy="950400"/>
          </a:xfrm>
          <a:prstGeom prst="straightConnector1">
            <a:avLst/>
          </a:prstGeom>
          <a:noFill/>
          <a:ln w="28575" cap="flat" cmpd="sng">
            <a:solidFill>
              <a:schemeClr val="dk2"/>
            </a:solidFill>
            <a:prstDash val="solid"/>
            <a:round/>
            <a:headEnd type="none" w="sm" len="sm"/>
            <a:tailEnd type="triangle" w="med" len="med"/>
          </a:ln>
        </p:spPr>
      </p:cxnSp>
      <p:sp>
        <p:nvSpPr>
          <p:cNvPr id="306" name="Google Shape;306;p25"/>
          <p:cNvSpPr txBox="1"/>
          <p:nvPr/>
        </p:nvSpPr>
        <p:spPr>
          <a:xfrm>
            <a:off x="932025" y="1899300"/>
            <a:ext cx="1042200" cy="48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388E3C"/>
                </a:solidFill>
                <a:latin typeface="Arial"/>
                <a:ea typeface="Arial"/>
                <a:cs typeface="Arial"/>
                <a:sym typeface="Arial"/>
              </a:rPr>
              <a:t>Source</a:t>
            </a:r>
            <a:endParaRPr sz="2000" b="0" i="0" u="none" strike="noStrike" cap="none">
              <a:solidFill>
                <a:srgbClr val="388E3C"/>
              </a:solidFill>
              <a:latin typeface="Arial"/>
              <a:ea typeface="Arial"/>
              <a:cs typeface="Arial"/>
              <a:sym typeface="Arial"/>
            </a:endParaRPr>
          </a:p>
        </p:txBody>
      </p:sp>
      <p:cxnSp>
        <p:nvCxnSpPr>
          <p:cNvPr id="307" name="Google Shape;307;p25"/>
          <p:cNvCxnSpPr>
            <a:stCxn id="300" idx="6"/>
            <a:endCxn id="304" idx="1"/>
          </p:cNvCxnSpPr>
          <p:nvPr/>
        </p:nvCxnSpPr>
        <p:spPr>
          <a:xfrm rot="10800000" flipH="1">
            <a:off x="2457072" y="2111688"/>
            <a:ext cx="2059500" cy="29100"/>
          </a:xfrm>
          <a:prstGeom prst="straightConnector1">
            <a:avLst/>
          </a:prstGeom>
          <a:noFill/>
          <a:ln w="28575" cap="flat" cmpd="sng">
            <a:solidFill>
              <a:schemeClr val="dk2"/>
            </a:solidFill>
            <a:prstDash val="solid"/>
            <a:round/>
            <a:headEnd type="none" w="sm" len="sm"/>
            <a:tailEnd type="triangle" w="med" len="med"/>
          </a:ln>
        </p:spPr>
      </p:cxnSp>
      <p:sp>
        <p:nvSpPr>
          <p:cNvPr id="308" name="Google Shape;308;p25"/>
          <p:cNvSpPr/>
          <p:nvPr/>
        </p:nvSpPr>
        <p:spPr>
          <a:xfrm>
            <a:off x="4945399" y="2708902"/>
            <a:ext cx="483000" cy="4830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latin typeface="Noto Sans Symbols"/>
                <a:ea typeface="Noto Sans Symbols"/>
                <a:cs typeface="Noto Sans Symbols"/>
                <a:sym typeface="Noto Sans Symbols"/>
              </a:rPr>
              <a:t>k</a:t>
            </a:r>
            <a:endParaRPr sz="2400" b="0" i="1" u="none" strike="noStrike" cap="none">
              <a:solidFill>
                <a:schemeClr val="dk2"/>
              </a:solidFill>
              <a:latin typeface="Noto Sans Symbols"/>
              <a:ea typeface="Noto Sans Symbols"/>
              <a:cs typeface="Noto Sans Symbols"/>
              <a:sym typeface="Noto Sans Symbols"/>
            </a:endParaRPr>
          </a:p>
        </p:txBody>
      </p:sp>
      <p:cxnSp>
        <p:nvCxnSpPr>
          <p:cNvPr id="309" name="Google Shape;309;p25"/>
          <p:cNvCxnSpPr>
            <a:endCxn id="302" idx="2"/>
          </p:cNvCxnSpPr>
          <p:nvPr/>
        </p:nvCxnSpPr>
        <p:spPr>
          <a:xfrm>
            <a:off x="2858299" y="1352978"/>
            <a:ext cx="2087100" cy="0"/>
          </a:xfrm>
          <a:prstGeom prst="straightConnector1">
            <a:avLst/>
          </a:prstGeom>
          <a:noFill/>
          <a:ln w="28575" cap="flat" cmpd="sng">
            <a:solidFill>
              <a:schemeClr val="dk2"/>
            </a:solidFill>
            <a:prstDash val="solid"/>
            <a:round/>
            <a:headEnd type="none" w="sm" len="sm"/>
            <a:tailEnd type="triangle" w="med" len="med"/>
          </a:ln>
        </p:spPr>
      </p:cxnSp>
      <p:cxnSp>
        <p:nvCxnSpPr>
          <p:cNvPr id="310" name="Google Shape;310;p25"/>
          <p:cNvCxnSpPr>
            <a:stCxn id="304" idx="3"/>
            <a:endCxn id="301" idx="2"/>
          </p:cNvCxnSpPr>
          <p:nvPr/>
        </p:nvCxnSpPr>
        <p:spPr>
          <a:xfrm>
            <a:off x="2887283" y="2111714"/>
            <a:ext cx="2058000" cy="39900"/>
          </a:xfrm>
          <a:prstGeom prst="straightConnector1">
            <a:avLst/>
          </a:prstGeom>
          <a:noFill/>
          <a:ln w="28575" cap="flat" cmpd="sng">
            <a:solidFill>
              <a:schemeClr val="dk2"/>
            </a:solidFill>
            <a:prstDash val="solid"/>
            <a:round/>
            <a:headEnd type="none" w="sm" len="sm"/>
            <a:tailEnd type="triangle" w="med" len="med"/>
          </a:ln>
        </p:spPr>
      </p:cxnSp>
      <p:cxnSp>
        <p:nvCxnSpPr>
          <p:cNvPr id="311" name="Google Shape;311;p25"/>
          <p:cNvCxnSpPr>
            <a:endCxn id="308" idx="2"/>
          </p:cNvCxnSpPr>
          <p:nvPr/>
        </p:nvCxnSpPr>
        <p:spPr>
          <a:xfrm>
            <a:off x="3226699" y="2717302"/>
            <a:ext cx="1718700" cy="233100"/>
          </a:xfrm>
          <a:prstGeom prst="straightConnector1">
            <a:avLst/>
          </a:prstGeom>
          <a:noFill/>
          <a:ln w="28575" cap="flat" cmpd="sng">
            <a:solidFill>
              <a:schemeClr val="dk2"/>
            </a:solidFill>
            <a:prstDash val="solid"/>
            <a:round/>
            <a:headEnd type="none" w="sm" len="sm"/>
            <a:tailEnd type="triangle" w="med" len="med"/>
          </a:ln>
        </p:spPr>
      </p:cxnSp>
      <p:cxnSp>
        <p:nvCxnSpPr>
          <p:cNvPr id="312" name="Google Shape;312;p25"/>
          <p:cNvCxnSpPr>
            <a:endCxn id="301" idx="3"/>
          </p:cNvCxnSpPr>
          <p:nvPr/>
        </p:nvCxnSpPr>
        <p:spPr>
          <a:xfrm rot="10800000" flipH="1">
            <a:off x="3205033" y="2322456"/>
            <a:ext cx="1811100" cy="575400"/>
          </a:xfrm>
          <a:prstGeom prst="straightConnector1">
            <a:avLst/>
          </a:prstGeom>
          <a:noFill/>
          <a:ln w="28575" cap="flat" cmpd="sng">
            <a:solidFill>
              <a:schemeClr val="dk2"/>
            </a:solidFill>
            <a:prstDash val="solid"/>
            <a:round/>
            <a:headEnd type="none" w="sm" len="sm"/>
            <a:tailEnd type="triangle" w="med" len="med"/>
          </a:ln>
        </p:spPr>
      </p:cxnSp>
      <p:cxnSp>
        <p:nvCxnSpPr>
          <p:cNvPr id="313" name="Google Shape;313;p25"/>
          <p:cNvCxnSpPr>
            <a:endCxn id="301" idx="1"/>
          </p:cNvCxnSpPr>
          <p:nvPr/>
        </p:nvCxnSpPr>
        <p:spPr>
          <a:xfrm>
            <a:off x="2952433" y="1749624"/>
            <a:ext cx="2063700" cy="231300"/>
          </a:xfrm>
          <a:prstGeom prst="straightConnector1">
            <a:avLst/>
          </a:prstGeom>
          <a:noFill/>
          <a:ln w="28575" cap="flat" cmpd="sng">
            <a:solidFill>
              <a:schemeClr val="dk2"/>
            </a:solidFill>
            <a:prstDash val="solid"/>
            <a:round/>
            <a:headEnd type="none" w="sm" len="sm"/>
            <a:tailEnd type="triangle" w="med" len="med"/>
          </a:ln>
        </p:spPr>
      </p:cxnSp>
      <p:cxnSp>
        <p:nvCxnSpPr>
          <p:cNvPr id="314" name="Google Shape;314;p25"/>
          <p:cNvCxnSpPr>
            <a:stCxn id="304" idx="3"/>
            <a:endCxn id="302" idx="3"/>
          </p:cNvCxnSpPr>
          <p:nvPr/>
        </p:nvCxnSpPr>
        <p:spPr>
          <a:xfrm rot="10800000" flipH="1">
            <a:off x="2887283" y="1523714"/>
            <a:ext cx="2128800" cy="588000"/>
          </a:xfrm>
          <a:prstGeom prst="straightConnector1">
            <a:avLst/>
          </a:prstGeom>
          <a:noFill/>
          <a:ln w="28575" cap="flat" cmpd="sng">
            <a:solidFill>
              <a:schemeClr val="dk2"/>
            </a:solidFill>
            <a:prstDash val="solid"/>
            <a:round/>
            <a:headEnd type="none" w="sm" len="sm"/>
            <a:tailEnd type="triangle" w="med" len="med"/>
          </a:ln>
        </p:spPr>
      </p:cxnSp>
      <p:sp>
        <p:nvSpPr>
          <p:cNvPr id="315" name="Google Shape;315;p25"/>
          <p:cNvSpPr/>
          <p:nvPr/>
        </p:nvSpPr>
        <p:spPr>
          <a:xfrm>
            <a:off x="6231465" y="1910190"/>
            <a:ext cx="483000" cy="483000"/>
          </a:xfrm>
          <a:prstGeom prst="ellipse">
            <a:avLst/>
          </a:prstGeom>
          <a:solidFill>
            <a:srgbClr val="FCE5CD"/>
          </a:solidFill>
          <a:ln w="28575" cap="flat" cmpd="sng">
            <a:solidFill>
              <a:srgbClr val="FF99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FF9900"/>
                </a:solidFill>
                <a:latin typeface="Noto Sans Symbols"/>
                <a:ea typeface="Noto Sans Symbols"/>
                <a:cs typeface="Noto Sans Symbols"/>
                <a:sym typeface="Noto Sans Symbols"/>
              </a:rPr>
              <a:t>v</a:t>
            </a:r>
            <a:endParaRPr sz="2400" b="0" i="1" u="none" strike="noStrike" cap="none">
              <a:solidFill>
                <a:srgbClr val="FF9900"/>
              </a:solidFill>
              <a:latin typeface="Noto Sans Symbols"/>
              <a:ea typeface="Noto Sans Symbols"/>
              <a:cs typeface="Noto Sans Symbols"/>
              <a:sym typeface="Noto Sans Symbols"/>
            </a:endParaRPr>
          </a:p>
        </p:txBody>
      </p:sp>
      <p:cxnSp>
        <p:nvCxnSpPr>
          <p:cNvPr id="316" name="Google Shape;316;p25"/>
          <p:cNvCxnSpPr>
            <a:stCxn id="302" idx="6"/>
            <a:endCxn id="315" idx="1"/>
          </p:cNvCxnSpPr>
          <p:nvPr/>
        </p:nvCxnSpPr>
        <p:spPr>
          <a:xfrm>
            <a:off x="5428399" y="1352978"/>
            <a:ext cx="873900" cy="627900"/>
          </a:xfrm>
          <a:prstGeom prst="straightConnector1">
            <a:avLst/>
          </a:prstGeom>
          <a:noFill/>
          <a:ln w="28575" cap="flat" cmpd="sng">
            <a:solidFill>
              <a:schemeClr val="dk2"/>
            </a:solidFill>
            <a:prstDash val="solid"/>
            <a:round/>
            <a:headEnd type="none" w="sm" len="sm"/>
            <a:tailEnd type="triangle" w="med" len="med"/>
          </a:ln>
        </p:spPr>
      </p:cxnSp>
      <p:cxnSp>
        <p:nvCxnSpPr>
          <p:cNvPr id="317" name="Google Shape;317;p25"/>
          <p:cNvCxnSpPr>
            <a:stCxn id="308" idx="6"/>
            <a:endCxn id="315" idx="3"/>
          </p:cNvCxnSpPr>
          <p:nvPr/>
        </p:nvCxnSpPr>
        <p:spPr>
          <a:xfrm rot="10800000" flipH="1">
            <a:off x="5428399" y="2322502"/>
            <a:ext cx="873900" cy="627900"/>
          </a:xfrm>
          <a:prstGeom prst="straightConnector1">
            <a:avLst/>
          </a:prstGeom>
          <a:noFill/>
          <a:ln w="28575" cap="flat" cmpd="sng">
            <a:solidFill>
              <a:schemeClr val="dk2"/>
            </a:solidFill>
            <a:prstDash val="solid"/>
            <a:round/>
            <a:headEnd type="none" w="sm" len="sm"/>
            <a:tailEnd type="triangle" w="med" len="med"/>
          </a:ln>
        </p:spPr>
      </p:cxnSp>
      <p:cxnSp>
        <p:nvCxnSpPr>
          <p:cNvPr id="318" name="Google Shape;318;p25"/>
          <p:cNvCxnSpPr>
            <a:stCxn id="301" idx="6"/>
            <a:endCxn id="315" idx="2"/>
          </p:cNvCxnSpPr>
          <p:nvPr/>
        </p:nvCxnSpPr>
        <p:spPr>
          <a:xfrm>
            <a:off x="5428399" y="2151690"/>
            <a:ext cx="803100" cy="0"/>
          </a:xfrm>
          <a:prstGeom prst="straightConnector1">
            <a:avLst/>
          </a:prstGeom>
          <a:noFill/>
          <a:ln w="28575" cap="flat" cmpd="sng">
            <a:solidFill>
              <a:schemeClr val="dk2"/>
            </a:solidFill>
            <a:prstDash val="solid"/>
            <a:round/>
            <a:headEnd type="none" w="sm" len="sm"/>
            <a:tailEnd type="triangle" w="med" len="med"/>
          </a:ln>
        </p:spPr>
      </p:cxnSp>
      <p:sp>
        <p:nvSpPr>
          <p:cNvPr id="319" name="Google Shape;319;p25"/>
          <p:cNvSpPr txBox="1"/>
          <p:nvPr/>
        </p:nvSpPr>
        <p:spPr>
          <a:xfrm>
            <a:off x="5522495" y="1340964"/>
            <a:ext cx="483000" cy="48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highlight>
                  <a:srgbClr val="FFFFFF"/>
                </a:highlight>
                <a:latin typeface="Noto Sans Symbols"/>
                <a:ea typeface="Noto Sans Symbols"/>
                <a:cs typeface="Noto Sans Symbols"/>
                <a:sym typeface="Noto Sans Symbols"/>
              </a:rPr>
              <a:t>w</a:t>
            </a:r>
            <a:r>
              <a:rPr lang="en" sz="2400" b="0" i="1" u="none" strike="noStrike" cap="none" baseline="-25000">
                <a:solidFill>
                  <a:schemeClr val="dk2"/>
                </a:solidFill>
                <a:highlight>
                  <a:srgbClr val="FFFFFF"/>
                </a:highlight>
                <a:latin typeface="Noto Sans Symbols"/>
                <a:ea typeface="Noto Sans Symbols"/>
                <a:cs typeface="Noto Sans Symbols"/>
                <a:sym typeface="Noto Sans Symbols"/>
              </a:rPr>
              <a:t>i</a:t>
            </a:r>
            <a:endParaRPr sz="2400" b="0" i="1" u="none" strike="noStrike" cap="none" baseline="-25000">
              <a:solidFill>
                <a:schemeClr val="dk2"/>
              </a:solidFill>
              <a:highlight>
                <a:srgbClr val="FFFFFF"/>
              </a:highlight>
              <a:latin typeface="Noto Sans Symbols"/>
              <a:ea typeface="Noto Sans Symbols"/>
              <a:cs typeface="Noto Sans Symbols"/>
              <a:sym typeface="Noto Sans Symbols"/>
            </a:endParaRPr>
          </a:p>
        </p:txBody>
      </p:sp>
      <p:sp>
        <p:nvSpPr>
          <p:cNvPr id="320" name="Google Shape;320;p25"/>
          <p:cNvSpPr txBox="1"/>
          <p:nvPr/>
        </p:nvSpPr>
        <p:spPr>
          <a:xfrm>
            <a:off x="5522495" y="1906855"/>
            <a:ext cx="483000" cy="48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highlight>
                  <a:srgbClr val="FFFFFF"/>
                </a:highlight>
                <a:latin typeface="Noto Sans Symbols"/>
                <a:ea typeface="Noto Sans Symbols"/>
                <a:cs typeface="Noto Sans Symbols"/>
                <a:sym typeface="Noto Sans Symbols"/>
              </a:rPr>
              <a:t>w</a:t>
            </a:r>
            <a:r>
              <a:rPr lang="en" sz="2400" b="0" i="1" u="none" strike="noStrike" cap="none" baseline="-25000">
                <a:solidFill>
                  <a:schemeClr val="dk2"/>
                </a:solidFill>
                <a:highlight>
                  <a:srgbClr val="FFFFFF"/>
                </a:highlight>
                <a:latin typeface="Noto Sans Symbols"/>
                <a:ea typeface="Noto Sans Symbols"/>
                <a:cs typeface="Noto Sans Symbols"/>
                <a:sym typeface="Noto Sans Symbols"/>
              </a:rPr>
              <a:t>j</a:t>
            </a:r>
            <a:endParaRPr sz="2400" b="0" i="1" u="none" strike="noStrike" cap="none" baseline="-25000">
              <a:solidFill>
                <a:schemeClr val="dk2"/>
              </a:solidFill>
              <a:highlight>
                <a:srgbClr val="FFFFFF"/>
              </a:highlight>
              <a:latin typeface="Noto Sans Symbols"/>
              <a:ea typeface="Noto Sans Symbols"/>
              <a:cs typeface="Noto Sans Symbols"/>
              <a:sym typeface="Noto Sans Symbols"/>
            </a:endParaRPr>
          </a:p>
        </p:txBody>
      </p:sp>
      <p:sp>
        <p:nvSpPr>
          <p:cNvPr id="321" name="Google Shape;321;p25"/>
          <p:cNvSpPr txBox="1"/>
          <p:nvPr/>
        </p:nvSpPr>
        <p:spPr>
          <a:xfrm>
            <a:off x="5522495" y="2472735"/>
            <a:ext cx="483000" cy="48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highlight>
                  <a:srgbClr val="FFFFFF"/>
                </a:highlight>
                <a:latin typeface="Noto Sans Symbols"/>
                <a:ea typeface="Noto Sans Symbols"/>
                <a:cs typeface="Noto Sans Symbols"/>
                <a:sym typeface="Noto Sans Symbols"/>
              </a:rPr>
              <a:t>w</a:t>
            </a:r>
            <a:r>
              <a:rPr lang="en" sz="2400" b="0" i="1" u="none" strike="noStrike" cap="none" baseline="-25000">
                <a:solidFill>
                  <a:schemeClr val="dk2"/>
                </a:solidFill>
                <a:highlight>
                  <a:srgbClr val="FFFFFF"/>
                </a:highlight>
                <a:latin typeface="Noto Sans Symbols"/>
                <a:ea typeface="Noto Sans Symbols"/>
                <a:cs typeface="Noto Sans Symbols"/>
                <a:sym typeface="Noto Sans Symbols"/>
              </a:rPr>
              <a:t>k</a:t>
            </a:r>
            <a:endParaRPr sz="2400" b="0" i="1" u="none" strike="noStrike" cap="none" baseline="-25000">
              <a:solidFill>
                <a:schemeClr val="dk2"/>
              </a:solidFill>
              <a:highlight>
                <a:srgbClr val="FFFFFF"/>
              </a:highlight>
              <a:latin typeface="Noto Sans Symbols"/>
              <a:ea typeface="Noto Sans Symbols"/>
              <a:cs typeface="Noto Sans Symbols"/>
              <a:sym typeface="Noto Sans Symbols"/>
            </a:endParaRPr>
          </a:p>
        </p:txBody>
      </p:sp>
      <p:sp>
        <p:nvSpPr>
          <p:cNvPr id="322" name="Google Shape;322;p25"/>
          <p:cNvSpPr txBox="1">
            <a:spLocks noGrp="1"/>
          </p:cNvSpPr>
          <p:nvPr>
            <p:ph type="body" idx="1"/>
          </p:nvPr>
        </p:nvSpPr>
        <p:spPr>
          <a:xfrm>
            <a:off x="311700" y="3198950"/>
            <a:ext cx="8520600" cy="136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We shall denote the shortest distance from source </a:t>
            </a:r>
            <a:r>
              <a:rPr lang="en" sz="2400" i="1">
                <a:solidFill>
                  <a:srgbClr val="000000"/>
                </a:solidFill>
                <a:latin typeface="Noto Sans Symbols"/>
                <a:ea typeface="Noto Sans Symbols"/>
                <a:cs typeface="Noto Sans Symbols"/>
                <a:sym typeface="Noto Sans Symbols"/>
              </a:rPr>
              <a:t>S</a:t>
            </a:r>
            <a:r>
              <a:rPr lang="en" sz="2400"/>
              <a:t> to any vertex </a:t>
            </a:r>
            <a:r>
              <a:rPr lang="en" sz="2400" i="1">
                <a:solidFill>
                  <a:schemeClr val="dk1"/>
                </a:solidFill>
                <a:latin typeface="Noto Sans Symbols"/>
                <a:ea typeface="Noto Sans Symbols"/>
                <a:cs typeface="Noto Sans Symbols"/>
                <a:sym typeface="Noto Sans Symbols"/>
              </a:rPr>
              <a:t>u</a:t>
            </a:r>
            <a:r>
              <a:rPr lang="en" sz="2400"/>
              <a:t> to be </a:t>
            </a:r>
            <a:r>
              <a:rPr lang="en" sz="2400" i="1">
                <a:solidFill>
                  <a:schemeClr val="dk1"/>
                </a:solidFill>
                <a:latin typeface="Noto Sans Symbols"/>
                <a:ea typeface="Noto Sans Symbols"/>
                <a:cs typeface="Noto Sans Symbols"/>
                <a:sym typeface="Noto Sans Symbols"/>
              </a:rPr>
              <a:t>δ</a:t>
            </a:r>
            <a:r>
              <a:rPr lang="en" sz="2400">
                <a:solidFill>
                  <a:schemeClr val="dk1"/>
                </a:solidFill>
                <a:latin typeface="Noto Sans Symbols"/>
                <a:ea typeface="Noto Sans Symbols"/>
                <a:cs typeface="Noto Sans Symbols"/>
                <a:sym typeface="Noto Sans Symbols"/>
              </a:rPr>
              <a:t>[</a:t>
            </a:r>
            <a:r>
              <a:rPr lang="en" sz="2400" i="1">
                <a:solidFill>
                  <a:schemeClr val="dk1"/>
                </a:solidFill>
                <a:latin typeface="Noto Sans Symbols"/>
                <a:ea typeface="Noto Sans Symbols"/>
                <a:cs typeface="Noto Sans Symbols"/>
                <a:sym typeface="Noto Sans Symbols"/>
              </a:rPr>
              <a:t>u</a:t>
            </a:r>
            <a:r>
              <a:rPr lang="en" sz="2400">
                <a:solidFill>
                  <a:schemeClr val="dk1"/>
                </a:solidFill>
                <a:latin typeface="Noto Sans Symbols"/>
                <a:ea typeface="Noto Sans Symbols"/>
                <a:cs typeface="Noto Sans Symbols"/>
                <a:sym typeface="Noto Sans Symbols"/>
              </a:rPr>
              <a:t>]</a:t>
            </a:r>
            <a:r>
              <a:rPr lang="en" sz="2400"/>
              <a:t>.</a:t>
            </a:r>
            <a:endParaRPr sz="2400"/>
          </a:p>
          <a:p>
            <a:pPr marL="0" lvl="0" indent="0" algn="l" rtl="0">
              <a:lnSpc>
                <a:spcPct val="115000"/>
              </a:lnSpc>
              <a:spcBef>
                <a:spcPts val="1600"/>
              </a:spcBef>
              <a:spcAft>
                <a:spcPts val="1600"/>
              </a:spcAft>
              <a:buSzPts val="1800"/>
              <a:buNone/>
            </a:pPr>
            <a:endParaRPr sz="2400"/>
          </a:p>
        </p:txBody>
      </p:sp>
      <p:sp>
        <p:nvSpPr>
          <p:cNvPr id="304" name="Google Shape;304;p25"/>
          <p:cNvSpPr/>
          <p:nvPr/>
        </p:nvSpPr>
        <p:spPr>
          <a:xfrm rot="-5400000">
            <a:off x="2559358" y="1246742"/>
            <a:ext cx="2187972" cy="1729944"/>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3" name="Google Shape;323;p25"/>
          <p:cNvCxnSpPr>
            <a:stCxn id="315" idx="7"/>
            <a:endCxn id="324" idx="0"/>
          </p:cNvCxnSpPr>
          <p:nvPr/>
        </p:nvCxnSpPr>
        <p:spPr>
          <a:xfrm rot="10800000" flipH="1">
            <a:off x="6643731" y="1059624"/>
            <a:ext cx="1161600" cy="921300"/>
          </a:xfrm>
          <a:prstGeom prst="straightConnector1">
            <a:avLst/>
          </a:prstGeom>
          <a:noFill/>
          <a:ln w="28575" cap="flat" cmpd="sng">
            <a:solidFill>
              <a:schemeClr val="dk2"/>
            </a:solidFill>
            <a:prstDash val="solid"/>
            <a:round/>
            <a:headEnd type="none" w="sm" len="sm"/>
            <a:tailEnd type="triangle" w="med" len="med"/>
          </a:ln>
        </p:spPr>
      </p:cxnSp>
      <p:cxnSp>
        <p:nvCxnSpPr>
          <p:cNvPr id="325" name="Google Shape;325;p25"/>
          <p:cNvCxnSpPr>
            <a:stCxn id="315" idx="5"/>
            <a:endCxn id="324" idx="2"/>
          </p:cNvCxnSpPr>
          <p:nvPr/>
        </p:nvCxnSpPr>
        <p:spPr>
          <a:xfrm>
            <a:off x="6643731" y="2322456"/>
            <a:ext cx="1161600" cy="916500"/>
          </a:xfrm>
          <a:prstGeom prst="straightConnector1">
            <a:avLst/>
          </a:prstGeom>
          <a:noFill/>
          <a:ln w="28575" cap="flat" cmpd="sng">
            <a:solidFill>
              <a:schemeClr val="dk2"/>
            </a:solidFill>
            <a:prstDash val="solid"/>
            <a:round/>
            <a:headEnd type="none" w="sm" len="sm"/>
            <a:tailEnd type="triangle" w="med" len="med"/>
          </a:ln>
        </p:spPr>
      </p:cxnSp>
      <p:cxnSp>
        <p:nvCxnSpPr>
          <p:cNvPr id="326" name="Google Shape;326;p25"/>
          <p:cNvCxnSpPr>
            <a:stCxn id="315" idx="6"/>
            <a:endCxn id="324" idx="1"/>
          </p:cNvCxnSpPr>
          <p:nvPr/>
        </p:nvCxnSpPr>
        <p:spPr>
          <a:xfrm>
            <a:off x="6714465" y="2151690"/>
            <a:ext cx="1954200" cy="0"/>
          </a:xfrm>
          <a:prstGeom prst="straightConnector1">
            <a:avLst/>
          </a:prstGeom>
          <a:noFill/>
          <a:ln w="28575" cap="flat" cmpd="sng">
            <a:solidFill>
              <a:schemeClr val="dk2"/>
            </a:solidFill>
            <a:prstDash val="solid"/>
            <a:round/>
            <a:headEnd type="none" w="sm" len="sm"/>
            <a:tailEnd type="triangle" w="med" len="med"/>
          </a:ln>
        </p:spPr>
      </p:cxnSp>
      <p:sp>
        <p:nvSpPr>
          <p:cNvPr id="324" name="Google Shape;324;p25"/>
          <p:cNvSpPr/>
          <p:nvPr/>
        </p:nvSpPr>
        <p:spPr>
          <a:xfrm rot="-5400000">
            <a:off x="6711433" y="1286729"/>
            <a:ext cx="2187972" cy="1729944"/>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5"/>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SSSP Algorithms－An observation</a:t>
            </a:r>
            <a:endParaRPr/>
          </a:p>
        </p:txBody>
      </p:sp>
      <p:sp>
        <p:nvSpPr>
          <p:cNvPr id="333" name="Google Shape;33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26</a:t>
            </a:fld>
            <a:endParaRPr/>
          </a:p>
        </p:txBody>
      </p:sp>
      <p:sp>
        <p:nvSpPr>
          <p:cNvPr id="334" name="Google Shape;334;p26"/>
          <p:cNvSpPr/>
          <p:nvPr/>
        </p:nvSpPr>
        <p:spPr>
          <a:xfrm>
            <a:off x="1974072" y="1899288"/>
            <a:ext cx="483000" cy="483000"/>
          </a:xfrm>
          <a:prstGeom prst="ellipse">
            <a:avLst/>
          </a:prstGeom>
          <a:solidFill>
            <a:srgbClr val="D9EAD3"/>
          </a:solidFill>
          <a:ln w="28575" cap="flat" cmpd="sng">
            <a:solidFill>
              <a:srgbClr val="388E3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388E3C"/>
                </a:solidFill>
                <a:latin typeface="Noto Sans Symbols"/>
                <a:ea typeface="Noto Sans Symbols"/>
                <a:cs typeface="Noto Sans Symbols"/>
                <a:sym typeface="Noto Sans Symbols"/>
              </a:rPr>
              <a:t>S</a:t>
            </a:r>
            <a:endParaRPr sz="2400" b="0" i="1" u="none" strike="noStrike" cap="none">
              <a:solidFill>
                <a:srgbClr val="388E3C"/>
              </a:solidFill>
              <a:latin typeface="Noto Sans Symbols"/>
              <a:ea typeface="Noto Sans Symbols"/>
              <a:cs typeface="Noto Sans Symbols"/>
              <a:sym typeface="Noto Sans Symbols"/>
            </a:endParaRPr>
          </a:p>
        </p:txBody>
      </p:sp>
      <p:sp>
        <p:nvSpPr>
          <p:cNvPr id="335" name="Google Shape;335;p26"/>
          <p:cNvSpPr/>
          <p:nvPr/>
        </p:nvSpPr>
        <p:spPr>
          <a:xfrm>
            <a:off x="4945399" y="1910190"/>
            <a:ext cx="483000" cy="4830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latin typeface="Noto Sans Symbols"/>
                <a:ea typeface="Noto Sans Symbols"/>
                <a:cs typeface="Noto Sans Symbols"/>
                <a:sym typeface="Noto Sans Symbols"/>
              </a:rPr>
              <a:t>j</a:t>
            </a:r>
            <a:endParaRPr sz="2400" b="0" i="1" u="none" strike="noStrike" cap="none">
              <a:solidFill>
                <a:schemeClr val="dk2"/>
              </a:solidFill>
              <a:latin typeface="Noto Sans Symbols"/>
              <a:ea typeface="Noto Sans Symbols"/>
              <a:cs typeface="Noto Sans Symbols"/>
              <a:sym typeface="Noto Sans Symbols"/>
            </a:endParaRPr>
          </a:p>
        </p:txBody>
      </p:sp>
      <p:sp>
        <p:nvSpPr>
          <p:cNvPr id="336" name="Google Shape;336;p26"/>
          <p:cNvSpPr/>
          <p:nvPr/>
        </p:nvSpPr>
        <p:spPr>
          <a:xfrm>
            <a:off x="4945399" y="1111478"/>
            <a:ext cx="483000" cy="4830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latin typeface="Noto Sans Symbols"/>
                <a:ea typeface="Noto Sans Symbols"/>
                <a:cs typeface="Noto Sans Symbols"/>
                <a:sym typeface="Noto Sans Symbols"/>
              </a:rPr>
              <a:t>i</a:t>
            </a:r>
            <a:endParaRPr sz="2400" b="0" i="1" u="none" strike="noStrike" cap="none">
              <a:solidFill>
                <a:schemeClr val="dk2"/>
              </a:solidFill>
              <a:latin typeface="Noto Sans Symbols"/>
              <a:ea typeface="Noto Sans Symbols"/>
              <a:cs typeface="Noto Sans Symbols"/>
              <a:sym typeface="Noto Sans Symbols"/>
            </a:endParaRPr>
          </a:p>
        </p:txBody>
      </p:sp>
      <p:cxnSp>
        <p:nvCxnSpPr>
          <p:cNvPr id="337" name="Google Shape;337;p26"/>
          <p:cNvCxnSpPr>
            <a:stCxn id="334" idx="5"/>
            <a:endCxn id="338" idx="2"/>
          </p:cNvCxnSpPr>
          <p:nvPr/>
        </p:nvCxnSpPr>
        <p:spPr>
          <a:xfrm>
            <a:off x="2386338" y="2311554"/>
            <a:ext cx="1266900" cy="887400"/>
          </a:xfrm>
          <a:prstGeom prst="straightConnector1">
            <a:avLst/>
          </a:prstGeom>
          <a:noFill/>
          <a:ln w="28575" cap="flat" cmpd="sng">
            <a:solidFill>
              <a:schemeClr val="dk2"/>
            </a:solidFill>
            <a:prstDash val="solid"/>
            <a:round/>
            <a:headEnd type="none" w="sm" len="sm"/>
            <a:tailEnd type="triangle" w="med" len="med"/>
          </a:ln>
        </p:spPr>
      </p:cxnSp>
      <p:cxnSp>
        <p:nvCxnSpPr>
          <p:cNvPr id="339" name="Google Shape;339;p26"/>
          <p:cNvCxnSpPr>
            <a:stCxn id="334" idx="7"/>
            <a:endCxn id="338" idx="0"/>
          </p:cNvCxnSpPr>
          <p:nvPr/>
        </p:nvCxnSpPr>
        <p:spPr>
          <a:xfrm rot="10800000" flipH="1">
            <a:off x="2386338" y="1019622"/>
            <a:ext cx="1266900" cy="950400"/>
          </a:xfrm>
          <a:prstGeom prst="straightConnector1">
            <a:avLst/>
          </a:prstGeom>
          <a:noFill/>
          <a:ln w="28575" cap="flat" cmpd="sng">
            <a:solidFill>
              <a:schemeClr val="dk2"/>
            </a:solidFill>
            <a:prstDash val="solid"/>
            <a:round/>
            <a:headEnd type="none" w="sm" len="sm"/>
            <a:tailEnd type="triangle" w="med" len="med"/>
          </a:ln>
        </p:spPr>
      </p:cxnSp>
      <p:sp>
        <p:nvSpPr>
          <p:cNvPr id="340" name="Google Shape;340;p26"/>
          <p:cNvSpPr txBox="1"/>
          <p:nvPr/>
        </p:nvSpPr>
        <p:spPr>
          <a:xfrm>
            <a:off x="932025" y="1899300"/>
            <a:ext cx="1042200" cy="48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388E3C"/>
                </a:solidFill>
                <a:latin typeface="Arial"/>
                <a:ea typeface="Arial"/>
                <a:cs typeface="Arial"/>
                <a:sym typeface="Arial"/>
              </a:rPr>
              <a:t>Source</a:t>
            </a:r>
            <a:endParaRPr sz="2000" b="0" i="0" u="none" strike="noStrike" cap="none">
              <a:solidFill>
                <a:srgbClr val="388E3C"/>
              </a:solidFill>
              <a:latin typeface="Arial"/>
              <a:ea typeface="Arial"/>
              <a:cs typeface="Arial"/>
              <a:sym typeface="Arial"/>
            </a:endParaRPr>
          </a:p>
        </p:txBody>
      </p:sp>
      <p:cxnSp>
        <p:nvCxnSpPr>
          <p:cNvPr id="341" name="Google Shape;341;p26"/>
          <p:cNvCxnSpPr>
            <a:stCxn id="334" idx="6"/>
            <a:endCxn id="338" idx="1"/>
          </p:cNvCxnSpPr>
          <p:nvPr/>
        </p:nvCxnSpPr>
        <p:spPr>
          <a:xfrm rot="10800000" flipH="1">
            <a:off x="2457072" y="2111688"/>
            <a:ext cx="2059500" cy="29100"/>
          </a:xfrm>
          <a:prstGeom prst="straightConnector1">
            <a:avLst/>
          </a:prstGeom>
          <a:noFill/>
          <a:ln w="28575" cap="flat" cmpd="sng">
            <a:solidFill>
              <a:schemeClr val="dk2"/>
            </a:solidFill>
            <a:prstDash val="solid"/>
            <a:round/>
            <a:headEnd type="none" w="sm" len="sm"/>
            <a:tailEnd type="triangle" w="med" len="med"/>
          </a:ln>
        </p:spPr>
      </p:cxnSp>
      <p:sp>
        <p:nvSpPr>
          <p:cNvPr id="342" name="Google Shape;342;p26"/>
          <p:cNvSpPr/>
          <p:nvPr/>
        </p:nvSpPr>
        <p:spPr>
          <a:xfrm>
            <a:off x="4945399" y="2708902"/>
            <a:ext cx="483000" cy="4830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latin typeface="Noto Sans Symbols"/>
                <a:ea typeface="Noto Sans Symbols"/>
                <a:cs typeface="Noto Sans Symbols"/>
                <a:sym typeface="Noto Sans Symbols"/>
              </a:rPr>
              <a:t>k</a:t>
            </a:r>
            <a:endParaRPr sz="2400" b="0" i="1" u="none" strike="noStrike" cap="none">
              <a:solidFill>
                <a:schemeClr val="dk2"/>
              </a:solidFill>
              <a:latin typeface="Noto Sans Symbols"/>
              <a:ea typeface="Noto Sans Symbols"/>
              <a:cs typeface="Noto Sans Symbols"/>
              <a:sym typeface="Noto Sans Symbols"/>
            </a:endParaRPr>
          </a:p>
        </p:txBody>
      </p:sp>
      <p:cxnSp>
        <p:nvCxnSpPr>
          <p:cNvPr id="343" name="Google Shape;343;p26"/>
          <p:cNvCxnSpPr>
            <a:endCxn id="336" idx="2"/>
          </p:cNvCxnSpPr>
          <p:nvPr/>
        </p:nvCxnSpPr>
        <p:spPr>
          <a:xfrm>
            <a:off x="2858299" y="1352978"/>
            <a:ext cx="2087100" cy="0"/>
          </a:xfrm>
          <a:prstGeom prst="straightConnector1">
            <a:avLst/>
          </a:prstGeom>
          <a:noFill/>
          <a:ln w="28575" cap="flat" cmpd="sng">
            <a:solidFill>
              <a:schemeClr val="dk2"/>
            </a:solidFill>
            <a:prstDash val="solid"/>
            <a:round/>
            <a:headEnd type="none" w="sm" len="sm"/>
            <a:tailEnd type="triangle" w="med" len="med"/>
          </a:ln>
        </p:spPr>
      </p:cxnSp>
      <p:cxnSp>
        <p:nvCxnSpPr>
          <p:cNvPr id="344" name="Google Shape;344;p26"/>
          <p:cNvCxnSpPr>
            <a:stCxn id="338" idx="3"/>
            <a:endCxn id="335" idx="2"/>
          </p:cNvCxnSpPr>
          <p:nvPr/>
        </p:nvCxnSpPr>
        <p:spPr>
          <a:xfrm>
            <a:off x="2887283" y="2111714"/>
            <a:ext cx="2058000" cy="39900"/>
          </a:xfrm>
          <a:prstGeom prst="straightConnector1">
            <a:avLst/>
          </a:prstGeom>
          <a:noFill/>
          <a:ln w="28575" cap="flat" cmpd="sng">
            <a:solidFill>
              <a:schemeClr val="dk2"/>
            </a:solidFill>
            <a:prstDash val="solid"/>
            <a:round/>
            <a:headEnd type="none" w="sm" len="sm"/>
            <a:tailEnd type="triangle" w="med" len="med"/>
          </a:ln>
        </p:spPr>
      </p:cxnSp>
      <p:cxnSp>
        <p:nvCxnSpPr>
          <p:cNvPr id="345" name="Google Shape;345;p26"/>
          <p:cNvCxnSpPr>
            <a:endCxn id="342" idx="2"/>
          </p:cNvCxnSpPr>
          <p:nvPr/>
        </p:nvCxnSpPr>
        <p:spPr>
          <a:xfrm>
            <a:off x="3226699" y="2717302"/>
            <a:ext cx="1718700" cy="233100"/>
          </a:xfrm>
          <a:prstGeom prst="straightConnector1">
            <a:avLst/>
          </a:prstGeom>
          <a:noFill/>
          <a:ln w="28575" cap="flat" cmpd="sng">
            <a:solidFill>
              <a:schemeClr val="dk2"/>
            </a:solidFill>
            <a:prstDash val="solid"/>
            <a:round/>
            <a:headEnd type="none" w="sm" len="sm"/>
            <a:tailEnd type="triangle" w="med" len="med"/>
          </a:ln>
        </p:spPr>
      </p:cxnSp>
      <p:cxnSp>
        <p:nvCxnSpPr>
          <p:cNvPr id="346" name="Google Shape;346;p26"/>
          <p:cNvCxnSpPr>
            <a:endCxn id="335" idx="3"/>
          </p:cNvCxnSpPr>
          <p:nvPr/>
        </p:nvCxnSpPr>
        <p:spPr>
          <a:xfrm rot="10800000" flipH="1">
            <a:off x="3205033" y="2322456"/>
            <a:ext cx="1811100" cy="575400"/>
          </a:xfrm>
          <a:prstGeom prst="straightConnector1">
            <a:avLst/>
          </a:prstGeom>
          <a:noFill/>
          <a:ln w="28575" cap="flat" cmpd="sng">
            <a:solidFill>
              <a:schemeClr val="dk2"/>
            </a:solidFill>
            <a:prstDash val="solid"/>
            <a:round/>
            <a:headEnd type="none" w="sm" len="sm"/>
            <a:tailEnd type="triangle" w="med" len="med"/>
          </a:ln>
        </p:spPr>
      </p:cxnSp>
      <p:cxnSp>
        <p:nvCxnSpPr>
          <p:cNvPr id="347" name="Google Shape;347;p26"/>
          <p:cNvCxnSpPr>
            <a:endCxn id="335" idx="1"/>
          </p:cNvCxnSpPr>
          <p:nvPr/>
        </p:nvCxnSpPr>
        <p:spPr>
          <a:xfrm>
            <a:off x="2952433" y="1749624"/>
            <a:ext cx="2063700" cy="231300"/>
          </a:xfrm>
          <a:prstGeom prst="straightConnector1">
            <a:avLst/>
          </a:prstGeom>
          <a:noFill/>
          <a:ln w="28575" cap="flat" cmpd="sng">
            <a:solidFill>
              <a:schemeClr val="dk2"/>
            </a:solidFill>
            <a:prstDash val="solid"/>
            <a:round/>
            <a:headEnd type="none" w="sm" len="sm"/>
            <a:tailEnd type="triangle" w="med" len="med"/>
          </a:ln>
        </p:spPr>
      </p:cxnSp>
      <p:cxnSp>
        <p:nvCxnSpPr>
          <p:cNvPr id="348" name="Google Shape;348;p26"/>
          <p:cNvCxnSpPr>
            <a:stCxn id="338" idx="3"/>
            <a:endCxn id="336" idx="3"/>
          </p:cNvCxnSpPr>
          <p:nvPr/>
        </p:nvCxnSpPr>
        <p:spPr>
          <a:xfrm rot="10800000" flipH="1">
            <a:off x="2887283" y="1523714"/>
            <a:ext cx="2128800" cy="588000"/>
          </a:xfrm>
          <a:prstGeom prst="straightConnector1">
            <a:avLst/>
          </a:prstGeom>
          <a:noFill/>
          <a:ln w="28575" cap="flat" cmpd="sng">
            <a:solidFill>
              <a:schemeClr val="dk2"/>
            </a:solidFill>
            <a:prstDash val="solid"/>
            <a:round/>
            <a:headEnd type="none" w="sm" len="sm"/>
            <a:tailEnd type="triangle" w="med" len="med"/>
          </a:ln>
        </p:spPr>
      </p:cxnSp>
      <p:sp>
        <p:nvSpPr>
          <p:cNvPr id="349" name="Google Shape;349;p26"/>
          <p:cNvSpPr/>
          <p:nvPr/>
        </p:nvSpPr>
        <p:spPr>
          <a:xfrm>
            <a:off x="6231465" y="1910190"/>
            <a:ext cx="483000" cy="483000"/>
          </a:xfrm>
          <a:prstGeom prst="ellipse">
            <a:avLst/>
          </a:prstGeom>
          <a:solidFill>
            <a:srgbClr val="FCE5CD"/>
          </a:solidFill>
          <a:ln w="28575" cap="flat" cmpd="sng">
            <a:solidFill>
              <a:srgbClr val="FF99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FF9900"/>
                </a:solidFill>
                <a:latin typeface="Noto Sans Symbols"/>
                <a:ea typeface="Noto Sans Symbols"/>
                <a:cs typeface="Noto Sans Symbols"/>
                <a:sym typeface="Noto Sans Symbols"/>
              </a:rPr>
              <a:t>v</a:t>
            </a:r>
            <a:endParaRPr sz="2400" b="0" i="1" u="none" strike="noStrike" cap="none">
              <a:solidFill>
                <a:srgbClr val="FF9900"/>
              </a:solidFill>
              <a:latin typeface="Noto Sans Symbols"/>
              <a:ea typeface="Noto Sans Symbols"/>
              <a:cs typeface="Noto Sans Symbols"/>
              <a:sym typeface="Noto Sans Symbols"/>
            </a:endParaRPr>
          </a:p>
        </p:txBody>
      </p:sp>
      <p:cxnSp>
        <p:nvCxnSpPr>
          <p:cNvPr id="350" name="Google Shape;350;p26"/>
          <p:cNvCxnSpPr>
            <a:stCxn id="336" idx="6"/>
            <a:endCxn id="349" idx="1"/>
          </p:cNvCxnSpPr>
          <p:nvPr/>
        </p:nvCxnSpPr>
        <p:spPr>
          <a:xfrm>
            <a:off x="5428399" y="1352978"/>
            <a:ext cx="873900" cy="627900"/>
          </a:xfrm>
          <a:prstGeom prst="straightConnector1">
            <a:avLst/>
          </a:prstGeom>
          <a:noFill/>
          <a:ln w="28575" cap="flat" cmpd="sng">
            <a:solidFill>
              <a:schemeClr val="dk2"/>
            </a:solidFill>
            <a:prstDash val="solid"/>
            <a:round/>
            <a:headEnd type="none" w="sm" len="sm"/>
            <a:tailEnd type="triangle" w="med" len="med"/>
          </a:ln>
        </p:spPr>
      </p:cxnSp>
      <p:cxnSp>
        <p:nvCxnSpPr>
          <p:cNvPr id="351" name="Google Shape;351;p26"/>
          <p:cNvCxnSpPr>
            <a:stCxn id="342" idx="6"/>
            <a:endCxn id="349" idx="3"/>
          </p:cNvCxnSpPr>
          <p:nvPr/>
        </p:nvCxnSpPr>
        <p:spPr>
          <a:xfrm rot="10800000" flipH="1">
            <a:off x="5428399" y="2322502"/>
            <a:ext cx="873900" cy="627900"/>
          </a:xfrm>
          <a:prstGeom prst="straightConnector1">
            <a:avLst/>
          </a:prstGeom>
          <a:noFill/>
          <a:ln w="28575" cap="flat" cmpd="sng">
            <a:solidFill>
              <a:schemeClr val="dk2"/>
            </a:solidFill>
            <a:prstDash val="solid"/>
            <a:round/>
            <a:headEnd type="none" w="sm" len="sm"/>
            <a:tailEnd type="triangle" w="med" len="med"/>
          </a:ln>
        </p:spPr>
      </p:cxnSp>
      <p:cxnSp>
        <p:nvCxnSpPr>
          <p:cNvPr id="352" name="Google Shape;352;p26"/>
          <p:cNvCxnSpPr>
            <a:stCxn id="335" idx="6"/>
            <a:endCxn id="349" idx="2"/>
          </p:cNvCxnSpPr>
          <p:nvPr/>
        </p:nvCxnSpPr>
        <p:spPr>
          <a:xfrm>
            <a:off x="5428399" y="2151690"/>
            <a:ext cx="803100" cy="0"/>
          </a:xfrm>
          <a:prstGeom prst="straightConnector1">
            <a:avLst/>
          </a:prstGeom>
          <a:noFill/>
          <a:ln w="28575" cap="flat" cmpd="sng">
            <a:solidFill>
              <a:schemeClr val="dk2"/>
            </a:solidFill>
            <a:prstDash val="solid"/>
            <a:round/>
            <a:headEnd type="none" w="sm" len="sm"/>
            <a:tailEnd type="triangle" w="med" len="med"/>
          </a:ln>
        </p:spPr>
      </p:cxnSp>
      <p:sp>
        <p:nvSpPr>
          <p:cNvPr id="353" name="Google Shape;353;p26"/>
          <p:cNvSpPr txBox="1"/>
          <p:nvPr/>
        </p:nvSpPr>
        <p:spPr>
          <a:xfrm>
            <a:off x="5522495" y="1340964"/>
            <a:ext cx="483000" cy="48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highlight>
                  <a:srgbClr val="FFFFFF"/>
                </a:highlight>
                <a:latin typeface="Noto Sans Symbols"/>
                <a:ea typeface="Noto Sans Symbols"/>
                <a:cs typeface="Noto Sans Symbols"/>
                <a:sym typeface="Noto Sans Symbols"/>
              </a:rPr>
              <a:t>w</a:t>
            </a:r>
            <a:r>
              <a:rPr lang="en" sz="2400" b="0" i="1" u="none" strike="noStrike" cap="none" baseline="-25000">
                <a:solidFill>
                  <a:schemeClr val="dk2"/>
                </a:solidFill>
                <a:highlight>
                  <a:srgbClr val="FFFFFF"/>
                </a:highlight>
                <a:latin typeface="Noto Sans Symbols"/>
                <a:ea typeface="Noto Sans Symbols"/>
                <a:cs typeface="Noto Sans Symbols"/>
                <a:sym typeface="Noto Sans Symbols"/>
              </a:rPr>
              <a:t>i</a:t>
            </a:r>
            <a:endParaRPr sz="2400" b="0" i="1" u="none" strike="noStrike" cap="none" baseline="-25000">
              <a:solidFill>
                <a:schemeClr val="dk2"/>
              </a:solidFill>
              <a:highlight>
                <a:srgbClr val="FFFFFF"/>
              </a:highlight>
              <a:latin typeface="Noto Sans Symbols"/>
              <a:ea typeface="Noto Sans Symbols"/>
              <a:cs typeface="Noto Sans Symbols"/>
              <a:sym typeface="Noto Sans Symbols"/>
            </a:endParaRPr>
          </a:p>
        </p:txBody>
      </p:sp>
      <p:sp>
        <p:nvSpPr>
          <p:cNvPr id="354" name="Google Shape;354;p26"/>
          <p:cNvSpPr txBox="1"/>
          <p:nvPr/>
        </p:nvSpPr>
        <p:spPr>
          <a:xfrm>
            <a:off x="5522495" y="1906855"/>
            <a:ext cx="483000" cy="48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highlight>
                  <a:srgbClr val="FFFFFF"/>
                </a:highlight>
                <a:latin typeface="Noto Sans Symbols"/>
                <a:ea typeface="Noto Sans Symbols"/>
                <a:cs typeface="Noto Sans Symbols"/>
                <a:sym typeface="Noto Sans Symbols"/>
              </a:rPr>
              <a:t>w</a:t>
            </a:r>
            <a:r>
              <a:rPr lang="en" sz="2400" b="0" i="1" u="none" strike="noStrike" cap="none" baseline="-25000">
                <a:solidFill>
                  <a:schemeClr val="dk2"/>
                </a:solidFill>
                <a:highlight>
                  <a:srgbClr val="FFFFFF"/>
                </a:highlight>
                <a:latin typeface="Noto Sans Symbols"/>
                <a:ea typeface="Noto Sans Symbols"/>
                <a:cs typeface="Noto Sans Symbols"/>
                <a:sym typeface="Noto Sans Symbols"/>
              </a:rPr>
              <a:t>j</a:t>
            </a:r>
            <a:endParaRPr sz="2400" b="0" i="1" u="none" strike="noStrike" cap="none" baseline="-25000">
              <a:solidFill>
                <a:schemeClr val="dk2"/>
              </a:solidFill>
              <a:highlight>
                <a:srgbClr val="FFFFFF"/>
              </a:highlight>
              <a:latin typeface="Noto Sans Symbols"/>
              <a:ea typeface="Noto Sans Symbols"/>
              <a:cs typeface="Noto Sans Symbols"/>
              <a:sym typeface="Noto Sans Symbols"/>
            </a:endParaRPr>
          </a:p>
        </p:txBody>
      </p:sp>
      <p:sp>
        <p:nvSpPr>
          <p:cNvPr id="355" name="Google Shape;355;p26"/>
          <p:cNvSpPr txBox="1"/>
          <p:nvPr/>
        </p:nvSpPr>
        <p:spPr>
          <a:xfrm>
            <a:off x="5522495" y="2472735"/>
            <a:ext cx="483000" cy="48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chemeClr val="dk2"/>
                </a:solidFill>
                <a:highlight>
                  <a:srgbClr val="FFFFFF"/>
                </a:highlight>
                <a:latin typeface="Noto Sans Symbols"/>
                <a:ea typeface="Noto Sans Symbols"/>
                <a:cs typeface="Noto Sans Symbols"/>
                <a:sym typeface="Noto Sans Symbols"/>
              </a:rPr>
              <a:t>w</a:t>
            </a:r>
            <a:r>
              <a:rPr lang="en" sz="2400" b="0" i="1" u="none" strike="noStrike" cap="none" baseline="-25000">
                <a:solidFill>
                  <a:schemeClr val="dk2"/>
                </a:solidFill>
                <a:highlight>
                  <a:srgbClr val="FFFFFF"/>
                </a:highlight>
                <a:latin typeface="Noto Sans Symbols"/>
                <a:ea typeface="Noto Sans Symbols"/>
                <a:cs typeface="Noto Sans Symbols"/>
                <a:sym typeface="Noto Sans Symbols"/>
              </a:rPr>
              <a:t>k</a:t>
            </a:r>
            <a:endParaRPr sz="2400" b="0" i="1" u="none" strike="noStrike" cap="none" baseline="-25000">
              <a:solidFill>
                <a:schemeClr val="dk2"/>
              </a:solidFill>
              <a:highlight>
                <a:srgbClr val="FFFFFF"/>
              </a:highlight>
              <a:latin typeface="Noto Sans Symbols"/>
              <a:ea typeface="Noto Sans Symbols"/>
              <a:cs typeface="Noto Sans Symbols"/>
              <a:sym typeface="Noto Sans Symbols"/>
            </a:endParaRPr>
          </a:p>
        </p:txBody>
      </p:sp>
      <p:sp>
        <p:nvSpPr>
          <p:cNvPr id="356" name="Google Shape;356;p26"/>
          <p:cNvSpPr txBox="1">
            <a:spLocks noGrp="1"/>
          </p:cNvSpPr>
          <p:nvPr>
            <p:ph type="body" idx="1"/>
          </p:nvPr>
        </p:nvSpPr>
        <p:spPr>
          <a:xfrm>
            <a:off x="311700" y="3198950"/>
            <a:ext cx="8520600" cy="136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We shall denote the shortest distance from source </a:t>
            </a:r>
            <a:r>
              <a:rPr lang="en" sz="2400" i="1">
                <a:solidFill>
                  <a:srgbClr val="000000"/>
                </a:solidFill>
                <a:latin typeface="Noto Sans Symbols"/>
                <a:ea typeface="Noto Sans Symbols"/>
                <a:cs typeface="Noto Sans Symbols"/>
                <a:sym typeface="Noto Sans Symbols"/>
              </a:rPr>
              <a:t>S</a:t>
            </a:r>
            <a:r>
              <a:rPr lang="en" sz="2400"/>
              <a:t> to any vertex </a:t>
            </a:r>
            <a:r>
              <a:rPr lang="en" sz="2400" i="1">
                <a:solidFill>
                  <a:schemeClr val="dk1"/>
                </a:solidFill>
                <a:latin typeface="Noto Sans Symbols"/>
                <a:ea typeface="Noto Sans Symbols"/>
                <a:cs typeface="Noto Sans Symbols"/>
                <a:sym typeface="Noto Sans Symbols"/>
              </a:rPr>
              <a:t>u</a:t>
            </a:r>
            <a:r>
              <a:rPr lang="en" sz="2400"/>
              <a:t> to be </a:t>
            </a:r>
            <a:r>
              <a:rPr lang="en" sz="2400" i="1">
                <a:solidFill>
                  <a:schemeClr val="dk1"/>
                </a:solidFill>
                <a:latin typeface="Noto Sans Symbols"/>
                <a:ea typeface="Noto Sans Symbols"/>
                <a:cs typeface="Noto Sans Symbols"/>
                <a:sym typeface="Noto Sans Symbols"/>
              </a:rPr>
              <a:t>δ</a:t>
            </a:r>
            <a:r>
              <a:rPr lang="en" sz="2400">
                <a:solidFill>
                  <a:schemeClr val="dk1"/>
                </a:solidFill>
                <a:latin typeface="Noto Sans Symbols"/>
                <a:ea typeface="Noto Sans Symbols"/>
                <a:cs typeface="Noto Sans Symbols"/>
                <a:sym typeface="Noto Sans Symbols"/>
              </a:rPr>
              <a:t>[</a:t>
            </a:r>
            <a:r>
              <a:rPr lang="en" sz="2400" i="1">
                <a:solidFill>
                  <a:schemeClr val="dk1"/>
                </a:solidFill>
                <a:latin typeface="Noto Sans Symbols"/>
                <a:ea typeface="Noto Sans Symbols"/>
                <a:cs typeface="Noto Sans Symbols"/>
                <a:sym typeface="Noto Sans Symbols"/>
              </a:rPr>
              <a:t>u</a:t>
            </a:r>
            <a:r>
              <a:rPr lang="en" sz="2400">
                <a:solidFill>
                  <a:schemeClr val="dk1"/>
                </a:solidFill>
                <a:latin typeface="Noto Sans Symbols"/>
                <a:ea typeface="Noto Sans Symbols"/>
                <a:cs typeface="Noto Sans Symbols"/>
                <a:sym typeface="Noto Sans Symbols"/>
              </a:rPr>
              <a:t>]</a:t>
            </a:r>
            <a:r>
              <a:rPr lang="en" sz="2400"/>
              <a:t>.</a:t>
            </a:r>
            <a:endParaRPr sz="2400"/>
          </a:p>
          <a:p>
            <a:pPr marL="0" lvl="0" indent="0" algn="l" rtl="0">
              <a:lnSpc>
                <a:spcPct val="115000"/>
              </a:lnSpc>
              <a:spcBef>
                <a:spcPts val="1600"/>
              </a:spcBef>
              <a:spcAft>
                <a:spcPts val="1600"/>
              </a:spcAft>
              <a:buSzPts val="1800"/>
              <a:buNone/>
            </a:pPr>
            <a:r>
              <a:rPr lang="en" sz="2400"/>
              <a:t>Given the graph, realize that </a:t>
            </a:r>
            <a:r>
              <a:rPr lang="en" sz="2400">
                <a:solidFill>
                  <a:schemeClr val="dk1"/>
                </a:solidFill>
                <a:latin typeface="Noto Sans Symbols"/>
                <a:ea typeface="Noto Sans Symbols"/>
                <a:cs typeface="Noto Sans Symbols"/>
                <a:sym typeface="Noto Sans Symbols"/>
              </a:rPr>
              <a:t>δ[</a:t>
            </a:r>
            <a:r>
              <a:rPr lang="en" sz="2400" i="1">
                <a:solidFill>
                  <a:schemeClr val="dk1"/>
                </a:solidFill>
                <a:latin typeface="Noto Sans Symbols"/>
                <a:ea typeface="Noto Sans Symbols"/>
                <a:cs typeface="Noto Sans Symbols"/>
                <a:sym typeface="Noto Sans Symbols"/>
              </a:rPr>
              <a:t>v</a:t>
            </a:r>
            <a:r>
              <a:rPr lang="en" sz="2400">
                <a:solidFill>
                  <a:schemeClr val="dk1"/>
                </a:solidFill>
                <a:latin typeface="Noto Sans Symbols"/>
                <a:ea typeface="Noto Sans Symbols"/>
                <a:cs typeface="Noto Sans Symbols"/>
                <a:sym typeface="Noto Sans Symbols"/>
              </a:rPr>
              <a:t>]＝minimum</a:t>
            </a:r>
            <a:endParaRPr sz="2400"/>
          </a:p>
        </p:txBody>
      </p:sp>
      <p:sp>
        <p:nvSpPr>
          <p:cNvPr id="338" name="Google Shape;338;p26"/>
          <p:cNvSpPr/>
          <p:nvPr/>
        </p:nvSpPr>
        <p:spPr>
          <a:xfrm rot="-5400000">
            <a:off x="2559358" y="1246742"/>
            <a:ext cx="2187972" cy="1729944"/>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6"/>
          <p:cNvSpPr/>
          <p:nvPr/>
        </p:nvSpPr>
        <p:spPr>
          <a:xfrm>
            <a:off x="6439117" y="4039234"/>
            <a:ext cx="1570800" cy="1017600"/>
          </a:xfrm>
          <a:prstGeom prst="bracketPair">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Noto Sans Symbols"/>
                <a:ea typeface="Noto Sans Symbols"/>
                <a:cs typeface="Noto Sans Symbols"/>
                <a:sym typeface="Noto Sans Symbols"/>
              </a:rPr>
              <a:t>δ[</a:t>
            </a:r>
            <a:r>
              <a:rPr lang="en" sz="2400" b="0" i="1" u="none" strike="noStrike" cap="none">
                <a:solidFill>
                  <a:schemeClr val="dk1"/>
                </a:solidFill>
                <a:latin typeface="Noto Sans Symbols"/>
                <a:ea typeface="Noto Sans Symbols"/>
                <a:cs typeface="Noto Sans Symbols"/>
                <a:sym typeface="Noto Sans Symbols"/>
              </a:rPr>
              <a:t>i</a:t>
            </a:r>
            <a:r>
              <a:rPr lang="en" sz="2400" b="0" i="0" u="none" strike="noStrike" cap="none">
                <a:solidFill>
                  <a:schemeClr val="dk1"/>
                </a:solidFill>
                <a:latin typeface="Noto Sans Symbols"/>
                <a:ea typeface="Noto Sans Symbols"/>
                <a:cs typeface="Noto Sans Symbols"/>
                <a:sym typeface="Noto Sans Symbols"/>
              </a:rPr>
              <a:t>]＋</a:t>
            </a:r>
            <a:r>
              <a:rPr lang="en" sz="2400" b="0" i="1" u="none" strike="noStrike" cap="none">
                <a:solidFill>
                  <a:schemeClr val="dk1"/>
                </a:solidFill>
                <a:latin typeface="Noto Sans Symbols"/>
                <a:ea typeface="Noto Sans Symbols"/>
                <a:cs typeface="Noto Sans Symbols"/>
                <a:sym typeface="Noto Sans Symbols"/>
              </a:rPr>
              <a:t>w</a:t>
            </a:r>
            <a:r>
              <a:rPr lang="en" sz="2400" b="0" i="1" u="none" strike="noStrike" cap="none" baseline="-25000">
                <a:solidFill>
                  <a:schemeClr val="dk1"/>
                </a:solidFill>
                <a:latin typeface="Noto Sans Symbols"/>
                <a:ea typeface="Noto Sans Symbols"/>
                <a:cs typeface="Noto Sans Symbols"/>
                <a:sym typeface="Noto Sans Symbols"/>
              </a:rPr>
              <a:t>i</a:t>
            </a:r>
            <a:endParaRPr sz="2400" b="0" i="1" u="none" strike="noStrike" cap="none" baseline="-25000">
              <a:solidFill>
                <a:schemeClr val="dk1"/>
              </a:solidFill>
              <a:latin typeface="Noto Sans Symbols"/>
              <a:ea typeface="Noto Sans Symbols"/>
              <a:cs typeface="Noto Sans Symbols"/>
              <a:sym typeface="Noto Sans Symbols"/>
            </a:endParaRPr>
          </a:p>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Noto Sans Symbols"/>
                <a:ea typeface="Noto Sans Symbols"/>
                <a:cs typeface="Noto Sans Symbols"/>
                <a:sym typeface="Noto Sans Symbols"/>
              </a:rPr>
              <a:t>δ[</a:t>
            </a:r>
            <a:r>
              <a:rPr lang="en" sz="2400" b="0" i="1" u="none" strike="noStrike" cap="none">
                <a:solidFill>
                  <a:schemeClr val="dk1"/>
                </a:solidFill>
                <a:latin typeface="Noto Sans Symbols"/>
                <a:ea typeface="Noto Sans Symbols"/>
                <a:cs typeface="Noto Sans Symbols"/>
                <a:sym typeface="Noto Sans Symbols"/>
              </a:rPr>
              <a:t>j</a:t>
            </a:r>
            <a:r>
              <a:rPr lang="en" sz="2400" b="0" i="0" u="none" strike="noStrike" cap="none">
                <a:solidFill>
                  <a:schemeClr val="dk1"/>
                </a:solidFill>
                <a:latin typeface="Noto Sans Symbols"/>
                <a:ea typeface="Noto Sans Symbols"/>
                <a:cs typeface="Noto Sans Symbols"/>
                <a:sym typeface="Noto Sans Symbols"/>
              </a:rPr>
              <a:t>]＋</a:t>
            </a:r>
            <a:r>
              <a:rPr lang="en" sz="2400" b="0" i="1" u="none" strike="noStrike" cap="none">
                <a:solidFill>
                  <a:schemeClr val="dk1"/>
                </a:solidFill>
                <a:latin typeface="Noto Sans Symbols"/>
                <a:ea typeface="Noto Sans Symbols"/>
                <a:cs typeface="Noto Sans Symbols"/>
                <a:sym typeface="Noto Sans Symbols"/>
              </a:rPr>
              <a:t>w</a:t>
            </a:r>
            <a:r>
              <a:rPr lang="en" sz="2400" b="0" i="1" u="none" strike="noStrike" cap="none" baseline="-25000">
                <a:solidFill>
                  <a:schemeClr val="dk1"/>
                </a:solidFill>
                <a:latin typeface="Noto Sans Symbols"/>
                <a:ea typeface="Noto Sans Symbols"/>
                <a:cs typeface="Noto Sans Symbols"/>
                <a:sym typeface="Noto Sans Symbols"/>
              </a:rPr>
              <a:t>j</a:t>
            </a:r>
            <a:endParaRPr sz="2400" b="0" i="1" u="none" strike="noStrike" cap="none" baseline="-25000">
              <a:solidFill>
                <a:schemeClr val="dk1"/>
              </a:solidFill>
              <a:latin typeface="Noto Sans Symbols"/>
              <a:ea typeface="Noto Sans Symbols"/>
              <a:cs typeface="Noto Sans Symbols"/>
              <a:sym typeface="Noto Sans Symbols"/>
            </a:endParaRPr>
          </a:p>
          <a:p>
            <a:pPr marL="0" marR="0" lvl="0" indent="0" algn="ctr" rtl="0">
              <a:lnSpc>
                <a:spcPct val="100000"/>
              </a:lnSpc>
              <a:spcBef>
                <a:spcPts val="0"/>
              </a:spcBef>
              <a:spcAft>
                <a:spcPts val="0"/>
              </a:spcAft>
              <a:buClr>
                <a:schemeClr val="dk1"/>
              </a:buClr>
              <a:buSzPts val="1100"/>
              <a:buFont typeface="Arial"/>
              <a:buNone/>
            </a:pPr>
            <a:r>
              <a:rPr lang="en" sz="2400" b="0" i="0" u="none" strike="noStrike" cap="none">
                <a:solidFill>
                  <a:schemeClr val="dk1"/>
                </a:solidFill>
                <a:latin typeface="Noto Sans Symbols"/>
                <a:ea typeface="Noto Sans Symbols"/>
                <a:cs typeface="Noto Sans Symbols"/>
                <a:sym typeface="Noto Sans Symbols"/>
              </a:rPr>
              <a:t>δ[</a:t>
            </a:r>
            <a:r>
              <a:rPr lang="en" sz="2400" b="0" i="1" u="none" strike="noStrike" cap="none">
                <a:solidFill>
                  <a:schemeClr val="dk1"/>
                </a:solidFill>
                <a:latin typeface="Noto Sans Symbols"/>
                <a:ea typeface="Noto Sans Symbols"/>
                <a:cs typeface="Noto Sans Symbols"/>
                <a:sym typeface="Noto Sans Symbols"/>
              </a:rPr>
              <a:t>k</a:t>
            </a:r>
            <a:r>
              <a:rPr lang="en" sz="2400" b="0" i="0" u="none" strike="noStrike" cap="none">
                <a:solidFill>
                  <a:schemeClr val="dk1"/>
                </a:solidFill>
                <a:latin typeface="Noto Sans Symbols"/>
                <a:ea typeface="Noto Sans Symbols"/>
                <a:cs typeface="Noto Sans Symbols"/>
                <a:sym typeface="Noto Sans Symbols"/>
              </a:rPr>
              <a:t>]＋</a:t>
            </a:r>
            <a:r>
              <a:rPr lang="en" sz="2400" b="0" i="1" u="none" strike="noStrike" cap="none">
                <a:solidFill>
                  <a:schemeClr val="dk1"/>
                </a:solidFill>
                <a:latin typeface="Noto Sans Symbols"/>
                <a:ea typeface="Noto Sans Symbols"/>
                <a:cs typeface="Noto Sans Symbols"/>
                <a:sym typeface="Noto Sans Symbols"/>
              </a:rPr>
              <a:t>w</a:t>
            </a:r>
            <a:r>
              <a:rPr lang="en" sz="2400" b="0" i="1" u="none" strike="noStrike" cap="none" baseline="-25000">
                <a:solidFill>
                  <a:schemeClr val="dk1"/>
                </a:solidFill>
                <a:latin typeface="Noto Sans Symbols"/>
                <a:ea typeface="Noto Sans Symbols"/>
                <a:cs typeface="Noto Sans Symbols"/>
                <a:sym typeface="Noto Sans Symbols"/>
              </a:rPr>
              <a:t>k</a:t>
            </a:r>
            <a:endParaRPr sz="2400" b="0" i="1" u="none" strike="noStrike" cap="none" baseline="-25000">
              <a:solidFill>
                <a:schemeClr val="dk1"/>
              </a:solidFill>
              <a:latin typeface="Noto Sans Symbols"/>
              <a:ea typeface="Noto Sans Symbols"/>
              <a:cs typeface="Noto Sans Symbols"/>
              <a:sym typeface="Noto Sans Symbols"/>
            </a:endParaRPr>
          </a:p>
        </p:txBody>
      </p:sp>
      <p:cxnSp>
        <p:nvCxnSpPr>
          <p:cNvPr id="358" name="Google Shape;358;p26"/>
          <p:cNvCxnSpPr>
            <a:stCxn id="349" idx="7"/>
            <a:endCxn id="359" idx="0"/>
          </p:cNvCxnSpPr>
          <p:nvPr/>
        </p:nvCxnSpPr>
        <p:spPr>
          <a:xfrm rot="10800000" flipH="1">
            <a:off x="6643731" y="1059624"/>
            <a:ext cx="1161600" cy="921300"/>
          </a:xfrm>
          <a:prstGeom prst="straightConnector1">
            <a:avLst/>
          </a:prstGeom>
          <a:noFill/>
          <a:ln w="28575" cap="flat" cmpd="sng">
            <a:solidFill>
              <a:schemeClr val="dk2"/>
            </a:solidFill>
            <a:prstDash val="solid"/>
            <a:round/>
            <a:headEnd type="none" w="sm" len="sm"/>
            <a:tailEnd type="triangle" w="med" len="med"/>
          </a:ln>
        </p:spPr>
      </p:cxnSp>
      <p:cxnSp>
        <p:nvCxnSpPr>
          <p:cNvPr id="360" name="Google Shape;360;p26"/>
          <p:cNvCxnSpPr>
            <a:stCxn id="349" idx="5"/>
            <a:endCxn id="359" idx="2"/>
          </p:cNvCxnSpPr>
          <p:nvPr/>
        </p:nvCxnSpPr>
        <p:spPr>
          <a:xfrm>
            <a:off x="6643731" y="2322456"/>
            <a:ext cx="1161600" cy="916500"/>
          </a:xfrm>
          <a:prstGeom prst="straightConnector1">
            <a:avLst/>
          </a:prstGeom>
          <a:noFill/>
          <a:ln w="28575" cap="flat" cmpd="sng">
            <a:solidFill>
              <a:schemeClr val="dk2"/>
            </a:solidFill>
            <a:prstDash val="solid"/>
            <a:round/>
            <a:headEnd type="none" w="sm" len="sm"/>
            <a:tailEnd type="triangle" w="med" len="med"/>
          </a:ln>
        </p:spPr>
      </p:cxnSp>
      <p:cxnSp>
        <p:nvCxnSpPr>
          <p:cNvPr id="361" name="Google Shape;361;p26"/>
          <p:cNvCxnSpPr>
            <a:stCxn id="349" idx="6"/>
            <a:endCxn id="359" idx="1"/>
          </p:cNvCxnSpPr>
          <p:nvPr/>
        </p:nvCxnSpPr>
        <p:spPr>
          <a:xfrm>
            <a:off x="6714465" y="2151690"/>
            <a:ext cx="1954200" cy="0"/>
          </a:xfrm>
          <a:prstGeom prst="straightConnector1">
            <a:avLst/>
          </a:prstGeom>
          <a:noFill/>
          <a:ln w="28575" cap="flat" cmpd="sng">
            <a:solidFill>
              <a:schemeClr val="dk2"/>
            </a:solidFill>
            <a:prstDash val="solid"/>
            <a:round/>
            <a:headEnd type="none" w="sm" len="sm"/>
            <a:tailEnd type="triangle" w="med" len="med"/>
          </a:ln>
        </p:spPr>
      </p:cxnSp>
      <p:sp>
        <p:nvSpPr>
          <p:cNvPr id="359" name="Google Shape;359;p26"/>
          <p:cNvSpPr/>
          <p:nvPr/>
        </p:nvSpPr>
        <p:spPr>
          <a:xfrm rot="-5400000">
            <a:off x="6711433" y="1286729"/>
            <a:ext cx="2187972" cy="1729944"/>
          </a:xfrm>
          <a:prstGeom prst="cloud">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6"/>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SSSP Algorithms－Main idea</a:t>
            </a:r>
            <a:endParaRPr/>
          </a:p>
        </p:txBody>
      </p:sp>
      <p:sp>
        <p:nvSpPr>
          <p:cNvPr id="368" name="Google Shape;368;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600"/>
              </a:spcBef>
              <a:spcAft>
                <a:spcPts val="0"/>
              </a:spcAft>
              <a:buSzPts val="2100"/>
              <a:buChar char="●"/>
            </a:pPr>
            <a:r>
              <a:rPr lang="en" sz="2100"/>
              <a:t>Modelled as an optimization problem</a:t>
            </a:r>
            <a:endParaRPr sz="2100"/>
          </a:p>
          <a:p>
            <a:pPr marL="457200" marR="0" lvl="0" indent="0" algn="l" rtl="0">
              <a:lnSpc>
                <a:spcPct val="115000"/>
              </a:lnSpc>
              <a:spcBef>
                <a:spcPts val="600"/>
              </a:spcBef>
              <a:spcAft>
                <a:spcPts val="0"/>
              </a:spcAft>
              <a:buSzPts val="1800"/>
              <a:buNone/>
            </a:pPr>
            <a:endParaRPr sz="2100"/>
          </a:p>
          <a:p>
            <a:pPr marL="0" marR="0" lvl="0" indent="0" algn="l" rtl="0">
              <a:lnSpc>
                <a:spcPct val="115000"/>
              </a:lnSpc>
              <a:spcBef>
                <a:spcPts val="600"/>
              </a:spcBef>
              <a:spcAft>
                <a:spcPts val="0"/>
              </a:spcAft>
              <a:buClr>
                <a:schemeClr val="dk1"/>
              </a:buClr>
              <a:buSzPts val="1100"/>
              <a:buFont typeface="Arial"/>
              <a:buNone/>
            </a:pPr>
            <a:endParaRPr sz="2100"/>
          </a:p>
          <a:p>
            <a:pPr marL="0" marR="0" lvl="0" indent="0" algn="l" rtl="0">
              <a:lnSpc>
                <a:spcPct val="115000"/>
              </a:lnSpc>
              <a:spcBef>
                <a:spcPts val="600"/>
              </a:spcBef>
              <a:spcAft>
                <a:spcPts val="0"/>
              </a:spcAft>
              <a:buSzPts val="1800"/>
              <a:buNone/>
            </a:pPr>
            <a:endParaRPr sz="2100"/>
          </a:p>
        </p:txBody>
      </p:sp>
      <p:sp>
        <p:nvSpPr>
          <p:cNvPr id="369" name="Google Shape;36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27</a:t>
            </a:fld>
            <a:endParaRPr/>
          </a:p>
        </p:txBody>
      </p:sp>
      <p:sp>
        <p:nvSpPr>
          <p:cNvPr id="370" name="Google Shape;370;p27"/>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SSSP Algorithms－Main idea</a:t>
            </a:r>
            <a:endParaRPr/>
          </a:p>
        </p:txBody>
      </p:sp>
      <p:sp>
        <p:nvSpPr>
          <p:cNvPr id="376" name="Google Shape;376;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600"/>
              </a:spcBef>
              <a:spcAft>
                <a:spcPts val="0"/>
              </a:spcAft>
              <a:buSzPts val="2100"/>
              <a:buChar char="●"/>
            </a:pPr>
            <a:r>
              <a:rPr lang="en" sz="2100"/>
              <a:t>Modelled as an optimization problem</a:t>
            </a:r>
            <a:endParaRPr sz="2100"/>
          </a:p>
          <a:p>
            <a:pPr marL="457200" marR="0" lvl="0" indent="-361950" algn="l" rtl="0">
              <a:lnSpc>
                <a:spcPct val="115000"/>
              </a:lnSpc>
              <a:spcBef>
                <a:spcPts val="0"/>
              </a:spcBef>
              <a:spcAft>
                <a:spcPts val="0"/>
              </a:spcAft>
              <a:buSzPts val="2100"/>
              <a:buChar char="●"/>
            </a:pPr>
            <a:r>
              <a:rPr lang="en" sz="2100"/>
              <a:t>Maintain a tentative “shortest distance” table </a:t>
            </a:r>
            <a:r>
              <a:rPr lang="en" sz="2100" i="1">
                <a:solidFill>
                  <a:schemeClr val="dk1"/>
                </a:solidFill>
                <a:latin typeface="Noto Sans Symbols"/>
                <a:ea typeface="Noto Sans Symbols"/>
                <a:cs typeface="Noto Sans Symbols"/>
                <a:sym typeface="Noto Sans Symbols"/>
              </a:rPr>
              <a:t>D</a:t>
            </a:r>
            <a:endParaRPr sz="2100"/>
          </a:p>
          <a:p>
            <a:pPr marL="457200" marR="0" lvl="0" indent="0" algn="l" rtl="0">
              <a:lnSpc>
                <a:spcPct val="115000"/>
              </a:lnSpc>
              <a:spcBef>
                <a:spcPts val="600"/>
              </a:spcBef>
              <a:spcAft>
                <a:spcPts val="0"/>
              </a:spcAft>
              <a:buSzPts val="1800"/>
              <a:buNone/>
            </a:pPr>
            <a:endParaRPr sz="2100"/>
          </a:p>
          <a:p>
            <a:pPr marL="0" marR="0" lvl="0" indent="0" algn="l" rtl="0">
              <a:lnSpc>
                <a:spcPct val="115000"/>
              </a:lnSpc>
              <a:spcBef>
                <a:spcPts val="600"/>
              </a:spcBef>
              <a:spcAft>
                <a:spcPts val="0"/>
              </a:spcAft>
              <a:buClr>
                <a:schemeClr val="dk1"/>
              </a:buClr>
              <a:buSzPts val="1100"/>
              <a:buFont typeface="Arial"/>
              <a:buNone/>
            </a:pPr>
            <a:endParaRPr sz="2100"/>
          </a:p>
          <a:p>
            <a:pPr marL="0" marR="0" lvl="0" indent="0" algn="l" rtl="0">
              <a:lnSpc>
                <a:spcPct val="115000"/>
              </a:lnSpc>
              <a:spcBef>
                <a:spcPts val="600"/>
              </a:spcBef>
              <a:spcAft>
                <a:spcPts val="0"/>
              </a:spcAft>
              <a:buSzPts val="1800"/>
              <a:buNone/>
            </a:pPr>
            <a:endParaRPr sz="2100"/>
          </a:p>
        </p:txBody>
      </p:sp>
      <p:sp>
        <p:nvSpPr>
          <p:cNvPr id="377" name="Google Shape;37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28</a:t>
            </a:fld>
            <a:endParaRPr/>
          </a:p>
        </p:txBody>
      </p:sp>
      <p:sp>
        <p:nvSpPr>
          <p:cNvPr id="378" name="Google Shape;378;p28"/>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SSSP Algorithms－Main idea</a:t>
            </a:r>
            <a:endParaRPr/>
          </a:p>
        </p:txBody>
      </p:sp>
      <p:sp>
        <p:nvSpPr>
          <p:cNvPr id="384" name="Google Shape;384;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600"/>
              </a:spcBef>
              <a:spcAft>
                <a:spcPts val="0"/>
              </a:spcAft>
              <a:buSzPts val="2100"/>
              <a:buChar char="●"/>
            </a:pPr>
            <a:r>
              <a:rPr lang="en" sz="2100"/>
              <a:t>Modelled as an optimization problem</a:t>
            </a:r>
            <a:endParaRPr sz="2100"/>
          </a:p>
          <a:p>
            <a:pPr marL="457200" marR="0" lvl="0" indent="-361950" algn="l" rtl="0">
              <a:lnSpc>
                <a:spcPct val="115000"/>
              </a:lnSpc>
              <a:spcBef>
                <a:spcPts val="0"/>
              </a:spcBef>
              <a:spcAft>
                <a:spcPts val="0"/>
              </a:spcAft>
              <a:buSzPts val="2100"/>
              <a:buChar char="●"/>
            </a:pPr>
            <a:r>
              <a:rPr lang="en" sz="2100"/>
              <a:t>Maintain a tentative “shortest distance” table </a:t>
            </a:r>
            <a:r>
              <a:rPr lang="en" sz="2100" i="1">
                <a:solidFill>
                  <a:schemeClr val="dk1"/>
                </a:solidFill>
                <a:latin typeface="Noto Sans Symbols"/>
                <a:ea typeface="Noto Sans Symbols"/>
                <a:cs typeface="Noto Sans Symbols"/>
                <a:sym typeface="Noto Sans Symbols"/>
              </a:rPr>
              <a:t>D</a:t>
            </a:r>
            <a:endParaRPr sz="2100"/>
          </a:p>
          <a:p>
            <a:pPr marL="457200" marR="0" lvl="0" indent="-361950" algn="l" rtl="0">
              <a:lnSpc>
                <a:spcPct val="115000"/>
              </a:lnSpc>
              <a:spcBef>
                <a:spcPts val="0"/>
              </a:spcBef>
              <a:spcAft>
                <a:spcPts val="0"/>
              </a:spcAft>
              <a:buSzPts val="2100"/>
              <a:buChar char="●"/>
            </a:pPr>
            <a:r>
              <a:rPr lang="en" sz="2100"/>
              <a:t>How do you maintain progress towards the optimal solution?</a:t>
            </a:r>
            <a:endParaRPr sz="2100"/>
          </a:p>
          <a:p>
            <a:pPr marL="0" marR="0" lvl="0" indent="0" algn="l" rtl="0">
              <a:lnSpc>
                <a:spcPct val="115000"/>
              </a:lnSpc>
              <a:spcBef>
                <a:spcPts val="600"/>
              </a:spcBef>
              <a:spcAft>
                <a:spcPts val="0"/>
              </a:spcAft>
              <a:buClr>
                <a:schemeClr val="dk1"/>
              </a:buClr>
              <a:buSzPts val="1100"/>
              <a:buFont typeface="Arial"/>
              <a:buNone/>
            </a:pPr>
            <a:endParaRPr sz="2100"/>
          </a:p>
          <a:p>
            <a:pPr marL="0" marR="0" lvl="0" indent="0" algn="l" rtl="0">
              <a:lnSpc>
                <a:spcPct val="115000"/>
              </a:lnSpc>
              <a:spcBef>
                <a:spcPts val="600"/>
              </a:spcBef>
              <a:spcAft>
                <a:spcPts val="0"/>
              </a:spcAft>
              <a:buSzPts val="1800"/>
              <a:buNone/>
            </a:pPr>
            <a:endParaRPr sz="2100"/>
          </a:p>
        </p:txBody>
      </p:sp>
      <p:sp>
        <p:nvSpPr>
          <p:cNvPr id="385" name="Google Shape;385;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29</a:t>
            </a:fld>
            <a:endParaRPr/>
          </a:p>
        </p:txBody>
      </p:sp>
      <p:sp>
        <p:nvSpPr>
          <p:cNvPr id="386" name="Google Shape;386;p29"/>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Today’s tutorial</a:t>
            </a:r>
            <a:endParaRPr/>
          </a:p>
        </p:txBody>
      </p:sp>
      <p:sp>
        <p:nvSpPr>
          <p:cNvPr id="124" name="Google Shape;124;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AutoNum type="arabicPeriod"/>
            </a:pPr>
            <a:r>
              <a:rPr lang="en"/>
              <a:t>Content recap </a:t>
            </a:r>
            <a:endParaRPr/>
          </a:p>
          <a:p>
            <a:pPr marL="457200" lvl="0" indent="-342900" algn="l" rtl="0">
              <a:lnSpc>
                <a:spcPct val="115000"/>
              </a:lnSpc>
              <a:spcBef>
                <a:spcPts val="0"/>
              </a:spcBef>
              <a:spcAft>
                <a:spcPts val="0"/>
              </a:spcAft>
              <a:buSzPts val="1800"/>
              <a:buAutoNum type="arabicPeriod"/>
            </a:pPr>
            <a:r>
              <a:rPr lang="en"/>
              <a:t>Tutorial questions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SSSP Algorithms－Main idea</a:t>
            </a:r>
            <a:endParaRPr/>
          </a:p>
        </p:txBody>
      </p:sp>
      <p:sp>
        <p:nvSpPr>
          <p:cNvPr id="392" name="Google Shape;392;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600"/>
              </a:spcBef>
              <a:spcAft>
                <a:spcPts val="0"/>
              </a:spcAft>
              <a:buSzPts val="2100"/>
              <a:buChar char="●"/>
            </a:pPr>
            <a:r>
              <a:rPr lang="en" sz="2100"/>
              <a:t>Modelled as an optimization problem</a:t>
            </a:r>
            <a:endParaRPr sz="2100"/>
          </a:p>
          <a:p>
            <a:pPr marL="457200" marR="0" lvl="0" indent="-361950" algn="l" rtl="0">
              <a:lnSpc>
                <a:spcPct val="115000"/>
              </a:lnSpc>
              <a:spcBef>
                <a:spcPts val="0"/>
              </a:spcBef>
              <a:spcAft>
                <a:spcPts val="0"/>
              </a:spcAft>
              <a:buSzPts val="2100"/>
              <a:buChar char="●"/>
            </a:pPr>
            <a:r>
              <a:rPr lang="en" sz="2100"/>
              <a:t>Maintain a tentative “shortest distance” table </a:t>
            </a:r>
            <a:r>
              <a:rPr lang="en" sz="2100" i="1">
                <a:solidFill>
                  <a:schemeClr val="dk1"/>
                </a:solidFill>
                <a:latin typeface="Noto Sans Symbols"/>
                <a:ea typeface="Noto Sans Symbols"/>
                <a:cs typeface="Noto Sans Symbols"/>
                <a:sym typeface="Noto Sans Symbols"/>
              </a:rPr>
              <a:t>D</a:t>
            </a:r>
            <a:endParaRPr sz="2100"/>
          </a:p>
          <a:p>
            <a:pPr marL="457200" marR="0" lvl="0" indent="-361950" algn="l" rtl="0">
              <a:lnSpc>
                <a:spcPct val="115000"/>
              </a:lnSpc>
              <a:spcBef>
                <a:spcPts val="0"/>
              </a:spcBef>
              <a:spcAft>
                <a:spcPts val="0"/>
              </a:spcAft>
              <a:buSzPts val="2100"/>
              <a:buChar char="●"/>
            </a:pPr>
            <a:r>
              <a:rPr lang="en" sz="2100"/>
              <a:t>Incrementally work towards an optimal solution by “Relaxing” vertices</a:t>
            </a:r>
            <a:endParaRPr sz="2100"/>
          </a:p>
          <a:p>
            <a:pPr marL="457200" marR="0" lvl="0" indent="0" algn="l" rtl="0">
              <a:lnSpc>
                <a:spcPct val="115000"/>
              </a:lnSpc>
              <a:spcBef>
                <a:spcPts val="600"/>
              </a:spcBef>
              <a:spcAft>
                <a:spcPts val="0"/>
              </a:spcAft>
              <a:buSzPts val="1800"/>
              <a:buNone/>
            </a:pPr>
            <a:endParaRPr sz="2100"/>
          </a:p>
          <a:p>
            <a:pPr marL="0" marR="0" lvl="0" indent="0" algn="l" rtl="0">
              <a:lnSpc>
                <a:spcPct val="115000"/>
              </a:lnSpc>
              <a:spcBef>
                <a:spcPts val="600"/>
              </a:spcBef>
              <a:spcAft>
                <a:spcPts val="0"/>
              </a:spcAft>
              <a:buClr>
                <a:schemeClr val="dk1"/>
              </a:buClr>
              <a:buSzPts val="1100"/>
              <a:buFont typeface="Arial"/>
              <a:buNone/>
            </a:pPr>
            <a:endParaRPr sz="2100"/>
          </a:p>
          <a:p>
            <a:pPr marL="0" marR="0" lvl="0" indent="0" algn="l" rtl="0">
              <a:lnSpc>
                <a:spcPct val="115000"/>
              </a:lnSpc>
              <a:spcBef>
                <a:spcPts val="600"/>
              </a:spcBef>
              <a:spcAft>
                <a:spcPts val="0"/>
              </a:spcAft>
              <a:buSzPts val="1800"/>
              <a:buNone/>
            </a:pPr>
            <a:endParaRPr sz="2100"/>
          </a:p>
        </p:txBody>
      </p:sp>
      <p:sp>
        <p:nvSpPr>
          <p:cNvPr id="393" name="Google Shape;39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30</a:t>
            </a:fld>
            <a:endParaRPr/>
          </a:p>
        </p:txBody>
      </p:sp>
      <p:sp>
        <p:nvSpPr>
          <p:cNvPr id="394" name="Google Shape;394;p30"/>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SSSP Algorithms－Main idea</a:t>
            </a:r>
            <a:endParaRPr/>
          </a:p>
        </p:txBody>
      </p:sp>
      <p:sp>
        <p:nvSpPr>
          <p:cNvPr id="400" name="Google Shape;40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600"/>
              </a:spcBef>
              <a:spcAft>
                <a:spcPts val="0"/>
              </a:spcAft>
              <a:buSzPts val="2100"/>
              <a:buChar char="●"/>
            </a:pPr>
            <a:r>
              <a:rPr lang="en" sz="2100"/>
              <a:t>Modelled as an optimization problem</a:t>
            </a:r>
            <a:endParaRPr sz="2100"/>
          </a:p>
          <a:p>
            <a:pPr marL="457200" marR="0" lvl="0" indent="-361950" algn="l" rtl="0">
              <a:lnSpc>
                <a:spcPct val="115000"/>
              </a:lnSpc>
              <a:spcBef>
                <a:spcPts val="0"/>
              </a:spcBef>
              <a:spcAft>
                <a:spcPts val="0"/>
              </a:spcAft>
              <a:buSzPts val="2100"/>
              <a:buChar char="●"/>
            </a:pPr>
            <a:r>
              <a:rPr lang="en" sz="2100"/>
              <a:t>Maintain a tentative “shortest distance” table </a:t>
            </a:r>
            <a:r>
              <a:rPr lang="en" sz="2100" i="1">
                <a:solidFill>
                  <a:schemeClr val="dk1"/>
                </a:solidFill>
                <a:latin typeface="Noto Sans Symbols"/>
                <a:ea typeface="Noto Sans Symbols"/>
                <a:cs typeface="Noto Sans Symbols"/>
                <a:sym typeface="Noto Sans Symbols"/>
              </a:rPr>
              <a:t>D</a:t>
            </a:r>
            <a:endParaRPr sz="2100"/>
          </a:p>
          <a:p>
            <a:pPr marL="457200" marR="0" lvl="0" indent="-361950" algn="l" rtl="0">
              <a:lnSpc>
                <a:spcPct val="115000"/>
              </a:lnSpc>
              <a:spcBef>
                <a:spcPts val="0"/>
              </a:spcBef>
              <a:spcAft>
                <a:spcPts val="0"/>
              </a:spcAft>
              <a:buSzPts val="2100"/>
              <a:buChar char="●"/>
            </a:pPr>
            <a:r>
              <a:rPr lang="en" sz="2100"/>
              <a:t>Incrementally work towards an optimal solution by “Relaxing” vertices</a:t>
            </a:r>
            <a:endParaRPr sz="2100"/>
          </a:p>
          <a:p>
            <a:pPr marL="457200" marR="0" lvl="0" indent="-361950" algn="l" rtl="0">
              <a:lnSpc>
                <a:spcPct val="115000"/>
              </a:lnSpc>
              <a:spcBef>
                <a:spcPts val="0"/>
              </a:spcBef>
              <a:spcAft>
                <a:spcPts val="0"/>
              </a:spcAft>
              <a:buSzPts val="2100"/>
              <a:buChar char="●"/>
            </a:pPr>
            <a:r>
              <a:rPr lang="en" sz="2100"/>
              <a:t>At the end of the process, </a:t>
            </a:r>
            <a:r>
              <a:rPr lang="en" sz="2100" i="1">
                <a:solidFill>
                  <a:schemeClr val="dk1"/>
                </a:solidFill>
                <a:latin typeface="Noto Sans Symbols"/>
                <a:ea typeface="Noto Sans Symbols"/>
                <a:cs typeface="Noto Sans Symbols"/>
                <a:sym typeface="Noto Sans Symbols"/>
              </a:rPr>
              <a:t>D</a:t>
            </a:r>
            <a:r>
              <a:rPr lang="en" sz="2100"/>
              <a:t> converges to optimal solution and reflects the actual shortest path to every vertex from the given source vertex. i.e. </a:t>
            </a:r>
            <a:r>
              <a:rPr lang="en" sz="2100" i="1">
                <a:solidFill>
                  <a:schemeClr val="dk1"/>
                </a:solidFill>
                <a:latin typeface="Noto Sans Symbols"/>
                <a:ea typeface="Noto Sans Symbols"/>
                <a:cs typeface="Noto Sans Symbols"/>
                <a:sym typeface="Noto Sans Symbols"/>
              </a:rPr>
              <a:t>D</a:t>
            </a:r>
            <a:r>
              <a:rPr lang="en" sz="2100">
                <a:solidFill>
                  <a:schemeClr val="dk1"/>
                </a:solidFill>
                <a:latin typeface="Noto Sans Symbols"/>
                <a:ea typeface="Noto Sans Symbols"/>
                <a:cs typeface="Noto Sans Symbols"/>
                <a:sym typeface="Noto Sans Symbols"/>
              </a:rPr>
              <a:t>＝δ</a:t>
            </a:r>
            <a:endParaRPr sz="2100"/>
          </a:p>
          <a:p>
            <a:pPr marL="457200" marR="0" lvl="0" indent="0" algn="l" rtl="0">
              <a:lnSpc>
                <a:spcPct val="115000"/>
              </a:lnSpc>
              <a:spcBef>
                <a:spcPts val="600"/>
              </a:spcBef>
              <a:spcAft>
                <a:spcPts val="0"/>
              </a:spcAft>
              <a:buSzPts val="1800"/>
              <a:buNone/>
            </a:pPr>
            <a:endParaRPr sz="2100"/>
          </a:p>
          <a:p>
            <a:pPr marL="0" marR="0" lvl="0" indent="0" algn="l" rtl="0">
              <a:lnSpc>
                <a:spcPct val="115000"/>
              </a:lnSpc>
              <a:spcBef>
                <a:spcPts val="600"/>
              </a:spcBef>
              <a:spcAft>
                <a:spcPts val="0"/>
              </a:spcAft>
              <a:buClr>
                <a:schemeClr val="dk1"/>
              </a:buClr>
              <a:buSzPts val="1100"/>
              <a:buFont typeface="Arial"/>
              <a:buNone/>
            </a:pPr>
            <a:endParaRPr sz="2100"/>
          </a:p>
          <a:p>
            <a:pPr marL="0" marR="0" lvl="0" indent="0" algn="l" rtl="0">
              <a:lnSpc>
                <a:spcPct val="115000"/>
              </a:lnSpc>
              <a:spcBef>
                <a:spcPts val="600"/>
              </a:spcBef>
              <a:spcAft>
                <a:spcPts val="0"/>
              </a:spcAft>
              <a:buSzPts val="1800"/>
              <a:buNone/>
            </a:pPr>
            <a:endParaRPr sz="2100"/>
          </a:p>
        </p:txBody>
      </p:sp>
      <p:sp>
        <p:nvSpPr>
          <p:cNvPr id="401" name="Google Shape;40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31</a:t>
            </a:fld>
            <a:endParaRPr/>
          </a:p>
        </p:txBody>
      </p:sp>
      <p:sp>
        <p:nvSpPr>
          <p:cNvPr id="402" name="Google Shape;402;p31"/>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SSSP Algorithms－Main idea</a:t>
            </a:r>
            <a:endParaRPr/>
          </a:p>
        </p:txBody>
      </p:sp>
      <p:sp>
        <p:nvSpPr>
          <p:cNvPr id="408" name="Google Shape;408;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600"/>
              </a:spcBef>
              <a:spcAft>
                <a:spcPts val="0"/>
              </a:spcAft>
              <a:buSzPts val="2100"/>
              <a:buChar char="●"/>
            </a:pPr>
            <a:r>
              <a:rPr lang="en" sz="2100"/>
              <a:t>Modelled as an optimization problem</a:t>
            </a:r>
            <a:endParaRPr sz="2100"/>
          </a:p>
          <a:p>
            <a:pPr marL="457200" marR="0" lvl="0" indent="-361950" algn="l" rtl="0">
              <a:lnSpc>
                <a:spcPct val="115000"/>
              </a:lnSpc>
              <a:spcBef>
                <a:spcPts val="0"/>
              </a:spcBef>
              <a:spcAft>
                <a:spcPts val="0"/>
              </a:spcAft>
              <a:buSzPts val="2100"/>
              <a:buChar char="●"/>
            </a:pPr>
            <a:r>
              <a:rPr lang="en" sz="2100"/>
              <a:t>Maintain a tentative “shortest distance” table </a:t>
            </a:r>
            <a:r>
              <a:rPr lang="en" sz="2100" i="1">
                <a:solidFill>
                  <a:schemeClr val="dk1"/>
                </a:solidFill>
                <a:latin typeface="Noto Sans Symbols"/>
                <a:ea typeface="Noto Sans Symbols"/>
                <a:cs typeface="Noto Sans Symbols"/>
                <a:sym typeface="Noto Sans Symbols"/>
              </a:rPr>
              <a:t>D</a:t>
            </a:r>
            <a:endParaRPr sz="2100"/>
          </a:p>
          <a:p>
            <a:pPr marL="457200" marR="0" lvl="0" indent="-361950" algn="l" rtl="0">
              <a:lnSpc>
                <a:spcPct val="115000"/>
              </a:lnSpc>
              <a:spcBef>
                <a:spcPts val="0"/>
              </a:spcBef>
              <a:spcAft>
                <a:spcPts val="0"/>
              </a:spcAft>
              <a:buSzPts val="2100"/>
              <a:buChar char="●"/>
            </a:pPr>
            <a:r>
              <a:rPr lang="en" sz="2100"/>
              <a:t>Incrementally work towards an optimal solution by “Relaxing” vertices</a:t>
            </a:r>
            <a:endParaRPr sz="2100"/>
          </a:p>
          <a:p>
            <a:pPr marL="457200" marR="0" lvl="0" indent="-361950" algn="l" rtl="0">
              <a:lnSpc>
                <a:spcPct val="115000"/>
              </a:lnSpc>
              <a:spcBef>
                <a:spcPts val="0"/>
              </a:spcBef>
              <a:spcAft>
                <a:spcPts val="0"/>
              </a:spcAft>
              <a:buSzPts val="2100"/>
              <a:buChar char="●"/>
            </a:pPr>
            <a:r>
              <a:rPr lang="en" sz="2100"/>
              <a:t>At the end of the process, </a:t>
            </a:r>
            <a:r>
              <a:rPr lang="en" sz="2100" i="1">
                <a:solidFill>
                  <a:schemeClr val="dk1"/>
                </a:solidFill>
                <a:latin typeface="Noto Sans Symbols"/>
                <a:ea typeface="Noto Sans Symbols"/>
                <a:cs typeface="Noto Sans Symbols"/>
                <a:sym typeface="Noto Sans Symbols"/>
              </a:rPr>
              <a:t>D</a:t>
            </a:r>
            <a:r>
              <a:rPr lang="en" sz="2100"/>
              <a:t> converges to optimal solution and reflects the actual shortest path to every vertex from the given source vertex. i.e. </a:t>
            </a:r>
            <a:r>
              <a:rPr lang="en" sz="2100" i="1">
                <a:solidFill>
                  <a:schemeClr val="dk1"/>
                </a:solidFill>
                <a:latin typeface="Noto Sans Symbols"/>
                <a:ea typeface="Noto Sans Symbols"/>
                <a:cs typeface="Noto Sans Symbols"/>
                <a:sym typeface="Noto Sans Symbols"/>
              </a:rPr>
              <a:t>D</a:t>
            </a:r>
            <a:r>
              <a:rPr lang="en" sz="2100">
                <a:solidFill>
                  <a:schemeClr val="dk1"/>
                </a:solidFill>
                <a:latin typeface="Noto Sans Symbols"/>
                <a:ea typeface="Noto Sans Symbols"/>
                <a:cs typeface="Noto Sans Symbols"/>
                <a:sym typeface="Noto Sans Symbols"/>
              </a:rPr>
              <a:t>＝δ</a:t>
            </a:r>
            <a:endParaRPr sz="2100"/>
          </a:p>
          <a:p>
            <a:pPr marL="457200" marR="0" lvl="0" indent="-361950" algn="l" rtl="0">
              <a:lnSpc>
                <a:spcPct val="115000"/>
              </a:lnSpc>
              <a:spcBef>
                <a:spcPts val="0"/>
              </a:spcBef>
              <a:spcAft>
                <a:spcPts val="0"/>
              </a:spcAft>
              <a:buSzPts val="2100"/>
              <a:buChar char="●"/>
            </a:pPr>
            <a:r>
              <a:rPr lang="en" sz="2100"/>
              <a:t>Different algorithms essentially carry out the relaxations in different order! </a:t>
            </a:r>
            <a:endParaRPr sz="2100"/>
          </a:p>
          <a:p>
            <a:pPr marL="0" marR="0" lvl="0" indent="0" algn="l" rtl="0">
              <a:lnSpc>
                <a:spcPct val="115000"/>
              </a:lnSpc>
              <a:spcBef>
                <a:spcPts val="600"/>
              </a:spcBef>
              <a:spcAft>
                <a:spcPts val="0"/>
              </a:spcAft>
              <a:buClr>
                <a:schemeClr val="dk1"/>
              </a:buClr>
              <a:buSzPts val="1100"/>
              <a:buFont typeface="Arial"/>
              <a:buNone/>
            </a:pPr>
            <a:endParaRPr sz="2100"/>
          </a:p>
          <a:p>
            <a:pPr marL="0" marR="0" lvl="0" indent="0" algn="l" rtl="0">
              <a:lnSpc>
                <a:spcPct val="115000"/>
              </a:lnSpc>
              <a:spcBef>
                <a:spcPts val="600"/>
              </a:spcBef>
              <a:spcAft>
                <a:spcPts val="0"/>
              </a:spcAft>
              <a:buSzPts val="1800"/>
              <a:buNone/>
            </a:pPr>
            <a:endParaRPr sz="2100"/>
          </a:p>
        </p:txBody>
      </p:sp>
      <p:sp>
        <p:nvSpPr>
          <p:cNvPr id="409" name="Google Shape;40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32</a:t>
            </a:fld>
            <a:endParaRPr/>
          </a:p>
        </p:txBody>
      </p:sp>
      <p:sp>
        <p:nvSpPr>
          <p:cNvPr id="410" name="Google Shape;410;p32"/>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Relax?</a:t>
            </a:r>
            <a:endParaRPr/>
          </a:p>
        </p:txBody>
      </p:sp>
      <p:pic>
        <p:nvPicPr>
          <p:cNvPr id="416" name="Google Shape;416;p33" descr="tumblr_inline_nrc28ukeRf1t353wd_500.gif"/>
          <p:cNvPicPr preferRelativeResize="0"/>
          <p:nvPr/>
        </p:nvPicPr>
        <p:blipFill rotWithShape="1">
          <a:blip r:embed="rId3">
            <a:alphaModFix/>
          </a:blip>
          <a:srcRect/>
          <a:stretch/>
        </p:blipFill>
        <p:spPr>
          <a:xfrm>
            <a:off x="2073673" y="1152476"/>
            <a:ext cx="4996666" cy="3416400"/>
          </a:xfrm>
          <a:prstGeom prst="rect">
            <a:avLst/>
          </a:prstGeom>
          <a:noFill/>
          <a:ln>
            <a:noFill/>
          </a:ln>
        </p:spPr>
      </p:pic>
      <p:sp>
        <p:nvSpPr>
          <p:cNvPr id="417" name="Google Shape;417;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33</a:t>
            </a:fld>
            <a:endParaRPr/>
          </a:p>
        </p:txBody>
      </p:sp>
      <p:sp>
        <p:nvSpPr>
          <p:cNvPr id="418" name="Google Shape;418;p33"/>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4"/>
          <p:cNvSpPr txBox="1">
            <a:spLocks noGrp="1"/>
          </p:cNvSpPr>
          <p:nvPr>
            <p:ph type="body" idx="1"/>
          </p:nvPr>
        </p:nvSpPr>
        <p:spPr>
          <a:xfrm>
            <a:off x="311700" y="1152475"/>
            <a:ext cx="3907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t>Let’s illustrate by running SSSP on this graph with the source being vertex </a:t>
            </a:r>
            <a:r>
              <a:rPr lang="en" sz="2400" i="1">
                <a:solidFill>
                  <a:schemeClr val="dk1"/>
                </a:solidFill>
                <a:latin typeface="Noto Sans Symbols"/>
                <a:ea typeface="Noto Sans Symbols"/>
                <a:cs typeface="Noto Sans Symbols"/>
                <a:sym typeface="Noto Sans Symbols"/>
              </a:rPr>
              <a:t>i</a:t>
            </a:r>
            <a:r>
              <a:rPr lang="en" sz="2400"/>
              <a:t>.</a:t>
            </a:r>
            <a:endParaRPr sz="2400"/>
          </a:p>
        </p:txBody>
      </p:sp>
      <p:sp>
        <p:nvSpPr>
          <p:cNvPr id="424" name="Google Shape;424;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Relax?</a:t>
            </a:r>
            <a:endParaRPr/>
          </a:p>
        </p:txBody>
      </p:sp>
      <p:sp>
        <p:nvSpPr>
          <p:cNvPr id="425" name="Google Shape;42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34</a:t>
            </a:fld>
            <a:endParaRPr/>
          </a:p>
        </p:txBody>
      </p:sp>
      <p:sp>
        <p:nvSpPr>
          <p:cNvPr id="426" name="Google Shape;426;p34"/>
          <p:cNvSpPr txBox="1"/>
          <p:nvPr/>
        </p:nvSpPr>
        <p:spPr>
          <a:xfrm>
            <a:off x="3950050" y="3781675"/>
            <a:ext cx="11037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388E3C"/>
                </a:solidFill>
                <a:latin typeface="Arial"/>
                <a:ea typeface="Arial"/>
                <a:cs typeface="Arial"/>
                <a:sym typeface="Arial"/>
              </a:rPr>
              <a:t>Source</a:t>
            </a:r>
            <a:endParaRPr sz="2000" b="0" i="0" u="none" strike="noStrike" cap="none">
              <a:solidFill>
                <a:srgbClr val="388E3C"/>
              </a:solidFill>
              <a:latin typeface="Arial"/>
              <a:ea typeface="Arial"/>
              <a:cs typeface="Arial"/>
              <a:sym typeface="Arial"/>
            </a:endParaRPr>
          </a:p>
        </p:txBody>
      </p:sp>
      <p:sp>
        <p:nvSpPr>
          <p:cNvPr id="427" name="Google Shape;427;p34"/>
          <p:cNvSpPr/>
          <p:nvPr/>
        </p:nvSpPr>
        <p:spPr>
          <a:xfrm>
            <a:off x="4219450" y="3216775"/>
            <a:ext cx="564900" cy="5649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i</a:t>
            </a:r>
            <a:endParaRPr sz="2400" b="0" i="1" u="none" strike="noStrike" cap="none">
              <a:solidFill>
                <a:srgbClr val="000000"/>
              </a:solidFill>
              <a:latin typeface="Noto Sans Symbols"/>
              <a:ea typeface="Noto Sans Symbols"/>
              <a:cs typeface="Noto Sans Symbols"/>
              <a:sym typeface="Noto Sans Symbols"/>
            </a:endParaRPr>
          </a:p>
        </p:txBody>
      </p:sp>
      <p:sp>
        <p:nvSpPr>
          <p:cNvPr id="428" name="Google Shape;428;p34"/>
          <p:cNvSpPr/>
          <p:nvPr/>
        </p:nvSpPr>
        <p:spPr>
          <a:xfrm>
            <a:off x="7790300" y="32167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j</a:t>
            </a:r>
            <a:endParaRPr sz="2400" b="0" i="1" u="none" strike="noStrike" cap="none">
              <a:solidFill>
                <a:srgbClr val="000000"/>
              </a:solidFill>
              <a:latin typeface="Noto Sans Symbols"/>
              <a:ea typeface="Noto Sans Symbols"/>
              <a:cs typeface="Noto Sans Symbols"/>
              <a:sym typeface="Noto Sans Symbols"/>
            </a:endParaRPr>
          </a:p>
        </p:txBody>
      </p:sp>
      <p:sp>
        <p:nvSpPr>
          <p:cNvPr id="429" name="Google Shape;429;p34"/>
          <p:cNvSpPr/>
          <p:nvPr/>
        </p:nvSpPr>
        <p:spPr>
          <a:xfrm>
            <a:off x="6004875" y="14326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k</a:t>
            </a:r>
            <a:endParaRPr sz="2400" b="0" i="1" u="none" strike="noStrike" cap="none">
              <a:solidFill>
                <a:srgbClr val="000000"/>
              </a:solidFill>
              <a:latin typeface="Noto Sans Symbols"/>
              <a:ea typeface="Noto Sans Symbols"/>
              <a:cs typeface="Noto Sans Symbols"/>
              <a:sym typeface="Noto Sans Symbols"/>
            </a:endParaRPr>
          </a:p>
        </p:txBody>
      </p:sp>
      <p:cxnSp>
        <p:nvCxnSpPr>
          <p:cNvPr id="430" name="Google Shape;430;p34"/>
          <p:cNvCxnSpPr>
            <a:stCxn id="427" idx="6"/>
            <a:endCxn id="428" idx="2"/>
          </p:cNvCxnSpPr>
          <p:nvPr/>
        </p:nvCxnSpPr>
        <p:spPr>
          <a:xfrm>
            <a:off x="4784350" y="3499225"/>
            <a:ext cx="3006000" cy="0"/>
          </a:xfrm>
          <a:prstGeom prst="straightConnector1">
            <a:avLst/>
          </a:prstGeom>
          <a:noFill/>
          <a:ln w="28575" cap="flat" cmpd="sng">
            <a:solidFill>
              <a:schemeClr val="dk2"/>
            </a:solidFill>
            <a:prstDash val="solid"/>
            <a:round/>
            <a:headEnd type="none" w="sm" len="sm"/>
            <a:tailEnd type="triangle" w="med" len="med"/>
          </a:ln>
        </p:spPr>
      </p:cxnSp>
      <p:cxnSp>
        <p:nvCxnSpPr>
          <p:cNvPr id="431" name="Google Shape;431;p34"/>
          <p:cNvCxnSpPr>
            <a:stCxn id="427" idx="7"/>
            <a:endCxn id="429" idx="3"/>
          </p:cNvCxnSpPr>
          <p:nvPr/>
        </p:nvCxnSpPr>
        <p:spPr>
          <a:xfrm rot="10800000" flipH="1">
            <a:off x="4701622" y="1914703"/>
            <a:ext cx="1386000" cy="1384800"/>
          </a:xfrm>
          <a:prstGeom prst="straightConnector1">
            <a:avLst/>
          </a:prstGeom>
          <a:noFill/>
          <a:ln w="28575" cap="flat" cmpd="sng">
            <a:solidFill>
              <a:schemeClr val="dk2"/>
            </a:solidFill>
            <a:prstDash val="solid"/>
            <a:round/>
            <a:headEnd type="none" w="sm" len="sm"/>
            <a:tailEnd type="triangle" w="med" len="med"/>
          </a:ln>
        </p:spPr>
      </p:cxnSp>
      <p:cxnSp>
        <p:nvCxnSpPr>
          <p:cNvPr id="432" name="Google Shape;432;p34"/>
          <p:cNvCxnSpPr>
            <a:stCxn id="429" idx="5"/>
            <a:endCxn id="428" idx="1"/>
          </p:cNvCxnSpPr>
          <p:nvPr/>
        </p:nvCxnSpPr>
        <p:spPr>
          <a:xfrm>
            <a:off x="6487047" y="1914847"/>
            <a:ext cx="1386000" cy="1384800"/>
          </a:xfrm>
          <a:prstGeom prst="straightConnector1">
            <a:avLst/>
          </a:prstGeom>
          <a:noFill/>
          <a:ln w="28575" cap="flat" cmpd="sng">
            <a:solidFill>
              <a:schemeClr val="dk2"/>
            </a:solidFill>
            <a:prstDash val="solid"/>
            <a:round/>
            <a:headEnd type="none" w="sm" len="sm"/>
            <a:tailEnd type="triangle" w="med" len="med"/>
          </a:ln>
        </p:spPr>
      </p:cxnSp>
      <p:sp>
        <p:nvSpPr>
          <p:cNvPr id="433" name="Google Shape;433;p34"/>
          <p:cNvSpPr txBox="1"/>
          <p:nvPr/>
        </p:nvSpPr>
        <p:spPr>
          <a:xfrm>
            <a:off x="5112175" y="232090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2</a:t>
            </a:r>
            <a:endParaRPr sz="2000" b="0" i="0" u="none" strike="noStrike" cap="none">
              <a:solidFill>
                <a:schemeClr val="dk2"/>
              </a:solidFill>
              <a:highlight>
                <a:srgbClr val="FFFFFF"/>
              </a:highlight>
              <a:latin typeface="Arial"/>
              <a:ea typeface="Arial"/>
              <a:cs typeface="Arial"/>
              <a:sym typeface="Arial"/>
            </a:endParaRPr>
          </a:p>
        </p:txBody>
      </p:sp>
      <p:sp>
        <p:nvSpPr>
          <p:cNvPr id="434" name="Google Shape;434;p34"/>
          <p:cNvSpPr txBox="1"/>
          <p:nvPr/>
        </p:nvSpPr>
        <p:spPr>
          <a:xfrm>
            <a:off x="6897600" y="232075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3</a:t>
            </a:r>
            <a:endParaRPr sz="2000" b="0" i="0" u="none" strike="noStrike" cap="none">
              <a:solidFill>
                <a:schemeClr val="dk2"/>
              </a:solidFill>
              <a:highlight>
                <a:srgbClr val="FFFFFF"/>
              </a:highlight>
              <a:latin typeface="Arial"/>
              <a:ea typeface="Arial"/>
              <a:cs typeface="Arial"/>
              <a:sym typeface="Arial"/>
            </a:endParaRPr>
          </a:p>
        </p:txBody>
      </p:sp>
      <p:sp>
        <p:nvSpPr>
          <p:cNvPr id="435" name="Google Shape;435;p34"/>
          <p:cNvSpPr txBox="1"/>
          <p:nvPr/>
        </p:nvSpPr>
        <p:spPr>
          <a:xfrm>
            <a:off x="6012975" y="3212875"/>
            <a:ext cx="5487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10</a:t>
            </a:r>
            <a:endParaRPr sz="2000" b="0" i="0" u="none" strike="noStrike" cap="none">
              <a:solidFill>
                <a:schemeClr val="dk2"/>
              </a:solidFill>
              <a:highlight>
                <a:srgbClr val="FFFFFF"/>
              </a:highlight>
              <a:latin typeface="Arial"/>
              <a:ea typeface="Arial"/>
              <a:cs typeface="Arial"/>
              <a:sym typeface="Arial"/>
            </a:endParaRPr>
          </a:p>
        </p:txBody>
      </p:sp>
      <p:sp>
        <p:nvSpPr>
          <p:cNvPr id="436" name="Google Shape;436;p34"/>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5"/>
          <p:cNvSpPr txBox="1">
            <a:spLocks noGrp="1"/>
          </p:cNvSpPr>
          <p:nvPr>
            <p:ph type="body" idx="1"/>
          </p:nvPr>
        </p:nvSpPr>
        <p:spPr>
          <a:xfrm>
            <a:off x="311700" y="1152475"/>
            <a:ext cx="3907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t>We initialize all distances to be </a:t>
            </a:r>
            <a:r>
              <a:rPr lang="en" sz="2400" i="1"/>
              <a:t>infinity</a:t>
            </a:r>
            <a:r>
              <a:rPr lang="en" sz="2400"/>
              <a:t> </a:t>
            </a:r>
            <a:r>
              <a:rPr lang="en" sz="2400">
                <a:solidFill>
                  <a:schemeClr val="dk1"/>
                </a:solidFill>
                <a:latin typeface="Noto Sans Symbols"/>
                <a:ea typeface="Noto Sans Symbols"/>
                <a:cs typeface="Noto Sans Symbols"/>
                <a:sym typeface="Noto Sans Symbols"/>
              </a:rPr>
              <a:t>INF</a:t>
            </a:r>
            <a:r>
              <a:rPr lang="en" sz="2400"/>
              <a:t>, with the exception of source vertex, which trivially has a distance of </a:t>
            </a:r>
            <a:r>
              <a:rPr lang="en" sz="2400">
                <a:solidFill>
                  <a:srgbClr val="000000"/>
                </a:solidFill>
                <a:latin typeface="Noto Sans Symbols"/>
                <a:ea typeface="Noto Sans Symbols"/>
                <a:cs typeface="Noto Sans Symbols"/>
                <a:sym typeface="Noto Sans Symbols"/>
              </a:rPr>
              <a:t>0</a:t>
            </a:r>
            <a:r>
              <a:rPr lang="en" sz="2400"/>
              <a:t>.</a:t>
            </a:r>
            <a:endParaRPr sz="2400"/>
          </a:p>
        </p:txBody>
      </p:sp>
      <p:sp>
        <p:nvSpPr>
          <p:cNvPr id="442" name="Google Shape;442;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Relax?</a:t>
            </a:r>
            <a:endParaRPr/>
          </a:p>
        </p:txBody>
      </p:sp>
      <p:sp>
        <p:nvSpPr>
          <p:cNvPr id="443" name="Google Shape;443;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35</a:t>
            </a:fld>
            <a:endParaRPr/>
          </a:p>
        </p:txBody>
      </p:sp>
      <p:sp>
        <p:nvSpPr>
          <p:cNvPr id="444" name="Google Shape;444;p35"/>
          <p:cNvSpPr/>
          <p:nvPr/>
        </p:nvSpPr>
        <p:spPr>
          <a:xfrm>
            <a:off x="4219450" y="3216775"/>
            <a:ext cx="564900" cy="564900"/>
          </a:xfrm>
          <a:prstGeom prst="ellipse">
            <a:avLst/>
          </a:prstGeom>
          <a:solidFill>
            <a:srgbClr val="EFEFEF"/>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i</a:t>
            </a:r>
            <a:endParaRPr sz="2400" b="0" i="1" u="none" strike="noStrike" cap="none">
              <a:solidFill>
                <a:srgbClr val="000000"/>
              </a:solidFill>
              <a:latin typeface="Noto Sans Symbols"/>
              <a:ea typeface="Noto Sans Symbols"/>
              <a:cs typeface="Noto Sans Symbols"/>
              <a:sym typeface="Noto Sans Symbols"/>
            </a:endParaRPr>
          </a:p>
        </p:txBody>
      </p:sp>
      <p:sp>
        <p:nvSpPr>
          <p:cNvPr id="445" name="Google Shape;445;p35"/>
          <p:cNvSpPr/>
          <p:nvPr/>
        </p:nvSpPr>
        <p:spPr>
          <a:xfrm>
            <a:off x="7790300" y="32167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j</a:t>
            </a:r>
            <a:endParaRPr sz="2400" b="0" i="1" u="none" strike="noStrike" cap="none">
              <a:solidFill>
                <a:srgbClr val="000000"/>
              </a:solidFill>
              <a:latin typeface="Noto Sans Symbols"/>
              <a:ea typeface="Noto Sans Symbols"/>
              <a:cs typeface="Noto Sans Symbols"/>
              <a:sym typeface="Noto Sans Symbols"/>
            </a:endParaRPr>
          </a:p>
        </p:txBody>
      </p:sp>
      <p:sp>
        <p:nvSpPr>
          <p:cNvPr id="446" name="Google Shape;446;p35"/>
          <p:cNvSpPr/>
          <p:nvPr/>
        </p:nvSpPr>
        <p:spPr>
          <a:xfrm>
            <a:off x="6004875" y="14326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k</a:t>
            </a:r>
            <a:endParaRPr sz="2400" b="0" i="1" u="none" strike="noStrike" cap="none">
              <a:solidFill>
                <a:srgbClr val="000000"/>
              </a:solidFill>
              <a:latin typeface="Noto Sans Symbols"/>
              <a:ea typeface="Noto Sans Symbols"/>
              <a:cs typeface="Noto Sans Symbols"/>
              <a:sym typeface="Noto Sans Symbols"/>
            </a:endParaRPr>
          </a:p>
        </p:txBody>
      </p:sp>
      <p:cxnSp>
        <p:nvCxnSpPr>
          <p:cNvPr id="447" name="Google Shape;447;p35"/>
          <p:cNvCxnSpPr>
            <a:stCxn id="444" idx="6"/>
            <a:endCxn id="445" idx="2"/>
          </p:cNvCxnSpPr>
          <p:nvPr/>
        </p:nvCxnSpPr>
        <p:spPr>
          <a:xfrm>
            <a:off x="4784350" y="3499225"/>
            <a:ext cx="3006000" cy="0"/>
          </a:xfrm>
          <a:prstGeom prst="straightConnector1">
            <a:avLst/>
          </a:prstGeom>
          <a:noFill/>
          <a:ln w="28575" cap="flat" cmpd="sng">
            <a:solidFill>
              <a:schemeClr val="dk2"/>
            </a:solidFill>
            <a:prstDash val="solid"/>
            <a:round/>
            <a:headEnd type="none" w="sm" len="sm"/>
            <a:tailEnd type="triangle" w="med" len="med"/>
          </a:ln>
        </p:spPr>
      </p:cxnSp>
      <p:cxnSp>
        <p:nvCxnSpPr>
          <p:cNvPr id="448" name="Google Shape;448;p35"/>
          <p:cNvCxnSpPr>
            <a:stCxn id="444" idx="7"/>
            <a:endCxn id="446" idx="3"/>
          </p:cNvCxnSpPr>
          <p:nvPr/>
        </p:nvCxnSpPr>
        <p:spPr>
          <a:xfrm rot="10800000" flipH="1">
            <a:off x="4701622" y="1914703"/>
            <a:ext cx="1386000" cy="1384800"/>
          </a:xfrm>
          <a:prstGeom prst="straightConnector1">
            <a:avLst/>
          </a:prstGeom>
          <a:noFill/>
          <a:ln w="28575" cap="flat" cmpd="sng">
            <a:solidFill>
              <a:schemeClr val="dk2"/>
            </a:solidFill>
            <a:prstDash val="solid"/>
            <a:round/>
            <a:headEnd type="none" w="sm" len="sm"/>
            <a:tailEnd type="triangle" w="med" len="med"/>
          </a:ln>
        </p:spPr>
      </p:cxnSp>
      <p:cxnSp>
        <p:nvCxnSpPr>
          <p:cNvPr id="449" name="Google Shape;449;p35"/>
          <p:cNvCxnSpPr>
            <a:stCxn id="446" idx="5"/>
            <a:endCxn id="445" idx="1"/>
          </p:cNvCxnSpPr>
          <p:nvPr/>
        </p:nvCxnSpPr>
        <p:spPr>
          <a:xfrm>
            <a:off x="6487047" y="1914847"/>
            <a:ext cx="1386000" cy="1384800"/>
          </a:xfrm>
          <a:prstGeom prst="straightConnector1">
            <a:avLst/>
          </a:prstGeom>
          <a:noFill/>
          <a:ln w="28575" cap="flat" cmpd="sng">
            <a:solidFill>
              <a:schemeClr val="dk2"/>
            </a:solidFill>
            <a:prstDash val="solid"/>
            <a:round/>
            <a:headEnd type="none" w="sm" len="sm"/>
            <a:tailEnd type="triangle" w="med" len="med"/>
          </a:ln>
        </p:spPr>
      </p:cxnSp>
      <p:sp>
        <p:nvSpPr>
          <p:cNvPr id="450" name="Google Shape;450;p35"/>
          <p:cNvSpPr txBox="1"/>
          <p:nvPr/>
        </p:nvSpPr>
        <p:spPr>
          <a:xfrm>
            <a:off x="5112175" y="232090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2</a:t>
            </a:r>
            <a:endParaRPr sz="2000" b="0" i="0" u="none" strike="noStrike" cap="none">
              <a:solidFill>
                <a:schemeClr val="dk2"/>
              </a:solidFill>
              <a:highlight>
                <a:srgbClr val="FFFFFF"/>
              </a:highlight>
              <a:latin typeface="Arial"/>
              <a:ea typeface="Arial"/>
              <a:cs typeface="Arial"/>
              <a:sym typeface="Arial"/>
            </a:endParaRPr>
          </a:p>
        </p:txBody>
      </p:sp>
      <p:sp>
        <p:nvSpPr>
          <p:cNvPr id="451" name="Google Shape;451;p35"/>
          <p:cNvSpPr txBox="1"/>
          <p:nvPr/>
        </p:nvSpPr>
        <p:spPr>
          <a:xfrm>
            <a:off x="6897600" y="232075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3</a:t>
            </a:r>
            <a:endParaRPr sz="2000" b="0" i="0" u="none" strike="noStrike" cap="none">
              <a:solidFill>
                <a:schemeClr val="dk2"/>
              </a:solidFill>
              <a:highlight>
                <a:srgbClr val="FFFFFF"/>
              </a:highlight>
              <a:latin typeface="Arial"/>
              <a:ea typeface="Arial"/>
              <a:cs typeface="Arial"/>
              <a:sym typeface="Arial"/>
            </a:endParaRPr>
          </a:p>
        </p:txBody>
      </p:sp>
      <p:sp>
        <p:nvSpPr>
          <p:cNvPr id="452" name="Google Shape;452;p35"/>
          <p:cNvSpPr txBox="1"/>
          <p:nvPr/>
        </p:nvSpPr>
        <p:spPr>
          <a:xfrm>
            <a:off x="6012975" y="3212875"/>
            <a:ext cx="5487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10</a:t>
            </a:r>
            <a:endParaRPr sz="2000" b="0" i="0" u="none" strike="noStrike" cap="none">
              <a:solidFill>
                <a:schemeClr val="dk2"/>
              </a:solidFill>
              <a:highlight>
                <a:srgbClr val="FFFFFF"/>
              </a:highlight>
              <a:latin typeface="Arial"/>
              <a:ea typeface="Arial"/>
              <a:cs typeface="Arial"/>
              <a:sym typeface="Arial"/>
            </a:endParaRPr>
          </a:p>
        </p:txBody>
      </p:sp>
      <p:sp>
        <p:nvSpPr>
          <p:cNvPr id="453" name="Google Shape;453;p35"/>
          <p:cNvSpPr txBox="1"/>
          <p:nvPr/>
        </p:nvSpPr>
        <p:spPr>
          <a:xfrm>
            <a:off x="3950050" y="3785575"/>
            <a:ext cx="11037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0</a:t>
            </a:r>
            <a:endParaRPr sz="2000" b="0" i="0" u="none" strike="noStrike" cap="none">
              <a:solidFill>
                <a:srgbClr val="000000"/>
              </a:solidFill>
              <a:latin typeface="Noto Sans Symbols"/>
              <a:ea typeface="Noto Sans Symbols"/>
              <a:cs typeface="Noto Sans Symbols"/>
              <a:sym typeface="Noto Sans Symbols"/>
            </a:endParaRPr>
          </a:p>
        </p:txBody>
      </p:sp>
      <p:sp>
        <p:nvSpPr>
          <p:cNvPr id="454" name="Google Shape;454;p35"/>
          <p:cNvSpPr txBox="1"/>
          <p:nvPr/>
        </p:nvSpPr>
        <p:spPr>
          <a:xfrm>
            <a:off x="5735475" y="1152475"/>
            <a:ext cx="11037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INF</a:t>
            </a:r>
            <a:endParaRPr sz="2000" b="0" i="0" u="none" strike="noStrike" cap="none">
              <a:solidFill>
                <a:srgbClr val="000000"/>
              </a:solidFill>
              <a:latin typeface="Noto Sans Symbols"/>
              <a:ea typeface="Noto Sans Symbols"/>
              <a:cs typeface="Noto Sans Symbols"/>
              <a:sym typeface="Noto Sans Symbols"/>
            </a:endParaRPr>
          </a:p>
        </p:txBody>
      </p:sp>
      <p:sp>
        <p:nvSpPr>
          <p:cNvPr id="455" name="Google Shape;455;p35"/>
          <p:cNvSpPr txBox="1"/>
          <p:nvPr/>
        </p:nvSpPr>
        <p:spPr>
          <a:xfrm>
            <a:off x="7520900" y="3785575"/>
            <a:ext cx="11037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INF</a:t>
            </a:r>
            <a:endParaRPr sz="2000" b="0" i="0" u="none" strike="noStrike" cap="none">
              <a:solidFill>
                <a:srgbClr val="000000"/>
              </a:solidFill>
              <a:latin typeface="Noto Sans Symbols"/>
              <a:ea typeface="Noto Sans Symbols"/>
              <a:cs typeface="Noto Sans Symbols"/>
              <a:sym typeface="Noto Sans Symbols"/>
            </a:endParaRPr>
          </a:p>
        </p:txBody>
      </p:sp>
      <p:sp>
        <p:nvSpPr>
          <p:cNvPr id="456" name="Google Shape;456;p35"/>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Relax?</a:t>
            </a:r>
            <a:endParaRPr/>
          </a:p>
        </p:txBody>
      </p:sp>
      <p:sp>
        <p:nvSpPr>
          <p:cNvPr id="462" name="Google Shape;46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36</a:t>
            </a:fld>
            <a:endParaRPr/>
          </a:p>
        </p:txBody>
      </p:sp>
      <p:sp>
        <p:nvSpPr>
          <p:cNvPr id="463" name="Google Shape;463;p36"/>
          <p:cNvSpPr/>
          <p:nvPr/>
        </p:nvSpPr>
        <p:spPr>
          <a:xfrm>
            <a:off x="4219450" y="3216775"/>
            <a:ext cx="564900" cy="564900"/>
          </a:xfrm>
          <a:prstGeom prst="ellipse">
            <a:avLst/>
          </a:prstGeom>
          <a:solidFill>
            <a:srgbClr val="EFEFEF"/>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i</a:t>
            </a:r>
            <a:endParaRPr sz="2400" b="0" i="1" u="none" strike="noStrike" cap="none">
              <a:solidFill>
                <a:srgbClr val="000000"/>
              </a:solidFill>
              <a:latin typeface="Noto Sans Symbols"/>
              <a:ea typeface="Noto Sans Symbols"/>
              <a:cs typeface="Noto Sans Symbols"/>
              <a:sym typeface="Noto Sans Symbols"/>
            </a:endParaRPr>
          </a:p>
        </p:txBody>
      </p:sp>
      <p:sp>
        <p:nvSpPr>
          <p:cNvPr id="464" name="Google Shape;464;p36"/>
          <p:cNvSpPr/>
          <p:nvPr/>
        </p:nvSpPr>
        <p:spPr>
          <a:xfrm>
            <a:off x="7790300" y="32167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j</a:t>
            </a:r>
            <a:endParaRPr sz="2400" b="0" i="1" u="none" strike="noStrike" cap="none">
              <a:solidFill>
                <a:srgbClr val="000000"/>
              </a:solidFill>
              <a:latin typeface="Noto Sans Symbols"/>
              <a:ea typeface="Noto Sans Symbols"/>
              <a:cs typeface="Noto Sans Symbols"/>
              <a:sym typeface="Noto Sans Symbols"/>
            </a:endParaRPr>
          </a:p>
        </p:txBody>
      </p:sp>
      <p:sp>
        <p:nvSpPr>
          <p:cNvPr id="465" name="Google Shape;465;p36"/>
          <p:cNvSpPr/>
          <p:nvPr/>
        </p:nvSpPr>
        <p:spPr>
          <a:xfrm>
            <a:off x="6004875" y="14326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k</a:t>
            </a:r>
            <a:endParaRPr sz="2400" b="0" i="1" u="none" strike="noStrike" cap="none">
              <a:solidFill>
                <a:srgbClr val="000000"/>
              </a:solidFill>
              <a:latin typeface="Noto Sans Symbols"/>
              <a:ea typeface="Noto Sans Symbols"/>
              <a:cs typeface="Noto Sans Symbols"/>
              <a:sym typeface="Noto Sans Symbols"/>
            </a:endParaRPr>
          </a:p>
        </p:txBody>
      </p:sp>
      <p:cxnSp>
        <p:nvCxnSpPr>
          <p:cNvPr id="466" name="Google Shape;466;p36"/>
          <p:cNvCxnSpPr>
            <a:stCxn id="463" idx="6"/>
            <a:endCxn id="464" idx="2"/>
          </p:cNvCxnSpPr>
          <p:nvPr/>
        </p:nvCxnSpPr>
        <p:spPr>
          <a:xfrm>
            <a:off x="4784350" y="3499225"/>
            <a:ext cx="3006000" cy="0"/>
          </a:xfrm>
          <a:prstGeom prst="straightConnector1">
            <a:avLst/>
          </a:prstGeom>
          <a:noFill/>
          <a:ln w="28575" cap="flat" cmpd="sng">
            <a:solidFill>
              <a:srgbClr val="FF9900"/>
            </a:solidFill>
            <a:prstDash val="solid"/>
            <a:round/>
            <a:headEnd type="none" w="sm" len="sm"/>
            <a:tailEnd type="triangle" w="med" len="med"/>
          </a:ln>
        </p:spPr>
      </p:cxnSp>
      <p:cxnSp>
        <p:nvCxnSpPr>
          <p:cNvPr id="467" name="Google Shape;467;p36"/>
          <p:cNvCxnSpPr>
            <a:stCxn id="463" idx="7"/>
            <a:endCxn id="465" idx="3"/>
          </p:cNvCxnSpPr>
          <p:nvPr/>
        </p:nvCxnSpPr>
        <p:spPr>
          <a:xfrm rot="10800000" flipH="1">
            <a:off x="4701622" y="1914703"/>
            <a:ext cx="1386000" cy="1384800"/>
          </a:xfrm>
          <a:prstGeom prst="straightConnector1">
            <a:avLst/>
          </a:prstGeom>
          <a:noFill/>
          <a:ln w="28575" cap="flat" cmpd="sng">
            <a:solidFill>
              <a:schemeClr val="dk2"/>
            </a:solidFill>
            <a:prstDash val="solid"/>
            <a:round/>
            <a:headEnd type="none" w="sm" len="sm"/>
            <a:tailEnd type="triangle" w="med" len="med"/>
          </a:ln>
        </p:spPr>
      </p:cxnSp>
      <p:cxnSp>
        <p:nvCxnSpPr>
          <p:cNvPr id="468" name="Google Shape;468;p36"/>
          <p:cNvCxnSpPr>
            <a:stCxn id="465" idx="5"/>
            <a:endCxn id="464" idx="1"/>
          </p:cNvCxnSpPr>
          <p:nvPr/>
        </p:nvCxnSpPr>
        <p:spPr>
          <a:xfrm>
            <a:off x="6487047" y="1914847"/>
            <a:ext cx="1386000" cy="1384800"/>
          </a:xfrm>
          <a:prstGeom prst="straightConnector1">
            <a:avLst/>
          </a:prstGeom>
          <a:noFill/>
          <a:ln w="28575" cap="flat" cmpd="sng">
            <a:solidFill>
              <a:schemeClr val="dk2"/>
            </a:solidFill>
            <a:prstDash val="solid"/>
            <a:round/>
            <a:headEnd type="none" w="sm" len="sm"/>
            <a:tailEnd type="triangle" w="med" len="med"/>
          </a:ln>
        </p:spPr>
      </p:cxnSp>
      <p:sp>
        <p:nvSpPr>
          <p:cNvPr id="469" name="Google Shape;469;p36"/>
          <p:cNvSpPr txBox="1"/>
          <p:nvPr/>
        </p:nvSpPr>
        <p:spPr>
          <a:xfrm>
            <a:off x="5112175" y="232090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2</a:t>
            </a:r>
            <a:endParaRPr sz="2000" b="0" i="0" u="none" strike="noStrike" cap="none">
              <a:solidFill>
                <a:schemeClr val="dk2"/>
              </a:solidFill>
              <a:highlight>
                <a:srgbClr val="FFFFFF"/>
              </a:highlight>
              <a:latin typeface="Arial"/>
              <a:ea typeface="Arial"/>
              <a:cs typeface="Arial"/>
              <a:sym typeface="Arial"/>
            </a:endParaRPr>
          </a:p>
        </p:txBody>
      </p:sp>
      <p:sp>
        <p:nvSpPr>
          <p:cNvPr id="470" name="Google Shape;470;p36"/>
          <p:cNvSpPr txBox="1"/>
          <p:nvPr/>
        </p:nvSpPr>
        <p:spPr>
          <a:xfrm>
            <a:off x="6897600" y="232075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3</a:t>
            </a:r>
            <a:endParaRPr sz="2000" b="0" i="0" u="none" strike="noStrike" cap="none">
              <a:solidFill>
                <a:schemeClr val="dk2"/>
              </a:solidFill>
              <a:highlight>
                <a:srgbClr val="FFFFFF"/>
              </a:highlight>
              <a:latin typeface="Arial"/>
              <a:ea typeface="Arial"/>
              <a:cs typeface="Arial"/>
              <a:sym typeface="Arial"/>
            </a:endParaRPr>
          </a:p>
        </p:txBody>
      </p:sp>
      <p:sp>
        <p:nvSpPr>
          <p:cNvPr id="471" name="Google Shape;471;p36"/>
          <p:cNvSpPr txBox="1"/>
          <p:nvPr/>
        </p:nvSpPr>
        <p:spPr>
          <a:xfrm>
            <a:off x="6012975" y="3212875"/>
            <a:ext cx="5487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9900"/>
                </a:solidFill>
                <a:highlight>
                  <a:srgbClr val="FFFFFF"/>
                </a:highlight>
                <a:latin typeface="Arial"/>
                <a:ea typeface="Arial"/>
                <a:cs typeface="Arial"/>
                <a:sym typeface="Arial"/>
              </a:rPr>
              <a:t>10</a:t>
            </a:r>
            <a:endParaRPr sz="2000" b="0" i="0" u="none" strike="noStrike" cap="none">
              <a:solidFill>
                <a:srgbClr val="FF9900"/>
              </a:solidFill>
              <a:highlight>
                <a:srgbClr val="FFFFFF"/>
              </a:highlight>
              <a:latin typeface="Arial"/>
              <a:ea typeface="Arial"/>
              <a:cs typeface="Arial"/>
              <a:sym typeface="Arial"/>
            </a:endParaRPr>
          </a:p>
        </p:txBody>
      </p:sp>
      <p:sp>
        <p:nvSpPr>
          <p:cNvPr id="472" name="Google Shape;472;p36"/>
          <p:cNvSpPr txBox="1"/>
          <p:nvPr/>
        </p:nvSpPr>
        <p:spPr>
          <a:xfrm>
            <a:off x="3950050" y="3785575"/>
            <a:ext cx="11037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0</a:t>
            </a:r>
            <a:endParaRPr sz="2000" b="0" i="0" u="none" strike="noStrike" cap="none">
              <a:solidFill>
                <a:srgbClr val="000000"/>
              </a:solidFill>
              <a:latin typeface="Noto Sans Symbols"/>
              <a:ea typeface="Noto Sans Symbols"/>
              <a:cs typeface="Noto Sans Symbols"/>
              <a:sym typeface="Noto Sans Symbols"/>
            </a:endParaRPr>
          </a:p>
        </p:txBody>
      </p:sp>
      <p:sp>
        <p:nvSpPr>
          <p:cNvPr id="473" name="Google Shape;473;p36"/>
          <p:cNvSpPr txBox="1"/>
          <p:nvPr/>
        </p:nvSpPr>
        <p:spPr>
          <a:xfrm>
            <a:off x="5735475" y="1152475"/>
            <a:ext cx="11037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INF</a:t>
            </a:r>
            <a:endParaRPr sz="2000" b="0" i="0" u="none" strike="noStrike" cap="none">
              <a:solidFill>
                <a:srgbClr val="000000"/>
              </a:solidFill>
              <a:latin typeface="Noto Sans Symbols"/>
              <a:ea typeface="Noto Sans Symbols"/>
              <a:cs typeface="Noto Sans Symbols"/>
              <a:sym typeface="Noto Sans Symbols"/>
            </a:endParaRPr>
          </a:p>
        </p:txBody>
      </p:sp>
      <p:sp>
        <p:nvSpPr>
          <p:cNvPr id="474" name="Google Shape;474;p36"/>
          <p:cNvSpPr txBox="1"/>
          <p:nvPr/>
        </p:nvSpPr>
        <p:spPr>
          <a:xfrm>
            <a:off x="7520900" y="3785575"/>
            <a:ext cx="11037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INF</a:t>
            </a:r>
            <a:endParaRPr sz="2000" b="0" i="0" u="none" strike="noStrike" cap="none">
              <a:solidFill>
                <a:srgbClr val="000000"/>
              </a:solidFill>
              <a:latin typeface="Noto Sans Symbols"/>
              <a:ea typeface="Noto Sans Symbols"/>
              <a:cs typeface="Noto Sans Symbols"/>
              <a:sym typeface="Noto Sans Symbols"/>
            </a:endParaRPr>
          </a:p>
        </p:txBody>
      </p:sp>
      <p:sp>
        <p:nvSpPr>
          <p:cNvPr id="475" name="Google Shape;475;p36"/>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
        <p:nvSpPr>
          <p:cNvPr id="476" name="Google Shape;476;p36"/>
          <p:cNvSpPr txBox="1">
            <a:spLocks noGrp="1"/>
          </p:cNvSpPr>
          <p:nvPr>
            <p:ph type="body" idx="1"/>
          </p:nvPr>
        </p:nvSpPr>
        <p:spPr>
          <a:xfrm>
            <a:off x="311700" y="1152475"/>
            <a:ext cx="3907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Relax </a:t>
            </a:r>
            <a:r>
              <a:rPr lang="en" sz="2400" i="1">
                <a:solidFill>
                  <a:schemeClr val="dk1"/>
                </a:solidFill>
                <a:latin typeface="Noto Sans Symbols"/>
                <a:ea typeface="Noto Sans Symbols"/>
                <a:cs typeface="Noto Sans Symbols"/>
                <a:sym typeface="Noto Sans Symbols"/>
              </a:rPr>
              <a:t>i</a:t>
            </a:r>
            <a:r>
              <a:rPr lang="en" sz="2400"/>
              <a:t>→</a:t>
            </a:r>
            <a:r>
              <a:rPr lang="en" sz="2400" i="1">
                <a:solidFill>
                  <a:schemeClr val="dk1"/>
                </a:solidFill>
                <a:latin typeface="Noto Sans Symbols"/>
                <a:ea typeface="Noto Sans Symbols"/>
                <a:cs typeface="Noto Sans Symbols"/>
                <a:sym typeface="Noto Sans Symbols"/>
              </a:rPr>
              <a:t>j</a:t>
            </a:r>
            <a:r>
              <a:rPr lang="en" sz="2400"/>
              <a:t>:</a:t>
            </a:r>
            <a:endParaRPr sz="2400"/>
          </a:p>
          <a:p>
            <a:pPr marL="0" lvl="0" indent="0" algn="l" rtl="0">
              <a:lnSpc>
                <a:spcPct val="115000"/>
              </a:lnSpc>
              <a:spcBef>
                <a:spcPts val="1600"/>
              </a:spcBef>
              <a:spcAft>
                <a:spcPts val="1600"/>
              </a:spcAft>
              <a:buSzPts val="1800"/>
              <a:buNone/>
            </a:pP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7"/>
          <p:cNvSpPr txBox="1">
            <a:spLocks noGrp="1"/>
          </p:cNvSpPr>
          <p:nvPr>
            <p:ph type="body" idx="1"/>
          </p:nvPr>
        </p:nvSpPr>
        <p:spPr>
          <a:xfrm>
            <a:off x="311700" y="1152475"/>
            <a:ext cx="3907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Relax </a:t>
            </a:r>
            <a:r>
              <a:rPr lang="en" sz="2400" i="1">
                <a:solidFill>
                  <a:schemeClr val="dk1"/>
                </a:solidFill>
                <a:latin typeface="Noto Sans Symbols"/>
                <a:ea typeface="Noto Sans Symbols"/>
                <a:cs typeface="Noto Sans Symbols"/>
                <a:sym typeface="Noto Sans Symbols"/>
              </a:rPr>
              <a:t>i</a:t>
            </a:r>
            <a:r>
              <a:rPr lang="en" sz="2400"/>
              <a:t>→</a:t>
            </a:r>
            <a:r>
              <a:rPr lang="en" sz="2400" i="1">
                <a:solidFill>
                  <a:schemeClr val="dk1"/>
                </a:solidFill>
                <a:latin typeface="Noto Sans Symbols"/>
                <a:ea typeface="Noto Sans Symbols"/>
                <a:cs typeface="Noto Sans Symbols"/>
                <a:sym typeface="Noto Sans Symbols"/>
              </a:rPr>
              <a:t>j</a:t>
            </a:r>
            <a:r>
              <a:rPr lang="en" sz="2400"/>
              <a:t>:</a:t>
            </a:r>
            <a:endParaRPr sz="2400"/>
          </a:p>
          <a:p>
            <a:pPr marL="0" lvl="0" indent="0" algn="l" rtl="0">
              <a:lnSpc>
                <a:spcPct val="115000"/>
              </a:lnSpc>
              <a:spcBef>
                <a:spcPts val="1600"/>
              </a:spcBef>
              <a:spcAft>
                <a:spcPts val="0"/>
              </a:spcAft>
              <a:buSzPts val="1800"/>
              <a:buNone/>
            </a:pPr>
            <a:r>
              <a:rPr lang="en" sz="2400"/>
              <a:t>We found a path from </a:t>
            </a:r>
            <a:r>
              <a:rPr lang="en" sz="2400" i="1">
                <a:solidFill>
                  <a:schemeClr val="dk1"/>
                </a:solidFill>
                <a:latin typeface="Noto Sans Symbols"/>
                <a:ea typeface="Noto Sans Symbols"/>
                <a:cs typeface="Noto Sans Symbols"/>
                <a:sym typeface="Noto Sans Symbols"/>
              </a:rPr>
              <a:t>i</a:t>
            </a:r>
            <a:r>
              <a:rPr lang="en" sz="2400"/>
              <a:t> to </a:t>
            </a:r>
            <a:r>
              <a:rPr lang="en" sz="2400" i="1">
                <a:solidFill>
                  <a:schemeClr val="dk1"/>
                </a:solidFill>
                <a:latin typeface="Noto Sans Symbols"/>
                <a:ea typeface="Noto Sans Symbols"/>
                <a:cs typeface="Noto Sans Symbols"/>
                <a:sym typeface="Noto Sans Symbols"/>
              </a:rPr>
              <a:t>j</a:t>
            </a:r>
            <a:r>
              <a:rPr lang="en" sz="2400"/>
              <a:t> with total weight </a:t>
            </a:r>
            <a:r>
              <a:rPr lang="en" sz="2400">
                <a:solidFill>
                  <a:srgbClr val="000000"/>
                </a:solidFill>
                <a:latin typeface="Noto Sans Symbols"/>
                <a:ea typeface="Noto Sans Symbols"/>
                <a:cs typeface="Noto Sans Symbols"/>
                <a:sym typeface="Noto Sans Symbols"/>
              </a:rPr>
              <a:t>10</a:t>
            </a:r>
            <a:r>
              <a:rPr lang="en" sz="2400"/>
              <a:t> (</a:t>
            </a:r>
            <a:r>
              <a:rPr lang="en" sz="2400" i="1">
                <a:solidFill>
                  <a:schemeClr val="dk1"/>
                </a:solidFill>
                <a:latin typeface="Noto Sans Symbols"/>
                <a:ea typeface="Noto Sans Symbols"/>
                <a:cs typeface="Noto Sans Symbols"/>
                <a:sym typeface="Noto Sans Symbols"/>
              </a:rPr>
              <a:t>i</a:t>
            </a:r>
            <a:r>
              <a:rPr lang="en" sz="2400"/>
              <a:t>→</a:t>
            </a:r>
            <a:r>
              <a:rPr lang="en" sz="2400" i="1">
                <a:solidFill>
                  <a:schemeClr val="dk1"/>
                </a:solidFill>
                <a:latin typeface="Noto Sans Symbols"/>
                <a:ea typeface="Noto Sans Symbols"/>
                <a:cs typeface="Noto Sans Symbols"/>
                <a:sym typeface="Noto Sans Symbols"/>
              </a:rPr>
              <a:t>j</a:t>
            </a:r>
            <a:r>
              <a:rPr lang="en" sz="2400"/>
              <a:t>), which is shorter than previous estimate </a:t>
            </a:r>
            <a:r>
              <a:rPr lang="en" sz="2400">
                <a:solidFill>
                  <a:schemeClr val="dk1"/>
                </a:solidFill>
                <a:latin typeface="Noto Sans Symbols"/>
                <a:ea typeface="Noto Sans Symbols"/>
                <a:cs typeface="Noto Sans Symbols"/>
                <a:sym typeface="Noto Sans Symbols"/>
              </a:rPr>
              <a:t>INF</a:t>
            </a:r>
            <a:r>
              <a:rPr lang="en" sz="2400"/>
              <a:t>!</a:t>
            </a:r>
            <a:endParaRPr sz="2400"/>
          </a:p>
          <a:p>
            <a:pPr marL="0" lvl="0" indent="0" algn="l" rtl="0">
              <a:lnSpc>
                <a:spcPct val="115000"/>
              </a:lnSpc>
              <a:spcBef>
                <a:spcPts val="1600"/>
              </a:spcBef>
              <a:spcAft>
                <a:spcPts val="1600"/>
              </a:spcAft>
              <a:buSzPts val="1800"/>
              <a:buNone/>
            </a:pPr>
            <a:r>
              <a:rPr lang="en" sz="2400"/>
              <a:t>So we update </a:t>
            </a:r>
            <a:r>
              <a:rPr lang="en" sz="2400">
                <a:solidFill>
                  <a:srgbClr val="000000"/>
                </a:solidFill>
                <a:latin typeface="Noto Sans Symbols"/>
                <a:ea typeface="Noto Sans Symbols"/>
                <a:cs typeface="Noto Sans Symbols"/>
                <a:sym typeface="Noto Sans Symbols"/>
              </a:rPr>
              <a:t>D[</a:t>
            </a:r>
            <a:r>
              <a:rPr lang="en" sz="2400" i="1">
                <a:solidFill>
                  <a:srgbClr val="000000"/>
                </a:solidFill>
                <a:latin typeface="Noto Sans Symbols"/>
                <a:ea typeface="Noto Sans Symbols"/>
                <a:cs typeface="Noto Sans Symbols"/>
                <a:sym typeface="Noto Sans Symbols"/>
              </a:rPr>
              <a:t>j</a:t>
            </a:r>
            <a:r>
              <a:rPr lang="en" sz="2400">
                <a:solidFill>
                  <a:srgbClr val="000000"/>
                </a:solidFill>
                <a:latin typeface="Noto Sans Symbols"/>
                <a:ea typeface="Noto Sans Symbols"/>
                <a:cs typeface="Noto Sans Symbols"/>
                <a:sym typeface="Noto Sans Symbols"/>
              </a:rPr>
              <a:t>]</a:t>
            </a:r>
            <a:r>
              <a:rPr lang="en" sz="2400"/>
              <a:t> to </a:t>
            </a:r>
            <a:r>
              <a:rPr lang="en" sz="2400">
                <a:solidFill>
                  <a:schemeClr val="dk1"/>
                </a:solidFill>
                <a:latin typeface="Noto Sans Symbols"/>
                <a:ea typeface="Noto Sans Symbols"/>
                <a:cs typeface="Noto Sans Symbols"/>
                <a:sym typeface="Noto Sans Symbols"/>
              </a:rPr>
              <a:t>10</a:t>
            </a:r>
            <a:r>
              <a:rPr lang="en" sz="2400"/>
              <a:t>.</a:t>
            </a:r>
            <a:endParaRPr sz="2400"/>
          </a:p>
        </p:txBody>
      </p:sp>
      <p:sp>
        <p:nvSpPr>
          <p:cNvPr id="482" name="Google Shape;482;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Relax?</a:t>
            </a:r>
            <a:endParaRPr/>
          </a:p>
        </p:txBody>
      </p:sp>
      <p:sp>
        <p:nvSpPr>
          <p:cNvPr id="483" name="Google Shape;48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37</a:t>
            </a:fld>
            <a:endParaRPr/>
          </a:p>
        </p:txBody>
      </p:sp>
      <p:sp>
        <p:nvSpPr>
          <p:cNvPr id="484" name="Google Shape;484;p37"/>
          <p:cNvSpPr/>
          <p:nvPr/>
        </p:nvSpPr>
        <p:spPr>
          <a:xfrm>
            <a:off x="4219450" y="3216775"/>
            <a:ext cx="564900" cy="564900"/>
          </a:xfrm>
          <a:prstGeom prst="ellipse">
            <a:avLst/>
          </a:prstGeom>
          <a:solidFill>
            <a:srgbClr val="EFEFEF"/>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i</a:t>
            </a:r>
            <a:endParaRPr sz="2400" b="0" i="1" u="none" strike="noStrike" cap="none">
              <a:solidFill>
                <a:srgbClr val="000000"/>
              </a:solidFill>
              <a:latin typeface="Noto Sans Symbols"/>
              <a:ea typeface="Noto Sans Symbols"/>
              <a:cs typeface="Noto Sans Symbols"/>
              <a:sym typeface="Noto Sans Symbols"/>
            </a:endParaRPr>
          </a:p>
        </p:txBody>
      </p:sp>
      <p:sp>
        <p:nvSpPr>
          <p:cNvPr id="485" name="Google Shape;485;p37"/>
          <p:cNvSpPr/>
          <p:nvPr/>
        </p:nvSpPr>
        <p:spPr>
          <a:xfrm>
            <a:off x="7790300" y="32167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j</a:t>
            </a:r>
            <a:endParaRPr sz="2400" b="0" i="1" u="none" strike="noStrike" cap="none">
              <a:solidFill>
                <a:srgbClr val="000000"/>
              </a:solidFill>
              <a:latin typeface="Noto Sans Symbols"/>
              <a:ea typeface="Noto Sans Symbols"/>
              <a:cs typeface="Noto Sans Symbols"/>
              <a:sym typeface="Noto Sans Symbols"/>
            </a:endParaRPr>
          </a:p>
        </p:txBody>
      </p:sp>
      <p:sp>
        <p:nvSpPr>
          <p:cNvPr id="486" name="Google Shape;486;p37"/>
          <p:cNvSpPr/>
          <p:nvPr/>
        </p:nvSpPr>
        <p:spPr>
          <a:xfrm>
            <a:off x="6004875" y="14326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k</a:t>
            </a:r>
            <a:endParaRPr sz="2400" b="0" i="1" u="none" strike="noStrike" cap="none">
              <a:solidFill>
                <a:srgbClr val="000000"/>
              </a:solidFill>
              <a:latin typeface="Noto Sans Symbols"/>
              <a:ea typeface="Noto Sans Symbols"/>
              <a:cs typeface="Noto Sans Symbols"/>
              <a:sym typeface="Noto Sans Symbols"/>
            </a:endParaRPr>
          </a:p>
        </p:txBody>
      </p:sp>
      <p:cxnSp>
        <p:nvCxnSpPr>
          <p:cNvPr id="487" name="Google Shape;487;p37"/>
          <p:cNvCxnSpPr>
            <a:stCxn id="484" idx="6"/>
            <a:endCxn id="485" idx="2"/>
          </p:cNvCxnSpPr>
          <p:nvPr/>
        </p:nvCxnSpPr>
        <p:spPr>
          <a:xfrm>
            <a:off x="4784350" y="3499225"/>
            <a:ext cx="3006000" cy="0"/>
          </a:xfrm>
          <a:prstGeom prst="straightConnector1">
            <a:avLst/>
          </a:prstGeom>
          <a:noFill/>
          <a:ln w="28575" cap="flat" cmpd="sng">
            <a:solidFill>
              <a:srgbClr val="FF9900"/>
            </a:solidFill>
            <a:prstDash val="solid"/>
            <a:round/>
            <a:headEnd type="none" w="sm" len="sm"/>
            <a:tailEnd type="triangle" w="med" len="med"/>
          </a:ln>
        </p:spPr>
      </p:cxnSp>
      <p:cxnSp>
        <p:nvCxnSpPr>
          <p:cNvPr id="488" name="Google Shape;488;p37"/>
          <p:cNvCxnSpPr>
            <a:stCxn id="484" idx="7"/>
            <a:endCxn id="486" idx="3"/>
          </p:cNvCxnSpPr>
          <p:nvPr/>
        </p:nvCxnSpPr>
        <p:spPr>
          <a:xfrm rot="10800000" flipH="1">
            <a:off x="4701622" y="1914703"/>
            <a:ext cx="1386000" cy="1384800"/>
          </a:xfrm>
          <a:prstGeom prst="straightConnector1">
            <a:avLst/>
          </a:prstGeom>
          <a:noFill/>
          <a:ln w="28575" cap="flat" cmpd="sng">
            <a:solidFill>
              <a:schemeClr val="dk2"/>
            </a:solidFill>
            <a:prstDash val="solid"/>
            <a:round/>
            <a:headEnd type="none" w="sm" len="sm"/>
            <a:tailEnd type="triangle" w="med" len="med"/>
          </a:ln>
        </p:spPr>
      </p:cxnSp>
      <p:cxnSp>
        <p:nvCxnSpPr>
          <p:cNvPr id="489" name="Google Shape;489;p37"/>
          <p:cNvCxnSpPr>
            <a:stCxn id="486" idx="5"/>
            <a:endCxn id="485" idx="1"/>
          </p:cNvCxnSpPr>
          <p:nvPr/>
        </p:nvCxnSpPr>
        <p:spPr>
          <a:xfrm>
            <a:off x="6487047" y="1914847"/>
            <a:ext cx="1386000" cy="1384800"/>
          </a:xfrm>
          <a:prstGeom prst="straightConnector1">
            <a:avLst/>
          </a:prstGeom>
          <a:noFill/>
          <a:ln w="28575" cap="flat" cmpd="sng">
            <a:solidFill>
              <a:schemeClr val="dk2"/>
            </a:solidFill>
            <a:prstDash val="solid"/>
            <a:round/>
            <a:headEnd type="none" w="sm" len="sm"/>
            <a:tailEnd type="triangle" w="med" len="med"/>
          </a:ln>
        </p:spPr>
      </p:cxnSp>
      <p:sp>
        <p:nvSpPr>
          <p:cNvPr id="490" name="Google Shape;490;p37"/>
          <p:cNvSpPr txBox="1"/>
          <p:nvPr/>
        </p:nvSpPr>
        <p:spPr>
          <a:xfrm>
            <a:off x="5112175" y="232090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2</a:t>
            </a:r>
            <a:endParaRPr sz="2000" b="0" i="0" u="none" strike="noStrike" cap="none">
              <a:solidFill>
                <a:schemeClr val="dk2"/>
              </a:solidFill>
              <a:highlight>
                <a:srgbClr val="FFFFFF"/>
              </a:highlight>
              <a:latin typeface="Arial"/>
              <a:ea typeface="Arial"/>
              <a:cs typeface="Arial"/>
              <a:sym typeface="Arial"/>
            </a:endParaRPr>
          </a:p>
        </p:txBody>
      </p:sp>
      <p:sp>
        <p:nvSpPr>
          <p:cNvPr id="491" name="Google Shape;491;p37"/>
          <p:cNvSpPr txBox="1"/>
          <p:nvPr/>
        </p:nvSpPr>
        <p:spPr>
          <a:xfrm>
            <a:off x="6897600" y="232075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3</a:t>
            </a:r>
            <a:endParaRPr sz="2000" b="0" i="0" u="none" strike="noStrike" cap="none">
              <a:solidFill>
                <a:schemeClr val="dk2"/>
              </a:solidFill>
              <a:highlight>
                <a:srgbClr val="FFFFFF"/>
              </a:highlight>
              <a:latin typeface="Arial"/>
              <a:ea typeface="Arial"/>
              <a:cs typeface="Arial"/>
              <a:sym typeface="Arial"/>
            </a:endParaRPr>
          </a:p>
        </p:txBody>
      </p:sp>
      <p:sp>
        <p:nvSpPr>
          <p:cNvPr id="492" name="Google Shape;492;p37"/>
          <p:cNvSpPr txBox="1"/>
          <p:nvPr/>
        </p:nvSpPr>
        <p:spPr>
          <a:xfrm>
            <a:off x="6012975" y="3212875"/>
            <a:ext cx="5487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9900"/>
                </a:solidFill>
                <a:highlight>
                  <a:srgbClr val="FFFFFF"/>
                </a:highlight>
                <a:latin typeface="Arial"/>
                <a:ea typeface="Arial"/>
                <a:cs typeface="Arial"/>
                <a:sym typeface="Arial"/>
              </a:rPr>
              <a:t>10</a:t>
            </a:r>
            <a:endParaRPr sz="2000" b="0" i="0" u="none" strike="noStrike" cap="none">
              <a:solidFill>
                <a:srgbClr val="FF9900"/>
              </a:solidFill>
              <a:highlight>
                <a:srgbClr val="FFFFFF"/>
              </a:highlight>
              <a:latin typeface="Arial"/>
              <a:ea typeface="Arial"/>
              <a:cs typeface="Arial"/>
              <a:sym typeface="Arial"/>
            </a:endParaRPr>
          </a:p>
        </p:txBody>
      </p:sp>
      <p:sp>
        <p:nvSpPr>
          <p:cNvPr id="493" name="Google Shape;493;p37"/>
          <p:cNvSpPr txBox="1"/>
          <p:nvPr/>
        </p:nvSpPr>
        <p:spPr>
          <a:xfrm>
            <a:off x="3808900" y="3785575"/>
            <a:ext cx="13860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0</a:t>
            </a:r>
            <a:endParaRPr sz="2000" b="0" i="0" u="none" strike="noStrike" cap="none">
              <a:solidFill>
                <a:srgbClr val="000000"/>
              </a:solidFill>
              <a:latin typeface="Noto Sans Symbols"/>
              <a:ea typeface="Noto Sans Symbols"/>
              <a:cs typeface="Noto Sans Symbols"/>
              <a:sym typeface="Noto Sans Symbols"/>
            </a:endParaRPr>
          </a:p>
        </p:txBody>
      </p:sp>
      <p:sp>
        <p:nvSpPr>
          <p:cNvPr id="494" name="Google Shape;494;p37"/>
          <p:cNvSpPr txBox="1"/>
          <p:nvPr/>
        </p:nvSpPr>
        <p:spPr>
          <a:xfrm>
            <a:off x="5594350" y="1152475"/>
            <a:ext cx="13860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INF</a:t>
            </a:r>
            <a:endParaRPr sz="2000" b="0" i="0" u="none" strike="noStrike" cap="none">
              <a:solidFill>
                <a:srgbClr val="000000"/>
              </a:solidFill>
              <a:latin typeface="Noto Sans Symbols"/>
              <a:ea typeface="Noto Sans Symbols"/>
              <a:cs typeface="Noto Sans Symbols"/>
              <a:sym typeface="Noto Sans Symbols"/>
            </a:endParaRPr>
          </a:p>
        </p:txBody>
      </p:sp>
      <p:sp>
        <p:nvSpPr>
          <p:cNvPr id="495" name="Google Shape;495;p37"/>
          <p:cNvSpPr txBox="1"/>
          <p:nvPr/>
        </p:nvSpPr>
        <p:spPr>
          <a:xfrm>
            <a:off x="7379750" y="3785575"/>
            <a:ext cx="13860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a:t>
            </a:r>
            <a:r>
              <a:rPr lang="en" sz="2000" b="0" i="0" u="none" strike="sngStrike" cap="none">
                <a:solidFill>
                  <a:srgbClr val="000000"/>
                </a:solidFill>
                <a:latin typeface="Noto Sans Symbols"/>
                <a:ea typeface="Noto Sans Symbols"/>
                <a:cs typeface="Noto Sans Symbols"/>
                <a:sym typeface="Noto Sans Symbols"/>
              </a:rPr>
              <a:t>INF</a:t>
            </a:r>
            <a:r>
              <a:rPr lang="en" sz="2000" b="0" i="0" u="none" strike="noStrike" cap="none">
                <a:solidFill>
                  <a:srgbClr val="000000"/>
                </a:solidFill>
                <a:latin typeface="Noto Sans Symbols"/>
                <a:ea typeface="Noto Sans Symbols"/>
                <a:cs typeface="Noto Sans Symbols"/>
                <a:sym typeface="Noto Sans Symbols"/>
              </a:rPr>
              <a:t> </a:t>
            </a:r>
            <a:r>
              <a:rPr lang="en" sz="2000" b="0" i="0" u="none" strike="noStrike" cap="none">
                <a:solidFill>
                  <a:srgbClr val="FF9900"/>
                </a:solidFill>
                <a:latin typeface="Noto Sans Symbols"/>
                <a:ea typeface="Noto Sans Symbols"/>
                <a:cs typeface="Noto Sans Symbols"/>
                <a:sym typeface="Noto Sans Symbols"/>
              </a:rPr>
              <a:t>10</a:t>
            </a:r>
            <a:endParaRPr sz="2000" b="0" i="0" u="none" strike="noStrike" cap="none">
              <a:solidFill>
                <a:srgbClr val="FF9900"/>
              </a:solidFill>
              <a:latin typeface="Noto Sans Symbols"/>
              <a:ea typeface="Noto Sans Symbols"/>
              <a:cs typeface="Noto Sans Symbols"/>
              <a:sym typeface="Noto Sans Symbols"/>
            </a:endParaRPr>
          </a:p>
        </p:txBody>
      </p:sp>
      <p:sp>
        <p:nvSpPr>
          <p:cNvPr id="496" name="Google Shape;496;p37"/>
          <p:cNvSpPr txBox="1"/>
          <p:nvPr/>
        </p:nvSpPr>
        <p:spPr>
          <a:xfrm>
            <a:off x="7462500" y="4161350"/>
            <a:ext cx="1369800" cy="65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Arial"/>
                <a:ea typeface="Arial"/>
                <a:cs typeface="Arial"/>
                <a:sym typeface="Arial"/>
              </a:rPr>
              <a:t>Because</a:t>
            </a:r>
            <a:endParaRPr sz="1600" b="0"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Noto Sans Symbols"/>
                <a:ea typeface="Noto Sans Symbols"/>
                <a:cs typeface="Noto Sans Symbols"/>
                <a:sym typeface="Noto Sans Symbols"/>
              </a:rPr>
              <a:t>10﹤∞</a:t>
            </a:r>
            <a:endParaRPr sz="1600" b="0" i="0" u="none" strike="noStrike" cap="none">
              <a:solidFill>
                <a:srgbClr val="000000"/>
              </a:solidFill>
              <a:latin typeface="Noto Sans Symbols"/>
              <a:ea typeface="Noto Sans Symbols"/>
              <a:cs typeface="Noto Sans Symbols"/>
              <a:sym typeface="Noto Sans Symbols"/>
            </a:endParaRPr>
          </a:p>
        </p:txBody>
      </p:sp>
      <p:sp>
        <p:nvSpPr>
          <p:cNvPr id="497" name="Google Shape;497;p37"/>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8"/>
          <p:cNvSpPr txBox="1">
            <a:spLocks noGrp="1"/>
          </p:cNvSpPr>
          <p:nvPr>
            <p:ph type="body" idx="1"/>
          </p:nvPr>
        </p:nvSpPr>
        <p:spPr>
          <a:xfrm>
            <a:off x="311700" y="1152475"/>
            <a:ext cx="39744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2400"/>
              <a:t>Relax </a:t>
            </a:r>
            <a:r>
              <a:rPr lang="en" sz="2400" i="1">
                <a:solidFill>
                  <a:schemeClr val="dk1"/>
                </a:solidFill>
                <a:latin typeface="Noto Sans Symbols"/>
                <a:ea typeface="Noto Sans Symbols"/>
                <a:cs typeface="Noto Sans Symbols"/>
                <a:sym typeface="Noto Sans Symbols"/>
              </a:rPr>
              <a:t>i</a:t>
            </a:r>
            <a:r>
              <a:rPr lang="en" sz="2400"/>
              <a:t>→</a:t>
            </a:r>
            <a:r>
              <a:rPr lang="en" sz="2400" i="1">
                <a:solidFill>
                  <a:schemeClr val="dk1"/>
                </a:solidFill>
                <a:latin typeface="Noto Sans Symbols"/>
                <a:ea typeface="Noto Sans Symbols"/>
                <a:cs typeface="Noto Sans Symbols"/>
                <a:sym typeface="Noto Sans Symbols"/>
              </a:rPr>
              <a:t>k</a:t>
            </a:r>
            <a:r>
              <a:rPr lang="en" sz="2400"/>
              <a:t>:</a:t>
            </a:r>
            <a:endParaRPr sz="2400"/>
          </a:p>
        </p:txBody>
      </p:sp>
      <p:sp>
        <p:nvSpPr>
          <p:cNvPr id="503" name="Google Shape;50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Relax?</a:t>
            </a:r>
            <a:endParaRPr/>
          </a:p>
        </p:txBody>
      </p:sp>
      <p:sp>
        <p:nvSpPr>
          <p:cNvPr id="504" name="Google Shape;504;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38</a:t>
            </a:fld>
            <a:endParaRPr/>
          </a:p>
        </p:txBody>
      </p:sp>
      <p:sp>
        <p:nvSpPr>
          <p:cNvPr id="505" name="Google Shape;505;p38"/>
          <p:cNvSpPr/>
          <p:nvPr/>
        </p:nvSpPr>
        <p:spPr>
          <a:xfrm>
            <a:off x="4219500" y="3216775"/>
            <a:ext cx="564900" cy="564900"/>
          </a:xfrm>
          <a:prstGeom prst="ellipse">
            <a:avLst/>
          </a:prstGeom>
          <a:solidFill>
            <a:srgbClr val="EFEFEF"/>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i</a:t>
            </a:r>
            <a:endParaRPr sz="2400" b="0" i="1" u="none" strike="noStrike" cap="none">
              <a:solidFill>
                <a:srgbClr val="000000"/>
              </a:solidFill>
              <a:latin typeface="Noto Sans Symbols"/>
              <a:ea typeface="Noto Sans Symbols"/>
              <a:cs typeface="Noto Sans Symbols"/>
              <a:sym typeface="Noto Sans Symbols"/>
            </a:endParaRPr>
          </a:p>
        </p:txBody>
      </p:sp>
      <p:sp>
        <p:nvSpPr>
          <p:cNvPr id="506" name="Google Shape;506;p38"/>
          <p:cNvSpPr/>
          <p:nvPr/>
        </p:nvSpPr>
        <p:spPr>
          <a:xfrm>
            <a:off x="7790350" y="32167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j</a:t>
            </a:r>
            <a:endParaRPr sz="2400" b="0" i="1" u="none" strike="noStrike" cap="none">
              <a:solidFill>
                <a:srgbClr val="000000"/>
              </a:solidFill>
              <a:latin typeface="Noto Sans Symbols"/>
              <a:ea typeface="Noto Sans Symbols"/>
              <a:cs typeface="Noto Sans Symbols"/>
              <a:sym typeface="Noto Sans Symbols"/>
            </a:endParaRPr>
          </a:p>
        </p:txBody>
      </p:sp>
      <p:sp>
        <p:nvSpPr>
          <p:cNvPr id="507" name="Google Shape;507;p38"/>
          <p:cNvSpPr/>
          <p:nvPr/>
        </p:nvSpPr>
        <p:spPr>
          <a:xfrm>
            <a:off x="6004925" y="14326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k</a:t>
            </a:r>
            <a:endParaRPr sz="2400" b="0" i="1" u="none" strike="noStrike" cap="none">
              <a:solidFill>
                <a:srgbClr val="000000"/>
              </a:solidFill>
              <a:latin typeface="Noto Sans Symbols"/>
              <a:ea typeface="Noto Sans Symbols"/>
              <a:cs typeface="Noto Sans Symbols"/>
              <a:sym typeface="Noto Sans Symbols"/>
            </a:endParaRPr>
          </a:p>
        </p:txBody>
      </p:sp>
      <p:cxnSp>
        <p:nvCxnSpPr>
          <p:cNvPr id="508" name="Google Shape;508;p38"/>
          <p:cNvCxnSpPr>
            <a:stCxn id="505" idx="6"/>
            <a:endCxn id="506" idx="2"/>
          </p:cNvCxnSpPr>
          <p:nvPr/>
        </p:nvCxnSpPr>
        <p:spPr>
          <a:xfrm>
            <a:off x="4784400" y="3499225"/>
            <a:ext cx="3006000" cy="0"/>
          </a:xfrm>
          <a:prstGeom prst="straightConnector1">
            <a:avLst/>
          </a:prstGeom>
          <a:noFill/>
          <a:ln w="28575" cap="flat" cmpd="sng">
            <a:solidFill>
              <a:schemeClr val="dk2"/>
            </a:solidFill>
            <a:prstDash val="solid"/>
            <a:round/>
            <a:headEnd type="none" w="sm" len="sm"/>
            <a:tailEnd type="triangle" w="med" len="med"/>
          </a:ln>
        </p:spPr>
      </p:cxnSp>
      <p:cxnSp>
        <p:nvCxnSpPr>
          <p:cNvPr id="509" name="Google Shape;509;p38"/>
          <p:cNvCxnSpPr>
            <a:stCxn id="505" idx="7"/>
            <a:endCxn id="507" idx="3"/>
          </p:cNvCxnSpPr>
          <p:nvPr/>
        </p:nvCxnSpPr>
        <p:spPr>
          <a:xfrm rot="10800000" flipH="1">
            <a:off x="4701672" y="1914703"/>
            <a:ext cx="1386000" cy="1384800"/>
          </a:xfrm>
          <a:prstGeom prst="straightConnector1">
            <a:avLst/>
          </a:prstGeom>
          <a:noFill/>
          <a:ln w="28575" cap="flat" cmpd="sng">
            <a:solidFill>
              <a:srgbClr val="FF9900"/>
            </a:solidFill>
            <a:prstDash val="solid"/>
            <a:round/>
            <a:headEnd type="none" w="sm" len="sm"/>
            <a:tailEnd type="triangle" w="med" len="med"/>
          </a:ln>
        </p:spPr>
      </p:cxnSp>
      <p:cxnSp>
        <p:nvCxnSpPr>
          <p:cNvPr id="510" name="Google Shape;510;p38"/>
          <p:cNvCxnSpPr>
            <a:stCxn id="507" idx="5"/>
            <a:endCxn id="506" idx="1"/>
          </p:cNvCxnSpPr>
          <p:nvPr/>
        </p:nvCxnSpPr>
        <p:spPr>
          <a:xfrm>
            <a:off x="6487097" y="1914847"/>
            <a:ext cx="1386000" cy="1384800"/>
          </a:xfrm>
          <a:prstGeom prst="straightConnector1">
            <a:avLst/>
          </a:prstGeom>
          <a:noFill/>
          <a:ln w="28575" cap="flat" cmpd="sng">
            <a:solidFill>
              <a:schemeClr val="dk2"/>
            </a:solidFill>
            <a:prstDash val="solid"/>
            <a:round/>
            <a:headEnd type="none" w="sm" len="sm"/>
            <a:tailEnd type="triangle" w="med" len="med"/>
          </a:ln>
        </p:spPr>
      </p:cxnSp>
      <p:sp>
        <p:nvSpPr>
          <p:cNvPr id="511" name="Google Shape;511;p38"/>
          <p:cNvSpPr txBox="1"/>
          <p:nvPr/>
        </p:nvSpPr>
        <p:spPr>
          <a:xfrm>
            <a:off x="5112225" y="232090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9900"/>
                </a:solidFill>
                <a:highlight>
                  <a:srgbClr val="FFFFFF"/>
                </a:highlight>
                <a:latin typeface="Arial"/>
                <a:ea typeface="Arial"/>
                <a:cs typeface="Arial"/>
                <a:sym typeface="Arial"/>
              </a:rPr>
              <a:t>2</a:t>
            </a:r>
            <a:endParaRPr sz="2000" b="0" i="0" u="none" strike="noStrike" cap="none">
              <a:solidFill>
                <a:srgbClr val="FF9900"/>
              </a:solidFill>
              <a:highlight>
                <a:srgbClr val="FFFFFF"/>
              </a:highlight>
              <a:latin typeface="Arial"/>
              <a:ea typeface="Arial"/>
              <a:cs typeface="Arial"/>
              <a:sym typeface="Arial"/>
            </a:endParaRPr>
          </a:p>
        </p:txBody>
      </p:sp>
      <p:sp>
        <p:nvSpPr>
          <p:cNvPr id="512" name="Google Shape;512;p38"/>
          <p:cNvSpPr txBox="1"/>
          <p:nvPr/>
        </p:nvSpPr>
        <p:spPr>
          <a:xfrm>
            <a:off x="6897650" y="232075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3</a:t>
            </a:r>
            <a:endParaRPr sz="2000" b="0" i="0" u="none" strike="noStrike" cap="none">
              <a:solidFill>
                <a:schemeClr val="dk2"/>
              </a:solidFill>
              <a:highlight>
                <a:srgbClr val="FFFFFF"/>
              </a:highlight>
              <a:latin typeface="Arial"/>
              <a:ea typeface="Arial"/>
              <a:cs typeface="Arial"/>
              <a:sym typeface="Arial"/>
            </a:endParaRPr>
          </a:p>
        </p:txBody>
      </p:sp>
      <p:sp>
        <p:nvSpPr>
          <p:cNvPr id="513" name="Google Shape;513;p38"/>
          <p:cNvSpPr txBox="1"/>
          <p:nvPr/>
        </p:nvSpPr>
        <p:spPr>
          <a:xfrm>
            <a:off x="6013025" y="3212875"/>
            <a:ext cx="5487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10</a:t>
            </a:r>
            <a:endParaRPr sz="2000" b="0" i="0" u="none" strike="noStrike" cap="none">
              <a:solidFill>
                <a:schemeClr val="dk2"/>
              </a:solidFill>
              <a:highlight>
                <a:srgbClr val="FFFFFF"/>
              </a:highlight>
              <a:latin typeface="Arial"/>
              <a:ea typeface="Arial"/>
              <a:cs typeface="Arial"/>
              <a:sym typeface="Arial"/>
            </a:endParaRPr>
          </a:p>
        </p:txBody>
      </p:sp>
      <p:sp>
        <p:nvSpPr>
          <p:cNvPr id="514" name="Google Shape;514;p38"/>
          <p:cNvSpPr txBox="1"/>
          <p:nvPr/>
        </p:nvSpPr>
        <p:spPr>
          <a:xfrm>
            <a:off x="3950100" y="3785575"/>
            <a:ext cx="11037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0</a:t>
            </a:r>
            <a:endParaRPr sz="2000" b="0" i="0" u="none" strike="noStrike" cap="none">
              <a:solidFill>
                <a:srgbClr val="000000"/>
              </a:solidFill>
              <a:latin typeface="Noto Sans Symbols"/>
              <a:ea typeface="Noto Sans Symbols"/>
              <a:cs typeface="Noto Sans Symbols"/>
              <a:sym typeface="Noto Sans Symbols"/>
            </a:endParaRPr>
          </a:p>
        </p:txBody>
      </p:sp>
      <p:sp>
        <p:nvSpPr>
          <p:cNvPr id="515" name="Google Shape;515;p38"/>
          <p:cNvSpPr txBox="1"/>
          <p:nvPr/>
        </p:nvSpPr>
        <p:spPr>
          <a:xfrm>
            <a:off x="5666700" y="1152475"/>
            <a:ext cx="12414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INF</a:t>
            </a:r>
            <a:endParaRPr sz="2000" b="0" i="0" u="none" strike="noStrike" cap="none">
              <a:solidFill>
                <a:srgbClr val="000000"/>
              </a:solidFill>
              <a:latin typeface="Noto Sans Symbols"/>
              <a:ea typeface="Noto Sans Symbols"/>
              <a:cs typeface="Noto Sans Symbols"/>
              <a:sym typeface="Noto Sans Symbols"/>
            </a:endParaRPr>
          </a:p>
        </p:txBody>
      </p:sp>
      <p:sp>
        <p:nvSpPr>
          <p:cNvPr id="516" name="Google Shape;516;p38"/>
          <p:cNvSpPr txBox="1"/>
          <p:nvPr/>
        </p:nvSpPr>
        <p:spPr>
          <a:xfrm>
            <a:off x="7379800" y="3785575"/>
            <a:ext cx="13860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a:t>
            </a:r>
            <a:r>
              <a:rPr lang="en" sz="2000" b="0" i="0" u="none" strike="sngStrike" cap="none">
                <a:solidFill>
                  <a:srgbClr val="000000"/>
                </a:solidFill>
                <a:latin typeface="Noto Sans Symbols"/>
                <a:ea typeface="Noto Sans Symbols"/>
                <a:cs typeface="Noto Sans Symbols"/>
                <a:sym typeface="Noto Sans Symbols"/>
              </a:rPr>
              <a:t>INF</a:t>
            </a:r>
            <a:r>
              <a:rPr lang="en" sz="2000" b="0" i="0" u="none" strike="noStrike" cap="none">
                <a:solidFill>
                  <a:srgbClr val="000000"/>
                </a:solidFill>
                <a:latin typeface="Noto Sans Symbols"/>
                <a:ea typeface="Noto Sans Symbols"/>
                <a:cs typeface="Noto Sans Symbols"/>
                <a:sym typeface="Noto Sans Symbols"/>
              </a:rPr>
              <a:t> 10</a:t>
            </a:r>
            <a:endParaRPr sz="2000" b="0" i="0" u="none" strike="noStrike" cap="none">
              <a:solidFill>
                <a:srgbClr val="000000"/>
              </a:solidFill>
              <a:latin typeface="Noto Sans Symbols"/>
              <a:ea typeface="Noto Sans Symbols"/>
              <a:cs typeface="Noto Sans Symbols"/>
              <a:sym typeface="Noto Sans Symbols"/>
            </a:endParaRPr>
          </a:p>
        </p:txBody>
      </p:sp>
      <p:sp>
        <p:nvSpPr>
          <p:cNvPr id="517" name="Google Shape;517;p38"/>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9"/>
          <p:cNvSpPr txBox="1">
            <a:spLocks noGrp="1"/>
          </p:cNvSpPr>
          <p:nvPr>
            <p:ph type="body" idx="1"/>
          </p:nvPr>
        </p:nvSpPr>
        <p:spPr>
          <a:xfrm>
            <a:off x="311700" y="1152475"/>
            <a:ext cx="39744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t>Relax </a:t>
            </a:r>
            <a:r>
              <a:rPr lang="en" sz="2400" i="1">
                <a:solidFill>
                  <a:schemeClr val="dk1"/>
                </a:solidFill>
                <a:latin typeface="Noto Sans Symbols"/>
                <a:ea typeface="Noto Sans Symbols"/>
                <a:cs typeface="Noto Sans Symbols"/>
                <a:sym typeface="Noto Sans Symbols"/>
              </a:rPr>
              <a:t>i</a:t>
            </a:r>
            <a:r>
              <a:rPr lang="en" sz="2400"/>
              <a:t>→</a:t>
            </a:r>
            <a:r>
              <a:rPr lang="en" sz="2400" i="1">
                <a:solidFill>
                  <a:schemeClr val="dk1"/>
                </a:solidFill>
                <a:latin typeface="Noto Sans Symbols"/>
                <a:ea typeface="Noto Sans Symbols"/>
                <a:cs typeface="Noto Sans Symbols"/>
                <a:sym typeface="Noto Sans Symbols"/>
              </a:rPr>
              <a:t>k</a:t>
            </a:r>
            <a:r>
              <a:rPr lang="en" sz="2400"/>
              <a:t>:</a:t>
            </a:r>
            <a:endParaRPr sz="2400"/>
          </a:p>
          <a:p>
            <a:pPr marL="0" lvl="0" indent="0" algn="l" rtl="0">
              <a:lnSpc>
                <a:spcPct val="115000"/>
              </a:lnSpc>
              <a:spcBef>
                <a:spcPts val="1600"/>
              </a:spcBef>
              <a:spcAft>
                <a:spcPts val="0"/>
              </a:spcAft>
              <a:buSzPts val="1800"/>
              <a:buNone/>
            </a:pPr>
            <a:r>
              <a:rPr lang="en" sz="2400"/>
              <a:t>We found a path from </a:t>
            </a:r>
            <a:r>
              <a:rPr lang="en" sz="2400" i="1">
                <a:solidFill>
                  <a:schemeClr val="dk1"/>
                </a:solidFill>
                <a:latin typeface="Noto Sans Symbols"/>
                <a:ea typeface="Noto Sans Symbols"/>
                <a:cs typeface="Noto Sans Symbols"/>
                <a:sym typeface="Noto Sans Symbols"/>
              </a:rPr>
              <a:t>i</a:t>
            </a:r>
            <a:r>
              <a:rPr lang="en" sz="2400"/>
              <a:t> to </a:t>
            </a:r>
            <a:r>
              <a:rPr lang="en" sz="2400" i="1">
                <a:solidFill>
                  <a:schemeClr val="dk1"/>
                </a:solidFill>
                <a:latin typeface="Noto Sans Symbols"/>
                <a:ea typeface="Noto Sans Symbols"/>
                <a:cs typeface="Noto Sans Symbols"/>
                <a:sym typeface="Noto Sans Symbols"/>
              </a:rPr>
              <a:t>k</a:t>
            </a:r>
            <a:r>
              <a:rPr lang="en" sz="2400"/>
              <a:t> with total weight </a:t>
            </a:r>
            <a:r>
              <a:rPr lang="en" sz="2400">
                <a:solidFill>
                  <a:srgbClr val="000000"/>
                </a:solidFill>
                <a:latin typeface="Noto Sans Symbols"/>
                <a:ea typeface="Noto Sans Symbols"/>
                <a:cs typeface="Noto Sans Symbols"/>
                <a:sym typeface="Noto Sans Symbols"/>
              </a:rPr>
              <a:t>2</a:t>
            </a:r>
            <a:r>
              <a:rPr lang="en" sz="2400"/>
              <a:t> (</a:t>
            </a:r>
            <a:r>
              <a:rPr lang="en" sz="2400" i="1">
                <a:solidFill>
                  <a:schemeClr val="dk1"/>
                </a:solidFill>
                <a:latin typeface="Noto Sans Symbols"/>
                <a:ea typeface="Noto Sans Symbols"/>
                <a:cs typeface="Noto Sans Symbols"/>
                <a:sym typeface="Noto Sans Symbols"/>
              </a:rPr>
              <a:t>i</a:t>
            </a:r>
            <a:r>
              <a:rPr lang="en" sz="2400"/>
              <a:t>→</a:t>
            </a:r>
            <a:r>
              <a:rPr lang="en" sz="2400" i="1">
                <a:solidFill>
                  <a:schemeClr val="dk1"/>
                </a:solidFill>
                <a:latin typeface="Noto Sans Symbols"/>
                <a:ea typeface="Noto Sans Symbols"/>
                <a:cs typeface="Noto Sans Symbols"/>
                <a:sym typeface="Noto Sans Symbols"/>
              </a:rPr>
              <a:t>k</a:t>
            </a:r>
            <a:r>
              <a:rPr lang="en" sz="2400"/>
              <a:t>), which is shorter than previous estimate </a:t>
            </a:r>
            <a:r>
              <a:rPr lang="en" sz="2400">
                <a:solidFill>
                  <a:srgbClr val="000000"/>
                </a:solidFill>
                <a:latin typeface="Noto Sans Symbols"/>
                <a:ea typeface="Noto Sans Symbols"/>
                <a:cs typeface="Noto Sans Symbols"/>
                <a:sym typeface="Noto Sans Symbols"/>
              </a:rPr>
              <a:t>INF</a:t>
            </a:r>
            <a:r>
              <a:rPr lang="en" sz="2400"/>
              <a:t>!</a:t>
            </a:r>
            <a:endParaRPr sz="2400"/>
          </a:p>
          <a:p>
            <a:pPr marL="0" lvl="0" indent="0" algn="l" rtl="0">
              <a:lnSpc>
                <a:spcPct val="115000"/>
              </a:lnSpc>
              <a:spcBef>
                <a:spcPts val="1600"/>
              </a:spcBef>
              <a:spcAft>
                <a:spcPts val="1600"/>
              </a:spcAft>
              <a:buClr>
                <a:schemeClr val="dk1"/>
              </a:buClr>
              <a:buSzPts val="1100"/>
              <a:buFont typeface="Arial"/>
              <a:buNone/>
            </a:pPr>
            <a:r>
              <a:rPr lang="en" sz="2400"/>
              <a:t>So we update </a:t>
            </a:r>
            <a:r>
              <a:rPr lang="en" sz="2400">
                <a:solidFill>
                  <a:schemeClr val="dk1"/>
                </a:solidFill>
                <a:latin typeface="Noto Sans Symbols"/>
                <a:ea typeface="Noto Sans Symbols"/>
                <a:cs typeface="Noto Sans Symbols"/>
                <a:sym typeface="Noto Sans Symbols"/>
              </a:rPr>
              <a:t>D[</a:t>
            </a:r>
            <a:r>
              <a:rPr lang="en" sz="2400" i="1">
                <a:solidFill>
                  <a:schemeClr val="dk1"/>
                </a:solidFill>
                <a:latin typeface="Noto Sans Symbols"/>
                <a:ea typeface="Noto Sans Symbols"/>
                <a:cs typeface="Noto Sans Symbols"/>
                <a:sym typeface="Noto Sans Symbols"/>
              </a:rPr>
              <a:t>k</a:t>
            </a:r>
            <a:r>
              <a:rPr lang="en" sz="2400">
                <a:solidFill>
                  <a:schemeClr val="dk1"/>
                </a:solidFill>
                <a:latin typeface="Noto Sans Symbols"/>
                <a:ea typeface="Noto Sans Symbols"/>
                <a:cs typeface="Noto Sans Symbols"/>
                <a:sym typeface="Noto Sans Symbols"/>
              </a:rPr>
              <a:t>]</a:t>
            </a:r>
            <a:r>
              <a:rPr lang="en" sz="2400"/>
              <a:t> to </a:t>
            </a:r>
            <a:r>
              <a:rPr lang="en" sz="2400">
                <a:solidFill>
                  <a:srgbClr val="000000"/>
                </a:solidFill>
                <a:latin typeface="Noto Sans Symbols"/>
                <a:ea typeface="Noto Sans Symbols"/>
                <a:cs typeface="Noto Sans Symbols"/>
                <a:sym typeface="Noto Sans Symbols"/>
              </a:rPr>
              <a:t>2</a:t>
            </a:r>
            <a:r>
              <a:rPr lang="en" sz="2400"/>
              <a:t>.</a:t>
            </a:r>
            <a:endParaRPr sz="2400"/>
          </a:p>
        </p:txBody>
      </p:sp>
      <p:sp>
        <p:nvSpPr>
          <p:cNvPr id="523" name="Google Shape;523;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Relax?</a:t>
            </a:r>
            <a:endParaRPr/>
          </a:p>
        </p:txBody>
      </p:sp>
      <p:sp>
        <p:nvSpPr>
          <p:cNvPr id="524" name="Google Shape;52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39</a:t>
            </a:fld>
            <a:endParaRPr/>
          </a:p>
        </p:txBody>
      </p:sp>
      <p:sp>
        <p:nvSpPr>
          <p:cNvPr id="525" name="Google Shape;525;p39"/>
          <p:cNvSpPr/>
          <p:nvPr/>
        </p:nvSpPr>
        <p:spPr>
          <a:xfrm>
            <a:off x="4219500" y="3216775"/>
            <a:ext cx="564900" cy="564900"/>
          </a:xfrm>
          <a:prstGeom prst="ellipse">
            <a:avLst/>
          </a:prstGeom>
          <a:solidFill>
            <a:srgbClr val="EFEFEF"/>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i</a:t>
            </a:r>
            <a:endParaRPr sz="2400" b="0" i="1" u="none" strike="noStrike" cap="none">
              <a:solidFill>
                <a:srgbClr val="000000"/>
              </a:solidFill>
              <a:latin typeface="Noto Sans Symbols"/>
              <a:ea typeface="Noto Sans Symbols"/>
              <a:cs typeface="Noto Sans Symbols"/>
              <a:sym typeface="Noto Sans Symbols"/>
            </a:endParaRPr>
          </a:p>
        </p:txBody>
      </p:sp>
      <p:sp>
        <p:nvSpPr>
          <p:cNvPr id="526" name="Google Shape;526;p39"/>
          <p:cNvSpPr/>
          <p:nvPr/>
        </p:nvSpPr>
        <p:spPr>
          <a:xfrm>
            <a:off x="7790350" y="32167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j</a:t>
            </a:r>
            <a:endParaRPr sz="2400" b="0" i="1" u="none" strike="noStrike" cap="none">
              <a:solidFill>
                <a:srgbClr val="000000"/>
              </a:solidFill>
              <a:latin typeface="Noto Sans Symbols"/>
              <a:ea typeface="Noto Sans Symbols"/>
              <a:cs typeface="Noto Sans Symbols"/>
              <a:sym typeface="Noto Sans Symbols"/>
            </a:endParaRPr>
          </a:p>
        </p:txBody>
      </p:sp>
      <p:sp>
        <p:nvSpPr>
          <p:cNvPr id="527" name="Google Shape;527;p39"/>
          <p:cNvSpPr/>
          <p:nvPr/>
        </p:nvSpPr>
        <p:spPr>
          <a:xfrm>
            <a:off x="6004925" y="14326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k</a:t>
            </a:r>
            <a:endParaRPr sz="2400" b="0" i="1" u="none" strike="noStrike" cap="none">
              <a:solidFill>
                <a:srgbClr val="000000"/>
              </a:solidFill>
              <a:latin typeface="Noto Sans Symbols"/>
              <a:ea typeface="Noto Sans Symbols"/>
              <a:cs typeface="Noto Sans Symbols"/>
              <a:sym typeface="Noto Sans Symbols"/>
            </a:endParaRPr>
          </a:p>
        </p:txBody>
      </p:sp>
      <p:cxnSp>
        <p:nvCxnSpPr>
          <p:cNvPr id="528" name="Google Shape;528;p39"/>
          <p:cNvCxnSpPr>
            <a:stCxn id="525" idx="6"/>
            <a:endCxn id="526" idx="2"/>
          </p:cNvCxnSpPr>
          <p:nvPr/>
        </p:nvCxnSpPr>
        <p:spPr>
          <a:xfrm>
            <a:off x="4784400" y="3499225"/>
            <a:ext cx="3006000" cy="0"/>
          </a:xfrm>
          <a:prstGeom prst="straightConnector1">
            <a:avLst/>
          </a:prstGeom>
          <a:noFill/>
          <a:ln w="28575" cap="flat" cmpd="sng">
            <a:solidFill>
              <a:schemeClr val="dk2"/>
            </a:solidFill>
            <a:prstDash val="solid"/>
            <a:round/>
            <a:headEnd type="none" w="sm" len="sm"/>
            <a:tailEnd type="triangle" w="med" len="med"/>
          </a:ln>
        </p:spPr>
      </p:cxnSp>
      <p:cxnSp>
        <p:nvCxnSpPr>
          <p:cNvPr id="529" name="Google Shape;529;p39"/>
          <p:cNvCxnSpPr>
            <a:stCxn id="525" idx="7"/>
            <a:endCxn id="527" idx="3"/>
          </p:cNvCxnSpPr>
          <p:nvPr/>
        </p:nvCxnSpPr>
        <p:spPr>
          <a:xfrm rot="10800000" flipH="1">
            <a:off x="4701672" y="1914703"/>
            <a:ext cx="1386000" cy="1384800"/>
          </a:xfrm>
          <a:prstGeom prst="straightConnector1">
            <a:avLst/>
          </a:prstGeom>
          <a:noFill/>
          <a:ln w="28575" cap="flat" cmpd="sng">
            <a:solidFill>
              <a:srgbClr val="FF9900"/>
            </a:solidFill>
            <a:prstDash val="solid"/>
            <a:round/>
            <a:headEnd type="none" w="sm" len="sm"/>
            <a:tailEnd type="triangle" w="med" len="med"/>
          </a:ln>
        </p:spPr>
      </p:cxnSp>
      <p:cxnSp>
        <p:nvCxnSpPr>
          <p:cNvPr id="530" name="Google Shape;530;p39"/>
          <p:cNvCxnSpPr>
            <a:stCxn id="527" idx="5"/>
            <a:endCxn id="526" idx="1"/>
          </p:cNvCxnSpPr>
          <p:nvPr/>
        </p:nvCxnSpPr>
        <p:spPr>
          <a:xfrm>
            <a:off x="6487097" y="1914847"/>
            <a:ext cx="1386000" cy="1384800"/>
          </a:xfrm>
          <a:prstGeom prst="straightConnector1">
            <a:avLst/>
          </a:prstGeom>
          <a:noFill/>
          <a:ln w="28575" cap="flat" cmpd="sng">
            <a:solidFill>
              <a:schemeClr val="dk2"/>
            </a:solidFill>
            <a:prstDash val="solid"/>
            <a:round/>
            <a:headEnd type="none" w="sm" len="sm"/>
            <a:tailEnd type="triangle" w="med" len="med"/>
          </a:ln>
        </p:spPr>
      </p:cxnSp>
      <p:sp>
        <p:nvSpPr>
          <p:cNvPr id="531" name="Google Shape;531;p39"/>
          <p:cNvSpPr txBox="1"/>
          <p:nvPr/>
        </p:nvSpPr>
        <p:spPr>
          <a:xfrm>
            <a:off x="5112225" y="232090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9900"/>
                </a:solidFill>
                <a:highlight>
                  <a:srgbClr val="FFFFFF"/>
                </a:highlight>
                <a:latin typeface="Arial"/>
                <a:ea typeface="Arial"/>
                <a:cs typeface="Arial"/>
                <a:sym typeface="Arial"/>
              </a:rPr>
              <a:t>2</a:t>
            </a:r>
            <a:endParaRPr sz="2000" b="0" i="0" u="none" strike="noStrike" cap="none">
              <a:solidFill>
                <a:srgbClr val="FF9900"/>
              </a:solidFill>
              <a:highlight>
                <a:srgbClr val="FFFFFF"/>
              </a:highlight>
              <a:latin typeface="Arial"/>
              <a:ea typeface="Arial"/>
              <a:cs typeface="Arial"/>
              <a:sym typeface="Arial"/>
            </a:endParaRPr>
          </a:p>
        </p:txBody>
      </p:sp>
      <p:sp>
        <p:nvSpPr>
          <p:cNvPr id="532" name="Google Shape;532;p39"/>
          <p:cNvSpPr txBox="1"/>
          <p:nvPr/>
        </p:nvSpPr>
        <p:spPr>
          <a:xfrm>
            <a:off x="6897650" y="232075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3</a:t>
            </a:r>
            <a:endParaRPr sz="2000" b="0" i="0" u="none" strike="noStrike" cap="none">
              <a:solidFill>
                <a:schemeClr val="dk2"/>
              </a:solidFill>
              <a:highlight>
                <a:srgbClr val="FFFFFF"/>
              </a:highlight>
              <a:latin typeface="Arial"/>
              <a:ea typeface="Arial"/>
              <a:cs typeface="Arial"/>
              <a:sym typeface="Arial"/>
            </a:endParaRPr>
          </a:p>
        </p:txBody>
      </p:sp>
      <p:sp>
        <p:nvSpPr>
          <p:cNvPr id="533" name="Google Shape;533;p39"/>
          <p:cNvSpPr txBox="1"/>
          <p:nvPr/>
        </p:nvSpPr>
        <p:spPr>
          <a:xfrm>
            <a:off x="6013025" y="3212875"/>
            <a:ext cx="5487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10</a:t>
            </a:r>
            <a:endParaRPr sz="2000" b="0" i="0" u="none" strike="noStrike" cap="none">
              <a:solidFill>
                <a:schemeClr val="dk2"/>
              </a:solidFill>
              <a:highlight>
                <a:srgbClr val="FFFFFF"/>
              </a:highlight>
              <a:latin typeface="Arial"/>
              <a:ea typeface="Arial"/>
              <a:cs typeface="Arial"/>
              <a:sym typeface="Arial"/>
            </a:endParaRPr>
          </a:p>
        </p:txBody>
      </p:sp>
      <p:sp>
        <p:nvSpPr>
          <p:cNvPr id="534" name="Google Shape;534;p39"/>
          <p:cNvSpPr txBox="1"/>
          <p:nvPr/>
        </p:nvSpPr>
        <p:spPr>
          <a:xfrm>
            <a:off x="3950100" y="3785575"/>
            <a:ext cx="11037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0</a:t>
            </a:r>
            <a:endParaRPr sz="2000" b="0" i="0" u="none" strike="noStrike" cap="none">
              <a:solidFill>
                <a:srgbClr val="000000"/>
              </a:solidFill>
              <a:latin typeface="Noto Sans Symbols"/>
              <a:ea typeface="Noto Sans Symbols"/>
              <a:cs typeface="Noto Sans Symbols"/>
              <a:sym typeface="Noto Sans Symbols"/>
            </a:endParaRPr>
          </a:p>
        </p:txBody>
      </p:sp>
      <p:sp>
        <p:nvSpPr>
          <p:cNvPr id="535" name="Google Shape;535;p39"/>
          <p:cNvSpPr txBox="1"/>
          <p:nvPr/>
        </p:nvSpPr>
        <p:spPr>
          <a:xfrm>
            <a:off x="5666700" y="1152475"/>
            <a:ext cx="12414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a:t>
            </a:r>
            <a:r>
              <a:rPr lang="en" sz="2000" b="0" i="0" u="none" strike="sngStrike" cap="none">
                <a:solidFill>
                  <a:srgbClr val="FF0000"/>
                </a:solidFill>
                <a:latin typeface="Noto Sans Symbols"/>
                <a:ea typeface="Noto Sans Symbols"/>
                <a:cs typeface="Noto Sans Symbols"/>
                <a:sym typeface="Noto Sans Symbols"/>
              </a:rPr>
              <a:t>INF</a:t>
            </a:r>
            <a:r>
              <a:rPr lang="en" sz="2000" b="0" i="0" u="none" strike="noStrike" cap="none">
                <a:solidFill>
                  <a:schemeClr val="dk2"/>
                </a:solidFill>
                <a:latin typeface="Noto Sans Symbols"/>
                <a:ea typeface="Noto Sans Symbols"/>
                <a:cs typeface="Noto Sans Symbols"/>
                <a:sym typeface="Noto Sans Symbols"/>
              </a:rPr>
              <a:t> </a:t>
            </a:r>
            <a:r>
              <a:rPr lang="en" sz="2000" b="0" i="0" u="none" strike="noStrike" cap="none">
                <a:solidFill>
                  <a:srgbClr val="FF9900"/>
                </a:solidFill>
                <a:latin typeface="Noto Sans Symbols"/>
                <a:ea typeface="Noto Sans Symbols"/>
                <a:cs typeface="Noto Sans Symbols"/>
                <a:sym typeface="Noto Sans Symbols"/>
              </a:rPr>
              <a:t>2</a:t>
            </a:r>
            <a:endParaRPr sz="2000" b="0" i="0" u="none" strike="noStrike" cap="none">
              <a:solidFill>
                <a:srgbClr val="FF9900"/>
              </a:solidFill>
              <a:latin typeface="Noto Sans Symbols"/>
              <a:ea typeface="Noto Sans Symbols"/>
              <a:cs typeface="Noto Sans Symbols"/>
              <a:sym typeface="Noto Sans Symbols"/>
            </a:endParaRPr>
          </a:p>
        </p:txBody>
      </p:sp>
      <p:sp>
        <p:nvSpPr>
          <p:cNvPr id="536" name="Google Shape;536;p39"/>
          <p:cNvSpPr txBox="1"/>
          <p:nvPr/>
        </p:nvSpPr>
        <p:spPr>
          <a:xfrm>
            <a:off x="7379800" y="3785575"/>
            <a:ext cx="13860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a:t>
            </a:r>
            <a:r>
              <a:rPr lang="en" sz="2000" b="0" i="0" u="none" strike="sngStrike" cap="none">
                <a:solidFill>
                  <a:srgbClr val="000000"/>
                </a:solidFill>
                <a:latin typeface="Noto Sans Symbols"/>
                <a:ea typeface="Noto Sans Symbols"/>
                <a:cs typeface="Noto Sans Symbols"/>
                <a:sym typeface="Noto Sans Symbols"/>
              </a:rPr>
              <a:t>INF</a:t>
            </a:r>
            <a:r>
              <a:rPr lang="en" sz="2000" b="0" i="0" u="none" strike="noStrike" cap="none">
                <a:solidFill>
                  <a:srgbClr val="000000"/>
                </a:solidFill>
                <a:latin typeface="Noto Sans Symbols"/>
                <a:ea typeface="Noto Sans Symbols"/>
                <a:cs typeface="Noto Sans Symbols"/>
                <a:sym typeface="Noto Sans Symbols"/>
              </a:rPr>
              <a:t> 10</a:t>
            </a:r>
            <a:endParaRPr sz="2000" b="0" i="0" u="none" strike="noStrike" cap="none">
              <a:solidFill>
                <a:srgbClr val="000000"/>
              </a:solidFill>
              <a:latin typeface="Noto Sans Symbols"/>
              <a:ea typeface="Noto Sans Symbols"/>
              <a:cs typeface="Noto Sans Symbols"/>
              <a:sym typeface="Noto Sans Symbols"/>
            </a:endParaRPr>
          </a:p>
        </p:txBody>
      </p:sp>
      <p:sp>
        <p:nvSpPr>
          <p:cNvPr id="537" name="Google Shape;537;p39"/>
          <p:cNvSpPr txBox="1"/>
          <p:nvPr/>
        </p:nvSpPr>
        <p:spPr>
          <a:xfrm>
            <a:off x="5602500" y="494875"/>
            <a:ext cx="1369800" cy="65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Arial"/>
                <a:ea typeface="Arial"/>
                <a:cs typeface="Arial"/>
                <a:sym typeface="Arial"/>
              </a:rPr>
              <a:t>Because</a:t>
            </a:r>
            <a:endParaRPr sz="1600" b="0"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Noto Sans Symbols"/>
                <a:ea typeface="Noto Sans Symbols"/>
                <a:cs typeface="Noto Sans Symbols"/>
                <a:sym typeface="Noto Sans Symbols"/>
              </a:rPr>
              <a:t>2﹤∞</a:t>
            </a:r>
            <a:endParaRPr sz="1600" b="0" i="0" u="none" strike="noStrike" cap="none">
              <a:solidFill>
                <a:srgbClr val="000000"/>
              </a:solidFill>
              <a:latin typeface="Noto Sans Symbols"/>
              <a:ea typeface="Noto Sans Symbols"/>
              <a:cs typeface="Noto Sans Symbols"/>
              <a:sym typeface="Noto Sans Symbols"/>
            </a:endParaRPr>
          </a:p>
        </p:txBody>
      </p:sp>
      <p:sp>
        <p:nvSpPr>
          <p:cNvPr id="538" name="Google Shape;538;p39"/>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RECAP: BFS  / DFS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Relax?</a:t>
            </a:r>
            <a:endParaRPr/>
          </a:p>
        </p:txBody>
      </p:sp>
      <p:sp>
        <p:nvSpPr>
          <p:cNvPr id="544" name="Google Shape;544;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40</a:t>
            </a:fld>
            <a:endParaRPr/>
          </a:p>
        </p:txBody>
      </p:sp>
      <p:sp>
        <p:nvSpPr>
          <p:cNvPr id="545" name="Google Shape;545;p40"/>
          <p:cNvSpPr/>
          <p:nvPr/>
        </p:nvSpPr>
        <p:spPr>
          <a:xfrm>
            <a:off x="4219400" y="3216775"/>
            <a:ext cx="564900" cy="564900"/>
          </a:xfrm>
          <a:prstGeom prst="ellipse">
            <a:avLst/>
          </a:prstGeom>
          <a:solidFill>
            <a:srgbClr val="EFEFEF"/>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i</a:t>
            </a:r>
            <a:endParaRPr sz="2400" b="0" i="1" u="none" strike="noStrike" cap="none">
              <a:solidFill>
                <a:srgbClr val="000000"/>
              </a:solidFill>
              <a:latin typeface="Noto Sans Symbols"/>
              <a:ea typeface="Noto Sans Symbols"/>
              <a:cs typeface="Noto Sans Symbols"/>
              <a:sym typeface="Noto Sans Symbols"/>
            </a:endParaRPr>
          </a:p>
        </p:txBody>
      </p:sp>
      <p:sp>
        <p:nvSpPr>
          <p:cNvPr id="546" name="Google Shape;546;p40"/>
          <p:cNvSpPr/>
          <p:nvPr/>
        </p:nvSpPr>
        <p:spPr>
          <a:xfrm>
            <a:off x="7790250" y="32167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j</a:t>
            </a:r>
            <a:endParaRPr sz="2400" b="0" i="1" u="none" strike="noStrike" cap="none">
              <a:solidFill>
                <a:srgbClr val="000000"/>
              </a:solidFill>
              <a:latin typeface="Noto Sans Symbols"/>
              <a:ea typeface="Noto Sans Symbols"/>
              <a:cs typeface="Noto Sans Symbols"/>
              <a:sym typeface="Noto Sans Symbols"/>
            </a:endParaRPr>
          </a:p>
        </p:txBody>
      </p:sp>
      <p:sp>
        <p:nvSpPr>
          <p:cNvPr id="547" name="Google Shape;547;p40"/>
          <p:cNvSpPr/>
          <p:nvPr/>
        </p:nvSpPr>
        <p:spPr>
          <a:xfrm>
            <a:off x="6004825" y="14326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k</a:t>
            </a:r>
            <a:endParaRPr sz="2400" b="0" i="1" u="none" strike="noStrike" cap="none">
              <a:solidFill>
                <a:srgbClr val="000000"/>
              </a:solidFill>
              <a:latin typeface="Noto Sans Symbols"/>
              <a:ea typeface="Noto Sans Symbols"/>
              <a:cs typeface="Noto Sans Symbols"/>
              <a:sym typeface="Noto Sans Symbols"/>
            </a:endParaRPr>
          </a:p>
        </p:txBody>
      </p:sp>
      <p:cxnSp>
        <p:nvCxnSpPr>
          <p:cNvPr id="548" name="Google Shape;548;p40"/>
          <p:cNvCxnSpPr>
            <a:stCxn id="545" idx="6"/>
            <a:endCxn id="546" idx="2"/>
          </p:cNvCxnSpPr>
          <p:nvPr/>
        </p:nvCxnSpPr>
        <p:spPr>
          <a:xfrm>
            <a:off x="4784300" y="3499225"/>
            <a:ext cx="3006000" cy="0"/>
          </a:xfrm>
          <a:prstGeom prst="straightConnector1">
            <a:avLst/>
          </a:prstGeom>
          <a:noFill/>
          <a:ln w="28575" cap="flat" cmpd="sng">
            <a:solidFill>
              <a:schemeClr val="dk2"/>
            </a:solidFill>
            <a:prstDash val="solid"/>
            <a:round/>
            <a:headEnd type="none" w="sm" len="sm"/>
            <a:tailEnd type="triangle" w="med" len="med"/>
          </a:ln>
        </p:spPr>
      </p:cxnSp>
      <p:cxnSp>
        <p:nvCxnSpPr>
          <p:cNvPr id="549" name="Google Shape;549;p40"/>
          <p:cNvCxnSpPr>
            <a:stCxn id="545" idx="7"/>
            <a:endCxn id="547" idx="3"/>
          </p:cNvCxnSpPr>
          <p:nvPr/>
        </p:nvCxnSpPr>
        <p:spPr>
          <a:xfrm rot="10800000" flipH="1">
            <a:off x="4701572" y="1914703"/>
            <a:ext cx="1386000" cy="1384800"/>
          </a:xfrm>
          <a:prstGeom prst="straightConnector1">
            <a:avLst/>
          </a:prstGeom>
          <a:noFill/>
          <a:ln w="28575" cap="flat" cmpd="sng">
            <a:solidFill>
              <a:schemeClr val="dk2"/>
            </a:solidFill>
            <a:prstDash val="solid"/>
            <a:round/>
            <a:headEnd type="none" w="sm" len="sm"/>
            <a:tailEnd type="triangle" w="med" len="med"/>
          </a:ln>
        </p:spPr>
      </p:cxnSp>
      <p:cxnSp>
        <p:nvCxnSpPr>
          <p:cNvPr id="550" name="Google Shape;550;p40"/>
          <p:cNvCxnSpPr>
            <a:stCxn id="547" idx="5"/>
            <a:endCxn id="546" idx="1"/>
          </p:cNvCxnSpPr>
          <p:nvPr/>
        </p:nvCxnSpPr>
        <p:spPr>
          <a:xfrm>
            <a:off x="6486997" y="1914847"/>
            <a:ext cx="1386000" cy="1384800"/>
          </a:xfrm>
          <a:prstGeom prst="straightConnector1">
            <a:avLst/>
          </a:prstGeom>
          <a:noFill/>
          <a:ln w="28575" cap="flat" cmpd="sng">
            <a:solidFill>
              <a:srgbClr val="FF9900"/>
            </a:solidFill>
            <a:prstDash val="solid"/>
            <a:round/>
            <a:headEnd type="none" w="sm" len="sm"/>
            <a:tailEnd type="triangle" w="med" len="med"/>
          </a:ln>
        </p:spPr>
      </p:cxnSp>
      <p:sp>
        <p:nvSpPr>
          <p:cNvPr id="551" name="Google Shape;551;p40"/>
          <p:cNvSpPr txBox="1"/>
          <p:nvPr/>
        </p:nvSpPr>
        <p:spPr>
          <a:xfrm>
            <a:off x="5112125" y="232090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2</a:t>
            </a:r>
            <a:endParaRPr sz="2000" b="0" i="0" u="none" strike="noStrike" cap="none">
              <a:solidFill>
                <a:schemeClr val="dk2"/>
              </a:solidFill>
              <a:highlight>
                <a:srgbClr val="FFFFFF"/>
              </a:highlight>
              <a:latin typeface="Arial"/>
              <a:ea typeface="Arial"/>
              <a:cs typeface="Arial"/>
              <a:sym typeface="Arial"/>
            </a:endParaRPr>
          </a:p>
        </p:txBody>
      </p:sp>
      <p:sp>
        <p:nvSpPr>
          <p:cNvPr id="552" name="Google Shape;552;p40"/>
          <p:cNvSpPr txBox="1"/>
          <p:nvPr/>
        </p:nvSpPr>
        <p:spPr>
          <a:xfrm>
            <a:off x="6897550" y="232075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9900"/>
                </a:solidFill>
                <a:highlight>
                  <a:srgbClr val="FFFFFF"/>
                </a:highlight>
                <a:latin typeface="Arial"/>
                <a:ea typeface="Arial"/>
                <a:cs typeface="Arial"/>
                <a:sym typeface="Arial"/>
              </a:rPr>
              <a:t>3</a:t>
            </a:r>
            <a:endParaRPr sz="2000" b="0" i="0" u="none" strike="noStrike" cap="none">
              <a:solidFill>
                <a:srgbClr val="FF9900"/>
              </a:solidFill>
              <a:highlight>
                <a:srgbClr val="FFFFFF"/>
              </a:highlight>
              <a:latin typeface="Arial"/>
              <a:ea typeface="Arial"/>
              <a:cs typeface="Arial"/>
              <a:sym typeface="Arial"/>
            </a:endParaRPr>
          </a:p>
        </p:txBody>
      </p:sp>
      <p:sp>
        <p:nvSpPr>
          <p:cNvPr id="553" name="Google Shape;553;p40"/>
          <p:cNvSpPr txBox="1"/>
          <p:nvPr/>
        </p:nvSpPr>
        <p:spPr>
          <a:xfrm>
            <a:off x="6012925" y="3212875"/>
            <a:ext cx="5487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10</a:t>
            </a:r>
            <a:endParaRPr sz="2000" b="0" i="0" u="none" strike="noStrike" cap="none">
              <a:solidFill>
                <a:schemeClr val="dk2"/>
              </a:solidFill>
              <a:highlight>
                <a:srgbClr val="FFFFFF"/>
              </a:highlight>
              <a:latin typeface="Arial"/>
              <a:ea typeface="Arial"/>
              <a:cs typeface="Arial"/>
              <a:sym typeface="Arial"/>
            </a:endParaRPr>
          </a:p>
        </p:txBody>
      </p:sp>
      <p:sp>
        <p:nvSpPr>
          <p:cNvPr id="554" name="Google Shape;554;p40"/>
          <p:cNvSpPr txBox="1"/>
          <p:nvPr/>
        </p:nvSpPr>
        <p:spPr>
          <a:xfrm>
            <a:off x="3808850" y="3785575"/>
            <a:ext cx="13860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0</a:t>
            </a:r>
            <a:endParaRPr sz="2000" b="0" i="0" u="none" strike="noStrike" cap="none">
              <a:solidFill>
                <a:srgbClr val="000000"/>
              </a:solidFill>
              <a:latin typeface="Noto Sans Symbols"/>
              <a:ea typeface="Noto Sans Symbols"/>
              <a:cs typeface="Noto Sans Symbols"/>
              <a:sym typeface="Noto Sans Symbols"/>
            </a:endParaRPr>
          </a:p>
        </p:txBody>
      </p:sp>
      <p:sp>
        <p:nvSpPr>
          <p:cNvPr id="555" name="Google Shape;555;p40"/>
          <p:cNvSpPr txBox="1">
            <a:spLocks noGrp="1"/>
          </p:cNvSpPr>
          <p:nvPr>
            <p:ph type="body" idx="1"/>
          </p:nvPr>
        </p:nvSpPr>
        <p:spPr>
          <a:xfrm>
            <a:off x="311700" y="1152475"/>
            <a:ext cx="3907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t>Relax </a:t>
            </a:r>
            <a:r>
              <a:rPr lang="en" sz="2400" i="1">
                <a:solidFill>
                  <a:schemeClr val="dk1"/>
                </a:solidFill>
                <a:latin typeface="Noto Sans Symbols"/>
                <a:ea typeface="Noto Sans Symbols"/>
                <a:cs typeface="Noto Sans Symbols"/>
                <a:sym typeface="Noto Sans Symbols"/>
              </a:rPr>
              <a:t>k</a:t>
            </a:r>
            <a:r>
              <a:rPr lang="en" sz="2400"/>
              <a:t>→</a:t>
            </a:r>
            <a:r>
              <a:rPr lang="en" sz="2400" i="1">
                <a:solidFill>
                  <a:schemeClr val="dk1"/>
                </a:solidFill>
                <a:latin typeface="Noto Sans Symbols"/>
                <a:ea typeface="Noto Sans Symbols"/>
                <a:cs typeface="Noto Sans Symbols"/>
                <a:sym typeface="Noto Sans Symbols"/>
              </a:rPr>
              <a:t>j</a:t>
            </a:r>
            <a:r>
              <a:rPr lang="en" sz="2400"/>
              <a:t>:</a:t>
            </a:r>
            <a:endParaRPr sz="2400"/>
          </a:p>
          <a:p>
            <a:pPr marL="0" lvl="0" indent="0" algn="l" rtl="0">
              <a:lnSpc>
                <a:spcPct val="115000"/>
              </a:lnSpc>
              <a:spcBef>
                <a:spcPts val="1600"/>
              </a:spcBef>
              <a:spcAft>
                <a:spcPts val="0"/>
              </a:spcAft>
              <a:buClr>
                <a:schemeClr val="dk1"/>
              </a:buClr>
              <a:buSzPts val="1100"/>
              <a:buFont typeface="Arial"/>
              <a:buNone/>
            </a:pPr>
            <a:r>
              <a:rPr lang="en" sz="2400"/>
              <a:t>We found a path from </a:t>
            </a:r>
            <a:r>
              <a:rPr lang="en" sz="2400" i="1">
                <a:solidFill>
                  <a:schemeClr val="dk1"/>
                </a:solidFill>
                <a:latin typeface="Noto Sans Symbols"/>
                <a:ea typeface="Noto Sans Symbols"/>
                <a:cs typeface="Noto Sans Symbols"/>
                <a:sym typeface="Noto Sans Symbols"/>
              </a:rPr>
              <a:t>i</a:t>
            </a:r>
            <a:r>
              <a:rPr lang="en" sz="2400"/>
              <a:t> to </a:t>
            </a:r>
            <a:r>
              <a:rPr lang="en" sz="2400" i="1">
                <a:solidFill>
                  <a:schemeClr val="dk1"/>
                </a:solidFill>
                <a:latin typeface="Noto Sans Symbols"/>
                <a:ea typeface="Noto Sans Symbols"/>
                <a:cs typeface="Noto Sans Symbols"/>
                <a:sym typeface="Noto Sans Symbols"/>
              </a:rPr>
              <a:t>j</a:t>
            </a:r>
            <a:r>
              <a:rPr lang="en" sz="2400"/>
              <a:t> with total weight </a:t>
            </a:r>
            <a:r>
              <a:rPr lang="en" sz="2400">
                <a:solidFill>
                  <a:srgbClr val="000000"/>
                </a:solidFill>
                <a:latin typeface="Noto Sans Symbols"/>
                <a:ea typeface="Noto Sans Symbols"/>
                <a:cs typeface="Noto Sans Symbols"/>
                <a:sym typeface="Noto Sans Symbols"/>
              </a:rPr>
              <a:t>5</a:t>
            </a:r>
            <a:r>
              <a:rPr lang="en" sz="2400"/>
              <a:t> (</a:t>
            </a:r>
            <a:r>
              <a:rPr lang="en" sz="2400" i="1">
                <a:solidFill>
                  <a:schemeClr val="dk1"/>
                </a:solidFill>
                <a:latin typeface="Noto Sans Symbols"/>
                <a:ea typeface="Noto Sans Symbols"/>
                <a:cs typeface="Noto Sans Symbols"/>
                <a:sym typeface="Noto Sans Symbols"/>
              </a:rPr>
              <a:t>i</a:t>
            </a:r>
            <a:r>
              <a:rPr lang="en" sz="2400"/>
              <a:t>→</a:t>
            </a:r>
            <a:r>
              <a:rPr lang="en" sz="2400" i="1">
                <a:solidFill>
                  <a:schemeClr val="dk1"/>
                </a:solidFill>
                <a:latin typeface="Noto Sans Symbols"/>
                <a:ea typeface="Noto Sans Symbols"/>
                <a:cs typeface="Noto Sans Symbols"/>
                <a:sym typeface="Noto Sans Symbols"/>
              </a:rPr>
              <a:t>k</a:t>
            </a:r>
            <a:r>
              <a:rPr lang="en" sz="2400"/>
              <a:t>→</a:t>
            </a:r>
            <a:r>
              <a:rPr lang="en" sz="2400" i="1">
                <a:solidFill>
                  <a:schemeClr val="dk1"/>
                </a:solidFill>
                <a:latin typeface="Noto Sans Symbols"/>
                <a:ea typeface="Noto Sans Symbols"/>
                <a:cs typeface="Noto Sans Symbols"/>
                <a:sym typeface="Noto Sans Symbols"/>
              </a:rPr>
              <a:t>j</a:t>
            </a:r>
            <a:r>
              <a:rPr lang="en" sz="2400"/>
              <a:t>), which is shorter than previous estimate </a:t>
            </a:r>
            <a:r>
              <a:rPr lang="en" sz="2400">
                <a:solidFill>
                  <a:srgbClr val="000000"/>
                </a:solidFill>
                <a:latin typeface="Noto Sans Symbols"/>
                <a:ea typeface="Noto Sans Symbols"/>
                <a:cs typeface="Noto Sans Symbols"/>
                <a:sym typeface="Noto Sans Symbols"/>
              </a:rPr>
              <a:t>10</a:t>
            </a:r>
            <a:r>
              <a:rPr lang="en" sz="2400"/>
              <a:t>!</a:t>
            </a:r>
            <a:endParaRPr sz="2400"/>
          </a:p>
          <a:p>
            <a:pPr marL="0" lvl="0" indent="0" algn="l" rtl="0">
              <a:lnSpc>
                <a:spcPct val="115000"/>
              </a:lnSpc>
              <a:spcBef>
                <a:spcPts val="1600"/>
              </a:spcBef>
              <a:spcAft>
                <a:spcPts val="1600"/>
              </a:spcAft>
              <a:buSzPts val="1800"/>
              <a:buNone/>
            </a:pPr>
            <a:r>
              <a:rPr lang="en" sz="2400"/>
              <a:t>So we update  </a:t>
            </a:r>
            <a:r>
              <a:rPr lang="en" sz="2400">
                <a:solidFill>
                  <a:schemeClr val="dk1"/>
                </a:solidFill>
                <a:latin typeface="Noto Sans Symbols"/>
                <a:ea typeface="Noto Sans Symbols"/>
                <a:cs typeface="Noto Sans Symbols"/>
                <a:sym typeface="Noto Sans Symbols"/>
              </a:rPr>
              <a:t>D[</a:t>
            </a:r>
            <a:r>
              <a:rPr lang="en" sz="2400" i="1">
                <a:solidFill>
                  <a:schemeClr val="dk1"/>
                </a:solidFill>
                <a:latin typeface="Noto Sans Symbols"/>
                <a:ea typeface="Noto Sans Symbols"/>
                <a:cs typeface="Noto Sans Symbols"/>
                <a:sym typeface="Noto Sans Symbols"/>
              </a:rPr>
              <a:t>j</a:t>
            </a:r>
            <a:r>
              <a:rPr lang="en" sz="2400">
                <a:solidFill>
                  <a:schemeClr val="dk1"/>
                </a:solidFill>
                <a:latin typeface="Noto Sans Symbols"/>
                <a:ea typeface="Noto Sans Symbols"/>
                <a:cs typeface="Noto Sans Symbols"/>
                <a:sym typeface="Noto Sans Symbols"/>
              </a:rPr>
              <a:t>]</a:t>
            </a:r>
            <a:r>
              <a:rPr lang="en" sz="2400"/>
              <a:t> to </a:t>
            </a:r>
            <a:r>
              <a:rPr lang="en" sz="2400">
                <a:solidFill>
                  <a:schemeClr val="dk1"/>
                </a:solidFill>
                <a:latin typeface="Noto Sans Symbols"/>
                <a:ea typeface="Noto Sans Symbols"/>
                <a:cs typeface="Noto Sans Symbols"/>
                <a:sym typeface="Noto Sans Symbols"/>
              </a:rPr>
              <a:t>5</a:t>
            </a:r>
            <a:r>
              <a:rPr lang="en" sz="2400"/>
              <a:t>.</a:t>
            </a:r>
            <a:endParaRPr sz="2400"/>
          </a:p>
        </p:txBody>
      </p:sp>
      <p:sp>
        <p:nvSpPr>
          <p:cNvPr id="556" name="Google Shape;556;p40"/>
          <p:cNvSpPr txBox="1"/>
          <p:nvPr/>
        </p:nvSpPr>
        <p:spPr>
          <a:xfrm>
            <a:off x="5594300" y="1152475"/>
            <a:ext cx="13860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a:t>
            </a:r>
            <a:r>
              <a:rPr lang="en" sz="2000" b="0" i="0" u="none" strike="sngStrike" cap="none">
                <a:solidFill>
                  <a:srgbClr val="000000"/>
                </a:solidFill>
                <a:latin typeface="Noto Sans Symbols"/>
                <a:ea typeface="Noto Sans Symbols"/>
                <a:cs typeface="Noto Sans Symbols"/>
                <a:sym typeface="Noto Sans Symbols"/>
              </a:rPr>
              <a:t>INF</a:t>
            </a:r>
            <a:r>
              <a:rPr lang="en" sz="2000" b="0" i="0" u="none" strike="noStrike" cap="none">
                <a:solidFill>
                  <a:srgbClr val="000000"/>
                </a:solidFill>
                <a:latin typeface="Noto Sans Symbols"/>
                <a:ea typeface="Noto Sans Symbols"/>
                <a:cs typeface="Noto Sans Symbols"/>
                <a:sym typeface="Noto Sans Symbols"/>
              </a:rPr>
              <a:t> 2</a:t>
            </a:r>
            <a:endParaRPr sz="2000" b="0" i="0" u="none" strike="noStrike" cap="none">
              <a:solidFill>
                <a:srgbClr val="000000"/>
              </a:solidFill>
              <a:latin typeface="Noto Sans Symbols"/>
              <a:ea typeface="Noto Sans Symbols"/>
              <a:cs typeface="Noto Sans Symbols"/>
              <a:sym typeface="Noto Sans Symbols"/>
            </a:endParaRPr>
          </a:p>
        </p:txBody>
      </p:sp>
      <p:sp>
        <p:nvSpPr>
          <p:cNvPr id="557" name="Google Shape;557;p40"/>
          <p:cNvSpPr txBox="1"/>
          <p:nvPr/>
        </p:nvSpPr>
        <p:spPr>
          <a:xfrm>
            <a:off x="7313100" y="3785575"/>
            <a:ext cx="15192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a:t>
            </a:r>
            <a:r>
              <a:rPr lang="en" sz="2000" b="0" i="0" u="none" strike="sngStrike" cap="none">
                <a:solidFill>
                  <a:srgbClr val="000000"/>
                </a:solidFill>
                <a:latin typeface="Noto Sans Symbols"/>
                <a:ea typeface="Noto Sans Symbols"/>
                <a:cs typeface="Noto Sans Symbols"/>
                <a:sym typeface="Noto Sans Symbols"/>
              </a:rPr>
              <a:t>INF</a:t>
            </a:r>
            <a:r>
              <a:rPr lang="en" sz="2000" b="0" i="0" u="none" strike="noStrike" cap="none">
                <a:solidFill>
                  <a:srgbClr val="000000"/>
                </a:solidFill>
                <a:latin typeface="Noto Sans Symbols"/>
                <a:ea typeface="Noto Sans Symbols"/>
                <a:cs typeface="Noto Sans Symbols"/>
                <a:sym typeface="Noto Sans Symbols"/>
              </a:rPr>
              <a:t> </a:t>
            </a:r>
            <a:r>
              <a:rPr lang="en" sz="2000" b="0" i="0" u="none" strike="sngStrike" cap="none">
                <a:solidFill>
                  <a:srgbClr val="FF0000"/>
                </a:solidFill>
                <a:latin typeface="Noto Sans Symbols"/>
                <a:ea typeface="Noto Sans Symbols"/>
                <a:cs typeface="Noto Sans Symbols"/>
                <a:sym typeface="Noto Sans Symbols"/>
              </a:rPr>
              <a:t>10</a:t>
            </a:r>
            <a:r>
              <a:rPr lang="en" sz="2000" b="0" i="0" u="none" strike="noStrike" cap="none">
                <a:solidFill>
                  <a:schemeClr val="dk2"/>
                </a:solidFill>
                <a:latin typeface="Noto Sans Symbols"/>
                <a:ea typeface="Noto Sans Symbols"/>
                <a:cs typeface="Noto Sans Symbols"/>
                <a:sym typeface="Noto Sans Symbols"/>
              </a:rPr>
              <a:t> </a:t>
            </a:r>
            <a:r>
              <a:rPr lang="en" sz="2000" b="0" i="0" u="none" strike="noStrike" cap="none">
                <a:solidFill>
                  <a:srgbClr val="FF9900"/>
                </a:solidFill>
                <a:latin typeface="Noto Sans Symbols"/>
                <a:ea typeface="Noto Sans Symbols"/>
                <a:cs typeface="Noto Sans Symbols"/>
                <a:sym typeface="Noto Sans Symbols"/>
              </a:rPr>
              <a:t>5</a:t>
            </a:r>
            <a:endParaRPr sz="2000" b="0" i="0" u="none" strike="noStrike" cap="none">
              <a:solidFill>
                <a:srgbClr val="FF9900"/>
              </a:solidFill>
              <a:latin typeface="Noto Sans Symbols"/>
              <a:ea typeface="Noto Sans Symbols"/>
              <a:cs typeface="Noto Sans Symbols"/>
              <a:sym typeface="Noto Sans Symbols"/>
            </a:endParaRPr>
          </a:p>
        </p:txBody>
      </p:sp>
      <p:sp>
        <p:nvSpPr>
          <p:cNvPr id="558" name="Google Shape;558;p40"/>
          <p:cNvSpPr txBox="1"/>
          <p:nvPr/>
        </p:nvSpPr>
        <p:spPr>
          <a:xfrm>
            <a:off x="7462450" y="4161350"/>
            <a:ext cx="1369800" cy="65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Arial"/>
                <a:ea typeface="Arial"/>
                <a:cs typeface="Arial"/>
                <a:sym typeface="Arial"/>
              </a:rPr>
              <a:t>Because</a:t>
            </a:r>
            <a:endParaRPr sz="1600" b="0"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2＋3＝5﹤10</a:t>
            </a:r>
            <a:endParaRPr sz="1600" b="0" i="0" u="none" strike="noStrike" cap="none">
              <a:solidFill>
                <a:srgbClr val="000000"/>
              </a:solidFill>
              <a:latin typeface="Arial"/>
              <a:ea typeface="Arial"/>
              <a:cs typeface="Arial"/>
              <a:sym typeface="Arial"/>
            </a:endParaRPr>
          </a:p>
        </p:txBody>
      </p:sp>
      <p:sp>
        <p:nvSpPr>
          <p:cNvPr id="559" name="Google Shape;559;p40"/>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txBox="1">
            <a:spLocks noGrp="1"/>
          </p:cNvSpPr>
          <p:nvPr>
            <p:ph type="body" idx="1"/>
          </p:nvPr>
        </p:nvSpPr>
        <p:spPr>
          <a:xfrm>
            <a:off x="311700" y="1152475"/>
            <a:ext cx="3907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300"/>
              <a:t>We are now done and </a:t>
            </a:r>
            <a:r>
              <a:rPr lang="en" sz="2300" i="1">
                <a:solidFill>
                  <a:srgbClr val="000000"/>
                </a:solidFill>
                <a:latin typeface="Noto Sans Symbols"/>
                <a:ea typeface="Noto Sans Symbols"/>
                <a:cs typeface="Noto Sans Symbols"/>
                <a:sym typeface="Noto Sans Symbols"/>
              </a:rPr>
              <a:t>D</a:t>
            </a:r>
            <a:r>
              <a:rPr lang="en" sz="2300"/>
              <a:t> captures all the shortest path lengths </a:t>
            </a:r>
            <a:r>
              <a:rPr lang="en" sz="2300" b="1"/>
              <a:t>from</a:t>
            </a:r>
            <a:r>
              <a:rPr lang="en" sz="2300"/>
              <a:t> </a:t>
            </a:r>
            <a:r>
              <a:rPr lang="en" sz="2300" i="1">
                <a:solidFill>
                  <a:schemeClr val="dk1"/>
                </a:solidFill>
                <a:latin typeface="Noto Sans Symbols"/>
                <a:ea typeface="Noto Sans Symbols"/>
                <a:cs typeface="Noto Sans Symbols"/>
                <a:sym typeface="Noto Sans Symbols"/>
              </a:rPr>
              <a:t>i</a:t>
            </a:r>
            <a:r>
              <a:rPr lang="en" sz="2300"/>
              <a:t>!</a:t>
            </a:r>
            <a:endParaRPr sz="2300"/>
          </a:p>
          <a:p>
            <a:pPr marL="0" lvl="0" indent="0" algn="l" rtl="0">
              <a:lnSpc>
                <a:spcPct val="115000"/>
              </a:lnSpc>
              <a:spcBef>
                <a:spcPts val="1600"/>
              </a:spcBef>
              <a:spcAft>
                <a:spcPts val="1600"/>
              </a:spcAft>
              <a:buSzPts val="1800"/>
              <a:buNone/>
            </a:pPr>
            <a:endParaRPr sz="2300"/>
          </a:p>
        </p:txBody>
      </p:sp>
      <p:sp>
        <p:nvSpPr>
          <p:cNvPr id="565" name="Google Shape;565;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Relax?</a:t>
            </a:r>
            <a:endParaRPr/>
          </a:p>
        </p:txBody>
      </p:sp>
      <p:sp>
        <p:nvSpPr>
          <p:cNvPr id="566" name="Google Shape;56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41</a:t>
            </a:fld>
            <a:endParaRPr/>
          </a:p>
        </p:txBody>
      </p:sp>
      <p:sp>
        <p:nvSpPr>
          <p:cNvPr id="567" name="Google Shape;567;p41"/>
          <p:cNvSpPr/>
          <p:nvPr/>
        </p:nvSpPr>
        <p:spPr>
          <a:xfrm>
            <a:off x="4219400" y="3216775"/>
            <a:ext cx="564900" cy="564900"/>
          </a:xfrm>
          <a:prstGeom prst="ellipse">
            <a:avLst/>
          </a:prstGeom>
          <a:solidFill>
            <a:srgbClr val="EFEFEF"/>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i</a:t>
            </a:r>
            <a:endParaRPr sz="2400" b="0" i="1" u="none" strike="noStrike" cap="none">
              <a:solidFill>
                <a:srgbClr val="000000"/>
              </a:solidFill>
              <a:latin typeface="Noto Sans Symbols"/>
              <a:ea typeface="Noto Sans Symbols"/>
              <a:cs typeface="Noto Sans Symbols"/>
              <a:sym typeface="Noto Sans Symbols"/>
            </a:endParaRPr>
          </a:p>
        </p:txBody>
      </p:sp>
      <p:sp>
        <p:nvSpPr>
          <p:cNvPr id="568" name="Google Shape;568;p41"/>
          <p:cNvSpPr/>
          <p:nvPr/>
        </p:nvSpPr>
        <p:spPr>
          <a:xfrm>
            <a:off x="7790250" y="32167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j</a:t>
            </a:r>
            <a:endParaRPr sz="2400" b="0" i="1" u="none" strike="noStrike" cap="none">
              <a:solidFill>
                <a:srgbClr val="000000"/>
              </a:solidFill>
              <a:latin typeface="Noto Sans Symbols"/>
              <a:ea typeface="Noto Sans Symbols"/>
              <a:cs typeface="Noto Sans Symbols"/>
              <a:sym typeface="Noto Sans Symbols"/>
            </a:endParaRPr>
          </a:p>
        </p:txBody>
      </p:sp>
      <p:sp>
        <p:nvSpPr>
          <p:cNvPr id="569" name="Google Shape;569;p41"/>
          <p:cNvSpPr/>
          <p:nvPr/>
        </p:nvSpPr>
        <p:spPr>
          <a:xfrm>
            <a:off x="6004825" y="14326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k</a:t>
            </a:r>
            <a:endParaRPr sz="2400" b="0" i="1" u="none" strike="noStrike" cap="none">
              <a:solidFill>
                <a:srgbClr val="000000"/>
              </a:solidFill>
              <a:latin typeface="Noto Sans Symbols"/>
              <a:ea typeface="Noto Sans Symbols"/>
              <a:cs typeface="Noto Sans Symbols"/>
              <a:sym typeface="Noto Sans Symbols"/>
            </a:endParaRPr>
          </a:p>
        </p:txBody>
      </p:sp>
      <p:cxnSp>
        <p:nvCxnSpPr>
          <p:cNvPr id="570" name="Google Shape;570;p41"/>
          <p:cNvCxnSpPr>
            <a:stCxn id="567" idx="6"/>
            <a:endCxn id="568" idx="2"/>
          </p:cNvCxnSpPr>
          <p:nvPr/>
        </p:nvCxnSpPr>
        <p:spPr>
          <a:xfrm>
            <a:off x="4784300" y="3499225"/>
            <a:ext cx="3006000" cy="0"/>
          </a:xfrm>
          <a:prstGeom prst="straightConnector1">
            <a:avLst/>
          </a:prstGeom>
          <a:noFill/>
          <a:ln w="28575" cap="flat" cmpd="sng">
            <a:solidFill>
              <a:schemeClr val="dk2"/>
            </a:solidFill>
            <a:prstDash val="solid"/>
            <a:round/>
            <a:headEnd type="none" w="sm" len="sm"/>
            <a:tailEnd type="triangle" w="med" len="med"/>
          </a:ln>
        </p:spPr>
      </p:cxnSp>
      <p:cxnSp>
        <p:nvCxnSpPr>
          <p:cNvPr id="571" name="Google Shape;571;p41"/>
          <p:cNvCxnSpPr>
            <a:stCxn id="567" idx="7"/>
            <a:endCxn id="569" idx="3"/>
          </p:cNvCxnSpPr>
          <p:nvPr/>
        </p:nvCxnSpPr>
        <p:spPr>
          <a:xfrm rot="10800000" flipH="1">
            <a:off x="4701572" y="1914703"/>
            <a:ext cx="1386000" cy="1384800"/>
          </a:xfrm>
          <a:prstGeom prst="straightConnector1">
            <a:avLst/>
          </a:prstGeom>
          <a:noFill/>
          <a:ln w="28575" cap="flat" cmpd="sng">
            <a:solidFill>
              <a:schemeClr val="dk2"/>
            </a:solidFill>
            <a:prstDash val="solid"/>
            <a:round/>
            <a:headEnd type="none" w="sm" len="sm"/>
            <a:tailEnd type="triangle" w="med" len="med"/>
          </a:ln>
        </p:spPr>
      </p:cxnSp>
      <p:cxnSp>
        <p:nvCxnSpPr>
          <p:cNvPr id="572" name="Google Shape;572;p41"/>
          <p:cNvCxnSpPr>
            <a:stCxn id="569" idx="5"/>
            <a:endCxn id="568" idx="1"/>
          </p:cNvCxnSpPr>
          <p:nvPr/>
        </p:nvCxnSpPr>
        <p:spPr>
          <a:xfrm>
            <a:off x="6486997" y="1914847"/>
            <a:ext cx="1386000" cy="1384800"/>
          </a:xfrm>
          <a:prstGeom prst="straightConnector1">
            <a:avLst/>
          </a:prstGeom>
          <a:noFill/>
          <a:ln w="28575" cap="flat" cmpd="sng">
            <a:solidFill>
              <a:schemeClr val="dk2"/>
            </a:solidFill>
            <a:prstDash val="solid"/>
            <a:round/>
            <a:headEnd type="none" w="sm" len="sm"/>
            <a:tailEnd type="triangle" w="med" len="med"/>
          </a:ln>
        </p:spPr>
      </p:cxnSp>
      <p:sp>
        <p:nvSpPr>
          <p:cNvPr id="573" name="Google Shape;573;p41"/>
          <p:cNvSpPr txBox="1"/>
          <p:nvPr/>
        </p:nvSpPr>
        <p:spPr>
          <a:xfrm>
            <a:off x="5112125" y="232090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2</a:t>
            </a:r>
            <a:endParaRPr sz="2000" b="0" i="0" u="none" strike="noStrike" cap="none">
              <a:solidFill>
                <a:schemeClr val="dk2"/>
              </a:solidFill>
              <a:highlight>
                <a:srgbClr val="FFFFFF"/>
              </a:highlight>
              <a:latin typeface="Arial"/>
              <a:ea typeface="Arial"/>
              <a:cs typeface="Arial"/>
              <a:sym typeface="Arial"/>
            </a:endParaRPr>
          </a:p>
        </p:txBody>
      </p:sp>
      <p:sp>
        <p:nvSpPr>
          <p:cNvPr id="574" name="Google Shape;574;p41"/>
          <p:cNvSpPr txBox="1"/>
          <p:nvPr/>
        </p:nvSpPr>
        <p:spPr>
          <a:xfrm>
            <a:off x="6897550" y="232075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3</a:t>
            </a:r>
            <a:endParaRPr sz="2000" b="0" i="0" u="none" strike="noStrike" cap="none">
              <a:solidFill>
                <a:schemeClr val="dk2"/>
              </a:solidFill>
              <a:highlight>
                <a:srgbClr val="FFFFFF"/>
              </a:highlight>
              <a:latin typeface="Arial"/>
              <a:ea typeface="Arial"/>
              <a:cs typeface="Arial"/>
              <a:sym typeface="Arial"/>
            </a:endParaRPr>
          </a:p>
        </p:txBody>
      </p:sp>
      <p:sp>
        <p:nvSpPr>
          <p:cNvPr id="575" name="Google Shape;575;p41"/>
          <p:cNvSpPr txBox="1"/>
          <p:nvPr/>
        </p:nvSpPr>
        <p:spPr>
          <a:xfrm>
            <a:off x="6012925" y="3212875"/>
            <a:ext cx="5487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10</a:t>
            </a:r>
            <a:endParaRPr sz="2000" b="0" i="0" u="none" strike="noStrike" cap="none">
              <a:solidFill>
                <a:schemeClr val="dk2"/>
              </a:solidFill>
              <a:highlight>
                <a:srgbClr val="FFFFFF"/>
              </a:highlight>
              <a:latin typeface="Arial"/>
              <a:ea typeface="Arial"/>
              <a:cs typeface="Arial"/>
              <a:sym typeface="Arial"/>
            </a:endParaRPr>
          </a:p>
        </p:txBody>
      </p:sp>
      <p:sp>
        <p:nvSpPr>
          <p:cNvPr id="576" name="Google Shape;576;p41"/>
          <p:cNvSpPr txBox="1"/>
          <p:nvPr/>
        </p:nvSpPr>
        <p:spPr>
          <a:xfrm>
            <a:off x="3808850" y="3785575"/>
            <a:ext cx="13860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0</a:t>
            </a:r>
            <a:endParaRPr sz="2000" b="0" i="0" u="none" strike="noStrike" cap="none">
              <a:solidFill>
                <a:srgbClr val="000000"/>
              </a:solidFill>
              <a:latin typeface="Noto Sans Symbols"/>
              <a:ea typeface="Noto Sans Symbols"/>
              <a:cs typeface="Noto Sans Symbols"/>
              <a:sym typeface="Noto Sans Symbols"/>
            </a:endParaRPr>
          </a:p>
        </p:txBody>
      </p:sp>
      <p:sp>
        <p:nvSpPr>
          <p:cNvPr id="577" name="Google Shape;577;p41"/>
          <p:cNvSpPr txBox="1"/>
          <p:nvPr/>
        </p:nvSpPr>
        <p:spPr>
          <a:xfrm>
            <a:off x="5594300" y="1152475"/>
            <a:ext cx="13860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2</a:t>
            </a:r>
            <a:endParaRPr sz="2000" b="0" i="0" u="none" strike="noStrike" cap="none">
              <a:solidFill>
                <a:srgbClr val="000000"/>
              </a:solidFill>
              <a:latin typeface="Noto Sans Symbols"/>
              <a:ea typeface="Noto Sans Symbols"/>
              <a:cs typeface="Noto Sans Symbols"/>
              <a:sym typeface="Noto Sans Symbols"/>
            </a:endParaRPr>
          </a:p>
        </p:txBody>
      </p:sp>
      <p:sp>
        <p:nvSpPr>
          <p:cNvPr id="578" name="Google Shape;578;p41"/>
          <p:cNvSpPr txBox="1"/>
          <p:nvPr/>
        </p:nvSpPr>
        <p:spPr>
          <a:xfrm>
            <a:off x="7313100" y="3785575"/>
            <a:ext cx="15192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5</a:t>
            </a:r>
            <a:endParaRPr sz="2000" b="0" i="0" u="none" strike="noStrike" cap="none">
              <a:solidFill>
                <a:srgbClr val="000000"/>
              </a:solidFill>
              <a:latin typeface="Noto Sans Symbols"/>
              <a:ea typeface="Noto Sans Symbols"/>
              <a:cs typeface="Noto Sans Symbols"/>
              <a:sym typeface="Noto Sans Symbols"/>
            </a:endParaRPr>
          </a:p>
        </p:txBody>
      </p:sp>
      <p:sp>
        <p:nvSpPr>
          <p:cNvPr id="579" name="Google Shape;579;p41"/>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2"/>
          <p:cNvSpPr txBox="1">
            <a:spLocks noGrp="1"/>
          </p:cNvSpPr>
          <p:nvPr>
            <p:ph type="body" idx="1"/>
          </p:nvPr>
        </p:nvSpPr>
        <p:spPr>
          <a:xfrm>
            <a:off x="311700" y="1152475"/>
            <a:ext cx="3907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300"/>
              <a:t>We are now done and </a:t>
            </a:r>
            <a:r>
              <a:rPr lang="en" sz="2300" i="1">
                <a:solidFill>
                  <a:srgbClr val="000000"/>
                </a:solidFill>
                <a:latin typeface="Noto Sans Symbols"/>
                <a:ea typeface="Noto Sans Symbols"/>
                <a:cs typeface="Noto Sans Symbols"/>
                <a:sym typeface="Noto Sans Symbols"/>
              </a:rPr>
              <a:t>D</a:t>
            </a:r>
            <a:r>
              <a:rPr lang="en" sz="2300"/>
              <a:t> captures all the shortest path lengths </a:t>
            </a:r>
            <a:r>
              <a:rPr lang="en" sz="2300" b="1"/>
              <a:t>from</a:t>
            </a:r>
            <a:r>
              <a:rPr lang="en" sz="2300"/>
              <a:t> </a:t>
            </a:r>
            <a:r>
              <a:rPr lang="en" sz="2300" i="1">
                <a:solidFill>
                  <a:schemeClr val="dk1"/>
                </a:solidFill>
                <a:latin typeface="Noto Sans Symbols"/>
                <a:ea typeface="Noto Sans Symbols"/>
                <a:cs typeface="Noto Sans Symbols"/>
                <a:sym typeface="Noto Sans Symbols"/>
              </a:rPr>
              <a:t>i</a:t>
            </a:r>
            <a:r>
              <a:rPr lang="en" sz="2300"/>
              <a:t>!</a:t>
            </a:r>
            <a:endParaRPr sz="2300"/>
          </a:p>
          <a:p>
            <a:pPr marL="0" lvl="0" indent="0" algn="l" rtl="0">
              <a:lnSpc>
                <a:spcPct val="115000"/>
              </a:lnSpc>
              <a:spcBef>
                <a:spcPts val="1600"/>
              </a:spcBef>
              <a:spcAft>
                <a:spcPts val="1600"/>
              </a:spcAft>
              <a:buSzPts val="1800"/>
              <a:buNone/>
            </a:pPr>
            <a:r>
              <a:rPr lang="en" sz="2300"/>
              <a:t>Essentially we traversed each edge and </a:t>
            </a:r>
            <a:r>
              <a:rPr lang="en" sz="2300" b="1"/>
              <a:t>improved</a:t>
            </a:r>
            <a:r>
              <a:rPr lang="en" sz="2300"/>
              <a:t> the </a:t>
            </a:r>
            <a:r>
              <a:rPr lang="en" sz="2300" i="1"/>
              <a:t>estimated</a:t>
            </a:r>
            <a:r>
              <a:rPr lang="en" sz="2300"/>
              <a:t> shortest distance when we found a better one.</a:t>
            </a:r>
            <a:endParaRPr sz="2300"/>
          </a:p>
        </p:txBody>
      </p:sp>
      <p:sp>
        <p:nvSpPr>
          <p:cNvPr id="585" name="Google Shape;585;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Relax?</a:t>
            </a:r>
            <a:endParaRPr/>
          </a:p>
        </p:txBody>
      </p:sp>
      <p:sp>
        <p:nvSpPr>
          <p:cNvPr id="586" name="Google Shape;58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42</a:t>
            </a:fld>
            <a:endParaRPr/>
          </a:p>
        </p:txBody>
      </p:sp>
      <p:sp>
        <p:nvSpPr>
          <p:cNvPr id="587" name="Google Shape;587;p42"/>
          <p:cNvSpPr/>
          <p:nvPr/>
        </p:nvSpPr>
        <p:spPr>
          <a:xfrm>
            <a:off x="4219400" y="3216775"/>
            <a:ext cx="564900" cy="564900"/>
          </a:xfrm>
          <a:prstGeom prst="ellipse">
            <a:avLst/>
          </a:prstGeom>
          <a:solidFill>
            <a:srgbClr val="EFEFEF"/>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i</a:t>
            </a:r>
            <a:endParaRPr sz="2400" b="0" i="1" u="none" strike="noStrike" cap="none">
              <a:solidFill>
                <a:srgbClr val="000000"/>
              </a:solidFill>
              <a:latin typeface="Noto Sans Symbols"/>
              <a:ea typeface="Noto Sans Symbols"/>
              <a:cs typeface="Noto Sans Symbols"/>
              <a:sym typeface="Noto Sans Symbols"/>
            </a:endParaRPr>
          </a:p>
        </p:txBody>
      </p:sp>
      <p:sp>
        <p:nvSpPr>
          <p:cNvPr id="588" name="Google Shape;588;p42"/>
          <p:cNvSpPr/>
          <p:nvPr/>
        </p:nvSpPr>
        <p:spPr>
          <a:xfrm>
            <a:off x="7790250" y="32167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j</a:t>
            </a:r>
            <a:endParaRPr sz="2400" b="0" i="1" u="none" strike="noStrike" cap="none">
              <a:solidFill>
                <a:srgbClr val="000000"/>
              </a:solidFill>
              <a:latin typeface="Noto Sans Symbols"/>
              <a:ea typeface="Noto Sans Symbols"/>
              <a:cs typeface="Noto Sans Symbols"/>
              <a:sym typeface="Noto Sans Symbols"/>
            </a:endParaRPr>
          </a:p>
        </p:txBody>
      </p:sp>
      <p:sp>
        <p:nvSpPr>
          <p:cNvPr id="589" name="Google Shape;589;p42"/>
          <p:cNvSpPr/>
          <p:nvPr/>
        </p:nvSpPr>
        <p:spPr>
          <a:xfrm>
            <a:off x="6004825" y="1432675"/>
            <a:ext cx="564900" cy="5649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1" u="none" strike="noStrike" cap="none">
                <a:solidFill>
                  <a:srgbClr val="000000"/>
                </a:solidFill>
                <a:latin typeface="Noto Sans Symbols"/>
                <a:ea typeface="Noto Sans Symbols"/>
                <a:cs typeface="Noto Sans Symbols"/>
                <a:sym typeface="Noto Sans Symbols"/>
              </a:rPr>
              <a:t>k</a:t>
            </a:r>
            <a:endParaRPr sz="2400" b="0" i="1" u="none" strike="noStrike" cap="none">
              <a:solidFill>
                <a:srgbClr val="000000"/>
              </a:solidFill>
              <a:latin typeface="Noto Sans Symbols"/>
              <a:ea typeface="Noto Sans Symbols"/>
              <a:cs typeface="Noto Sans Symbols"/>
              <a:sym typeface="Noto Sans Symbols"/>
            </a:endParaRPr>
          </a:p>
        </p:txBody>
      </p:sp>
      <p:cxnSp>
        <p:nvCxnSpPr>
          <p:cNvPr id="590" name="Google Shape;590;p42"/>
          <p:cNvCxnSpPr>
            <a:stCxn id="587" idx="6"/>
            <a:endCxn id="588" idx="2"/>
          </p:cNvCxnSpPr>
          <p:nvPr/>
        </p:nvCxnSpPr>
        <p:spPr>
          <a:xfrm>
            <a:off x="4784300" y="3499225"/>
            <a:ext cx="3006000" cy="0"/>
          </a:xfrm>
          <a:prstGeom prst="straightConnector1">
            <a:avLst/>
          </a:prstGeom>
          <a:noFill/>
          <a:ln w="28575" cap="flat" cmpd="sng">
            <a:solidFill>
              <a:schemeClr val="dk2"/>
            </a:solidFill>
            <a:prstDash val="solid"/>
            <a:round/>
            <a:headEnd type="none" w="sm" len="sm"/>
            <a:tailEnd type="triangle" w="med" len="med"/>
          </a:ln>
        </p:spPr>
      </p:cxnSp>
      <p:cxnSp>
        <p:nvCxnSpPr>
          <p:cNvPr id="591" name="Google Shape;591;p42"/>
          <p:cNvCxnSpPr>
            <a:stCxn id="587" idx="7"/>
            <a:endCxn id="589" idx="3"/>
          </p:cNvCxnSpPr>
          <p:nvPr/>
        </p:nvCxnSpPr>
        <p:spPr>
          <a:xfrm rot="10800000" flipH="1">
            <a:off x="4701572" y="1914703"/>
            <a:ext cx="1386000" cy="1384800"/>
          </a:xfrm>
          <a:prstGeom prst="straightConnector1">
            <a:avLst/>
          </a:prstGeom>
          <a:noFill/>
          <a:ln w="28575" cap="flat" cmpd="sng">
            <a:solidFill>
              <a:schemeClr val="dk2"/>
            </a:solidFill>
            <a:prstDash val="solid"/>
            <a:round/>
            <a:headEnd type="none" w="sm" len="sm"/>
            <a:tailEnd type="triangle" w="med" len="med"/>
          </a:ln>
        </p:spPr>
      </p:cxnSp>
      <p:cxnSp>
        <p:nvCxnSpPr>
          <p:cNvPr id="592" name="Google Shape;592;p42"/>
          <p:cNvCxnSpPr>
            <a:stCxn id="589" idx="5"/>
            <a:endCxn id="588" idx="1"/>
          </p:cNvCxnSpPr>
          <p:nvPr/>
        </p:nvCxnSpPr>
        <p:spPr>
          <a:xfrm>
            <a:off x="6486997" y="1914847"/>
            <a:ext cx="1386000" cy="1384800"/>
          </a:xfrm>
          <a:prstGeom prst="straightConnector1">
            <a:avLst/>
          </a:prstGeom>
          <a:noFill/>
          <a:ln w="28575" cap="flat" cmpd="sng">
            <a:solidFill>
              <a:schemeClr val="dk2"/>
            </a:solidFill>
            <a:prstDash val="solid"/>
            <a:round/>
            <a:headEnd type="none" w="sm" len="sm"/>
            <a:tailEnd type="triangle" w="med" len="med"/>
          </a:ln>
        </p:spPr>
      </p:cxnSp>
      <p:sp>
        <p:nvSpPr>
          <p:cNvPr id="593" name="Google Shape;593;p42"/>
          <p:cNvSpPr txBox="1"/>
          <p:nvPr/>
        </p:nvSpPr>
        <p:spPr>
          <a:xfrm>
            <a:off x="5112125" y="232090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2</a:t>
            </a:r>
            <a:endParaRPr sz="2000" b="0" i="0" u="none" strike="noStrike" cap="none">
              <a:solidFill>
                <a:schemeClr val="dk2"/>
              </a:solidFill>
              <a:highlight>
                <a:srgbClr val="FFFFFF"/>
              </a:highlight>
              <a:latin typeface="Arial"/>
              <a:ea typeface="Arial"/>
              <a:cs typeface="Arial"/>
              <a:sym typeface="Arial"/>
            </a:endParaRPr>
          </a:p>
        </p:txBody>
      </p:sp>
      <p:sp>
        <p:nvSpPr>
          <p:cNvPr id="594" name="Google Shape;594;p42"/>
          <p:cNvSpPr txBox="1"/>
          <p:nvPr/>
        </p:nvSpPr>
        <p:spPr>
          <a:xfrm>
            <a:off x="6897550" y="2320750"/>
            <a:ext cx="5649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3</a:t>
            </a:r>
            <a:endParaRPr sz="2000" b="0" i="0" u="none" strike="noStrike" cap="none">
              <a:solidFill>
                <a:schemeClr val="dk2"/>
              </a:solidFill>
              <a:highlight>
                <a:srgbClr val="FFFFFF"/>
              </a:highlight>
              <a:latin typeface="Arial"/>
              <a:ea typeface="Arial"/>
              <a:cs typeface="Arial"/>
              <a:sym typeface="Arial"/>
            </a:endParaRPr>
          </a:p>
        </p:txBody>
      </p:sp>
      <p:sp>
        <p:nvSpPr>
          <p:cNvPr id="595" name="Google Shape;595;p42"/>
          <p:cNvSpPr txBox="1"/>
          <p:nvPr/>
        </p:nvSpPr>
        <p:spPr>
          <a:xfrm>
            <a:off x="6012925" y="3212875"/>
            <a:ext cx="548700" cy="57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2"/>
                </a:solidFill>
                <a:highlight>
                  <a:srgbClr val="FFFFFF"/>
                </a:highlight>
                <a:latin typeface="Arial"/>
                <a:ea typeface="Arial"/>
                <a:cs typeface="Arial"/>
                <a:sym typeface="Arial"/>
              </a:rPr>
              <a:t>10</a:t>
            </a:r>
            <a:endParaRPr sz="2000" b="0" i="0" u="none" strike="noStrike" cap="none">
              <a:solidFill>
                <a:schemeClr val="dk2"/>
              </a:solidFill>
              <a:highlight>
                <a:srgbClr val="FFFFFF"/>
              </a:highlight>
              <a:latin typeface="Arial"/>
              <a:ea typeface="Arial"/>
              <a:cs typeface="Arial"/>
              <a:sym typeface="Arial"/>
            </a:endParaRPr>
          </a:p>
        </p:txBody>
      </p:sp>
      <p:sp>
        <p:nvSpPr>
          <p:cNvPr id="596" name="Google Shape;596;p42"/>
          <p:cNvSpPr txBox="1"/>
          <p:nvPr/>
        </p:nvSpPr>
        <p:spPr>
          <a:xfrm>
            <a:off x="3808850" y="3785575"/>
            <a:ext cx="13860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0</a:t>
            </a:r>
            <a:endParaRPr sz="2000" b="0" i="0" u="none" strike="noStrike" cap="none">
              <a:solidFill>
                <a:srgbClr val="000000"/>
              </a:solidFill>
              <a:latin typeface="Noto Sans Symbols"/>
              <a:ea typeface="Noto Sans Symbols"/>
              <a:cs typeface="Noto Sans Symbols"/>
              <a:sym typeface="Noto Sans Symbols"/>
            </a:endParaRPr>
          </a:p>
        </p:txBody>
      </p:sp>
      <p:sp>
        <p:nvSpPr>
          <p:cNvPr id="597" name="Google Shape;597;p42"/>
          <p:cNvSpPr txBox="1"/>
          <p:nvPr/>
        </p:nvSpPr>
        <p:spPr>
          <a:xfrm>
            <a:off x="5594300" y="1152475"/>
            <a:ext cx="13860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2</a:t>
            </a:r>
            <a:endParaRPr sz="2000" b="0" i="0" u="none" strike="noStrike" cap="none">
              <a:solidFill>
                <a:srgbClr val="000000"/>
              </a:solidFill>
              <a:latin typeface="Noto Sans Symbols"/>
              <a:ea typeface="Noto Sans Symbols"/>
              <a:cs typeface="Noto Sans Symbols"/>
              <a:sym typeface="Noto Sans Symbols"/>
            </a:endParaRPr>
          </a:p>
        </p:txBody>
      </p:sp>
      <p:sp>
        <p:nvSpPr>
          <p:cNvPr id="598" name="Google Shape;598;p42"/>
          <p:cNvSpPr txBox="1"/>
          <p:nvPr/>
        </p:nvSpPr>
        <p:spPr>
          <a:xfrm>
            <a:off x="7313100" y="3785575"/>
            <a:ext cx="1519200" cy="28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D</a:t>
            </a:r>
            <a:r>
              <a:rPr lang="en" sz="2000" b="0" i="0" u="none" strike="noStrike" cap="none">
                <a:solidFill>
                  <a:srgbClr val="000000"/>
                </a:solidFill>
                <a:latin typeface="Noto Sans Symbols"/>
                <a:ea typeface="Noto Sans Symbols"/>
                <a:cs typeface="Noto Sans Symbols"/>
                <a:sym typeface="Noto Sans Symbols"/>
              </a:rPr>
              <a:t>: 5</a:t>
            </a:r>
            <a:endParaRPr sz="2000" b="0" i="0" u="none" strike="noStrike" cap="none">
              <a:solidFill>
                <a:srgbClr val="000000"/>
              </a:solidFill>
              <a:latin typeface="Noto Sans Symbols"/>
              <a:ea typeface="Noto Sans Symbols"/>
              <a:cs typeface="Noto Sans Symbols"/>
              <a:sym typeface="Noto Sans Symbols"/>
            </a:endParaRPr>
          </a:p>
        </p:txBody>
      </p:sp>
      <p:sp>
        <p:nvSpPr>
          <p:cNvPr id="599" name="Google Shape;599;p42"/>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200"/>
              <a:t>So formally, for a edge </a:t>
            </a:r>
            <a:r>
              <a:rPr lang="en" sz="2200" i="1">
                <a:solidFill>
                  <a:schemeClr val="dk1"/>
                </a:solidFill>
                <a:latin typeface="Noto Sans Symbols"/>
                <a:ea typeface="Noto Sans Symbols"/>
                <a:cs typeface="Noto Sans Symbols"/>
                <a:sym typeface="Noto Sans Symbols"/>
              </a:rPr>
              <a:t>u</a:t>
            </a:r>
            <a:r>
              <a:rPr lang="en" sz="2200"/>
              <a:t>→</a:t>
            </a:r>
            <a:r>
              <a:rPr lang="en" sz="2200" i="1">
                <a:solidFill>
                  <a:schemeClr val="dk1"/>
                </a:solidFill>
                <a:latin typeface="Noto Sans Symbols"/>
                <a:ea typeface="Noto Sans Symbols"/>
                <a:cs typeface="Noto Sans Symbols"/>
                <a:sym typeface="Noto Sans Symbols"/>
              </a:rPr>
              <a:t>v</a:t>
            </a:r>
            <a:r>
              <a:rPr lang="en" sz="2200"/>
              <a:t> with weight </a:t>
            </a:r>
            <a:r>
              <a:rPr lang="en" sz="2200" i="1">
                <a:solidFill>
                  <a:schemeClr val="dk1"/>
                </a:solidFill>
                <a:latin typeface="Noto Sans Symbols"/>
                <a:ea typeface="Noto Sans Symbols"/>
                <a:cs typeface="Noto Sans Symbols"/>
                <a:sym typeface="Noto Sans Symbols"/>
              </a:rPr>
              <a:t>w</a:t>
            </a:r>
            <a:r>
              <a:rPr lang="en" sz="2200"/>
              <a:t>, when we say “relax </a:t>
            </a:r>
            <a:r>
              <a:rPr lang="en" sz="2200" b="1"/>
              <a:t>edge</a:t>
            </a:r>
            <a:r>
              <a:rPr lang="en" sz="2200"/>
              <a:t> </a:t>
            </a:r>
            <a:r>
              <a:rPr lang="en" sz="2200" i="1">
                <a:solidFill>
                  <a:schemeClr val="dk1"/>
                </a:solidFill>
                <a:latin typeface="Noto Sans Symbols"/>
                <a:ea typeface="Noto Sans Symbols"/>
                <a:cs typeface="Noto Sans Symbols"/>
                <a:sym typeface="Noto Sans Symbols"/>
              </a:rPr>
              <a:t>u</a:t>
            </a:r>
            <a:r>
              <a:rPr lang="en" sz="2200"/>
              <a:t>→</a:t>
            </a:r>
            <a:r>
              <a:rPr lang="en" sz="2200" i="1">
                <a:solidFill>
                  <a:schemeClr val="dk1"/>
                </a:solidFill>
                <a:latin typeface="Noto Sans Symbols"/>
                <a:ea typeface="Noto Sans Symbols"/>
                <a:cs typeface="Noto Sans Symbols"/>
                <a:sym typeface="Noto Sans Symbols"/>
              </a:rPr>
              <a:t>v</a:t>
            </a:r>
            <a:r>
              <a:rPr lang="en" sz="2200"/>
              <a:t>”, we mean the following:</a:t>
            </a:r>
            <a:endParaRPr sz="2200"/>
          </a:p>
          <a:p>
            <a:pPr marL="457200" lvl="0" indent="-368300" algn="l" rtl="0">
              <a:lnSpc>
                <a:spcPct val="115000"/>
              </a:lnSpc>
              <a:spcBef>
                <a:spcPts val="1600"/>
              </a:spcBef>
              <a:spcAft>
                <a:spcPts val="0"/>
              </a:spcAft>
              <a:buSzPts val="2200"/>
              <a:buChar char="●"/>
            </a:pPr>
            <a:r>
              <a:rPr lang="en" sz="2200"/>
              <a:t>If </a:t>
            </a:r>
            <a:r>
              <a:rPr lang="en" sz="2200" i="1">
                <a:solidFill>
                  <a:schemeClr val="dk1"/>
                </a:solidFill>
                <a:latin typeface="Noto Sans Symbols"/>
                <a:ea typeface="Noto Sans Symbols"/>
                <a:cs typeface="Noto Sans Symbols"/>
                <a:sym typeface="Noto Sans Symbols"/>
              </a:rPr>
              <a:t>D</a:t>
            </a:r>
            <a:r>
              <a:rPr lang="en" sz="2200">
                <a:solidFill>
                  <a:srgbClr val="000000"/>
                </a:solidFill>
                <a:latin typeface="Noto Sans Symbols"/>
                <a:ea typeface="Noto Sans Symbols"/>
                <a:cs typeface="Noto Sans Symbols"/>
                <a:sym typeface="Noto Sans Symbols"/>
              </a:rPr>
              <a:t>[</a:t>
            </a:r>
            <a:r>
              <a:rPr lang="en" sz="2200" i="1">
                <a:solidFill>
                  <a:schemeClr val="dk1"/>
                </a:solidFill>
                <a:latin typeface="Noto Sans Symbols"/>
                <a:ea typeface="Noto Sans Symbols"/>
                <a:cs typeface="Noto Sans Symbols"/>
                <a:sym typeface="Noto Sans Symbols"/>
              </a:rPr>
              <a:t>u</a:t>
            </a:r>
            <a:r>
              <a:rPr lang="en" sz="2200">
                <a:solidFill>
                  <a:schemeClr val="dk1"/>
                </a:solidFill>
                <a:latin typeface="Noto Sans Symbols"/>
                <a:ea typeface="Noto Sans Symbols"/>
                <a:cs typeface="Noto Sans Symbols"/>
                <a:sym typeface="Noto Sans Symbols"/>
              </a:rPr>
              <a:t>]＋</a:t>
            </a:r>
            <a:r>
              <a:rPr lang="en" sz="2200" i="1">
                <a:solidFill>
                  <a:schemeClr val="dk1"/>
                </a:solidFill>
                <a:latin typeface="Noto Sans Symbols"/>
                <a:ea typeface="Noto Sans Symbols"/>
                <a:cs typeface="Noto Sans Symbols"/>
                <a:sym typeface="Noto Sans Symbols"/>
              </a:rPr>
              <a:t>w</a:t>
            </a:r>
            <a:r>
              <a:rPr lang="en" sz="2200">
                <a:solidFill>
                  <a:schemeClr val="dk1"/>
                </a:solidFill>
                <a:latin typeface="Noto Sans Symbols"/>
                <a:ea typeface="Noto Sans Symbols"/>
                <a:cs typeface="Noto Sans Symbols"/>
                <a:sym typeface="Noto Sans Symbols"/>
              </a:rPr>
              <a:t>﹤</a:t>
            </a:r>
            <a:r>
              <a:rPr lang="en" sz="2200" i="1">
                <a:solidFill>
                  <a:schemeClr val="dk1"/>
                </a:solidFill>
                <a:latin typeface="Noto Sans Symbols"/>
                <a:ea typeface="Noto Sans Symbols"/>
                <a:cs typeface="Noto Sans Symbols"/>
                <a:sym typeface="Noto Sans Symbols"/>
              </a:rPr>
              <a:t>D</a:t>
            </a:r>
            <a:r>
              <a:rPr lang="en" sz="2200">
                <a:solidFill>
                  <a:schemeClr val="dk1"/>
                </a:solidFill>
                <a:latin typeface="Noto Sans Symbols"/>
                <a:ea typeface="Noto Sans Symbols"/>
                <a:cs typeface="Noto Sans Symbols"/>
                <a:sym typeface="Noto Sans Symbols"/>
              </a:rPr>
              <a:t>[</a:t>
            </a:r>
            <a:r>
              <a:rPr lang="en" sz="2200" i="1">
                <a:solidFill>
                  <a:schemeClr val="dk1"/>
                </a:solidFill>
                <a:latin typeface="Noto Sans Symbols"/>
                <a:ea typeface="Noto Sans Symbols"/>
                <a:cs typeface="Noto Sans Symbols"/>
                <a:sym typeface="Noto Sans Symbols"/>
              </a:rPr>
              <a:t>v</a:t>
            </a:r>
            <a:r>
              <a:rPr lang="en" sz="2200">
                <a:solidFill>
                  <a:schemeClr val="dk1"/>
                </a:solidFill>
                <a:latin typeface="Noto Sans Symbols"/>
                <a:ea typeface="Noto Sans Symbols"/>
                <a:cs typeface="Noto Sans Symbols"/>
                <a:sym typeface="Noto Sans Symbols"/>
              </a:rPr>
              <a:t>]</a:t>
            </a:r>
            <a:endParaRPr sz="2200"/>
          </a:p>
          <a:p>
            <a:pPr marL="457200" lvl="0" indent="-368300" algn="l" rtl="0">
              <a:lnSpc>
                <a:spcPct val="115000"/>
              </a:lnSpc>
              <a:spcBef>
                <a:spcPts val="0"/>
              </a:spcBef>
              <a:spcAft>
                <a:spcPts val="0"/>
              </a:spcAft>
              <a:buSzPts val="2200"/>
              <a:buChar char="●"/>
            </a:pPr>
            <a:r>
              <a:rPr lang="en" sz="2200"/>
              <a:t>Then we update </a:t>
            </a:r>
            <a:r>
              <a:rPr lang="en" sz="2200" i="1">
                <a:solidFill>
                  <a:schemeClr val="dk1"/>
                </a:solidFill>
                <a:latin typeface="Noto Sans Symbols"/>
                <a:ea typeface="Noto Sans Symbols"/>
                <a:cs typeface="Noto Sans Symbols"/>
                <a:sym typeface="Noto Sans Symbols"/>
              </a:rPr>
              <a:t>D</a:t>
            </a:r>
            <a:r>
              <a:rPr lang="en" sz="2200">
                <a:solidFill>
                  <a:schemeClr val="dk1"/>
                </a:solidFill>
                <a:latin typeface="Noto Sans Symbols"/>
                <a:ea typeface="Noto Sans Symbols"/>
                <a:cs typeface="Noto Sans Symbols"/>
                <a:sym typeface="Noto Sans Symbols"/>
              </a:rPr>
              <a:t>[</a:t>
            </a:r>
            <a:r>
              <a:rPr lang="en" sz="2200" i="1">
                <a:solidFill>
                  <a:schemeClr val="dk1"/>
                </a:solidFill>
                <a:latin typeface="Noto Sans Symbols"/>
                <a:ea typeface="Noto Sans Symbols"/>
                <a:cs typeface="Noto Sans Symbols"/>
                <a:sym typeface="Noto Sans Symbols"/>
              </a:rPr>
              <a:t>v</a:t>
            </a:r>
            <a:r>
              <a:rPr lang="en" sz="2200">
                <a:solidFill>
                  <a:schemeClr val="dk1"/>
                </a:solidFill>
                <a:latin typeface="Noto Sans Symbols"/>
                <a:ea typeface="Noto Sans Symbols"/>
                <a:cs typeface="Noto Sans Symbols"/>
                <a:sym typeface="Noto Sans Symbols"/>
              </a:rPr>
              <a:t>] </a:t>
            </a:r>
            <a:r>
              <a:rPr lang="en" sz="2200">
                <a:solidFill>
                  <a:srgbClr val="000000"/>
                </a:solidFill>
              </a:rPr>
              <a:t>≔</a:t>
            </a:r>
            <a:r>
              <a:rPr lang="en" sz="2200">
                <a:solidFill>
                  <a:schemeClr val="dk1"/>
                </a:solidFill>
                <a:latin typeface="Noto Sans Symbols"/>
                <a:ea typeface="Noto Sans Symbols"/>
                <a:cs typeface="Noto Sans Symbols"/>
                <a:sym typeface="Noto Sans Symbols"/>
              </a:rPr>
              <a:t> </a:t>
            </a:r>
            <a:r>
              <a:rPr lang="en" sz="2200" i="1">
                <a:solidFill>
                  <a:schemeClr val="dk1"/>
                </a:solidFill>
                <a:latin typeface="Noto Sans Symbols"/>
                <a:ea typeface="Noto Sans Symbols"/>
                <a:cs typeface="Noto Sans Symbols"/>
                <a:sym typeface="Noto Sans Symbols"/>
              </a:rPr>
              <a:t>D</a:t>
            </a:r>
            <a:r>
              <a:rPr lang="en" sz="2200">
                <a:solidFill>
                  <a:schemeClr val="dk1"/>
                </a:solidFill>
                <a:latin typeface="Noto Sans Symbols"/>
                <a:ea typeface="Noto Sans Symbols"/>
                <a:cs typeface="Noto Sans Symbols"/>
                <a:sym typeface="Noto Sans Symbols"/>
              </a:rPr>
              <a:t>[</a:t>
            </a:r>
            <a:r>
              <a:rPr lang="en" sz="2200" i="1">
                <a:solidFill>
                  <a:schemeClr val="dk1"/>
                </a:solidFill>
                <a:latin typeface="Noto Sans Symbols"/>
                <a:ea typeface="Noto Sans Symbols"/>
                <a:cs typeface="Noto Sans Symbols"/>
                <a:sym typeface="Noto Sans Symbols"/>
              </a:rPr>
              <a:t>u</a:t>
            </a:r>
            <a:r>
              <a:rPr lang="en" sz="2200">
                <a:solidFill>
                  <a:schemeClr val="dk1"/>
                </a:solidFill>
                <a:latin typeface="Noto Sans Symbols"/>
                <a:ea typeface="Noto Sans Symbols"/>
                <a:cs typeface="Noto Sans Symbols"/>
                <a:sym typeface="Noto Sans Symbols"/>
              </a:rPr>
              <a:t>]＋</a:t>
            </a:r>
            <a:r>
              <a:rPr lang="en" sz="2200" i="1">
                <a:solidFill>
                  <a:schemeClr val="dk1"/>
                </a:solidFill>
                <a:latin typeface="Noto Sans Symbols"/>
                <a:ea typeface="Noto Sans Symbols"/>
                <a:cs typeface="Noto Sans Symbols"/>
                <a:sym typeface="Noto Sans Symbols"/>
              </a:rPr>
              <a:t>w</a:t>
            </a:r>
            <a:endParaRPr sz="2200"/>
          </a:p>
          <a:p>
            <a:pPr marL="457200" lvl="0" indent="-368300" algn="l" rtl="0">
              <a:lnSpc>
                <a:spcPct val="115000"/>
              </a:lnSpc>
              <a:spcBef>
                <a:spcPts val="0"/>
              </a:spcBef>
              <a:spcAft>
                <a:spcPts val="0"/>
              </a:spcAft>
              <a:buSzPts val="2200"/>
              <a:buChar char="●"/>
            </a:pPr>
            <a:r>
              <a:rPr lang="en" sz="2200"/>
              <a:t>Shortest path to </a:t>
            </a:r>
            <a:r>
              <a:rPr lang="en" sz="2200" i="1">
                <a:solidFill>
                  <a:schemeClr val="dk1"/>
                </a:solidFill>
                <a:latin typeface="Noto Sans Symbols"/>
                <a:ea typeface="Noto Sans Symbols"/>
                <a:cs typeface="Noto Sans Symbols"/>
                <a:sym typeface="Noto Sans Symbols"/>
              </a:rPr>
              <a:t>v</a:t>
            </a:r>
            <a:r>
              <a:rPr lang="en" sz="2200"/>
              <a:t> is now shortest path to </a:t>
            </a:r>
            <a:r>
              <a:rPr lang="en" sz="2200" i="1">
                <a:solidFill>
                  <a:schemeClr val="dk1"/>
                </a:solidFill>
                <a:latin typeface="Noto Sans Symbols"/>
                <a:ea typeface="Noto Sans Symbols"/>
                <a:cs typeface="Noto Sans Symbols"/>
                <a:sym typeface="Noto Sans Symbols"/>
              </a:rPr>
              <a:t>u</a:t>
            </a:r>
            <a:r>
              <a:rPr lang="en" sz="2200"/>
              <a:t> followed by </a:t>
            </a:r>
            <a:r>
              <a:rPr lang="en" sz="2200" i="1">
                <a:solidFill>
                  <a:schemeClr val="dk1"/>
                </a:solidFill>
                <a:latin typeface="Noto Sans Symbols"/>
                <a:ea typeface="Noto Sans Symbols"/>
                <a:cs typeface="Noto Sans Symbols"/>
                <a:sym typeface="Noto Sans Symbols"/>
              </a:rPr>
              <a:t>u</a:t>
            </a:r>
            <a:r>
              <a:rPr lang="en" sz="2200"/>
              <a:t>→</a:t>
            </a:r>
            <a:r>
              <a:rPr lang="en" sz="2200" i="1">
                <a:solidFill>
                  <a:schemeClr val="dk1"/>
                </a:solidFill>
                <a:latin typeface="Noto Sans Symbols"/>
                <a:ea typeface="Noto Sans Symbols"/>
                <a:cs typeface="Noto Sans Symbols"/>
                <a:sym typeface="Noto Sans Symbols"/>
              </a:rPr>
              <a:t>v</a:t>
            </a:r>
            <a:endParaRPr sz="2200"/>
          </a:p>
          <a:p>
            <a:pPr marL="0" lvl="0" indent="0" algn="l" rtl="0">
              <a:lnSpc>
                <a:spcPct val="115000"/>
              </a:lnSpc>
              <a:spcBef>
                <a:spcPts val="1600"/>
              </a:spcBef>
              <a:spcAft>
                <a:spcPts val="1600"/>
              </a:spcAft>
              <a:buSzPts val="1800"/>
              <a:buNone/>
            </a:pPr>
            <a:r>
              <a:rPr lang="en" sz="2200"/>
              <a:t>We sometimes also refer to this as “relaxing </a:t>
            </a:r>
            <a:r>
              <a:rPr lang="en" sz="2200" b="1"/>
              <a:t>vertex</a:t>
            </a:r>
            <a:r>
              <a:rPr lang="en" sz="2200"/>
              <a:t> </a:t>
            </a:r>
            <a:r>
              <a:rPr lang="en" sz="2200" i="1">
                <a:solidFill>
                  <a:schemeClr val="dk1"/>
                </a:solidFill>
                <a:latin typeface="Noto Sans Symbols"/>
                <a:ea typeface="Noto Sans Symbols"/>
                <a:cs typeface="Noto Sans Symbols"/>
                <a:sym typeface="Noto Sans Symbols"/>
              </a:rPr>
              <a:t>v</a:t>
            </a:r>
            <a:r>
              <a:rPr lang="en" sz="2200"/>
              <a:t> with edge </a:t>
            </a:r>
            <a:r>
              <a:rPr lang="en" sz="2200" i="1">
                <a:solidFill>
                  <a:schemeClr val="dk1"/>
                </a:solidFill>
                <a:latin typeface="Noto Sans Symbols"/>
                <a:ea typeface="Noto Sans Symbols"/>
                <a:cs typeface="Noto Sans Symbols"/>
                <a:sym typeface="Noto Sans Symbols"/>
              </a:rPr>
              <a:t>u</a:t>
            </a:r>
            <a:r>
              <a:rPr lang="en" sz="2200"/>
              <a:t>→</a:t>
            </a:r>
            <a:r>
              <a:rPr lang="en" sz="2200" i="1">
                <a:solidFill>
                  <a:schemeClr val="dk1"/>
                </a:solidFill>
                <a:latin typeface="Noto Sans Symbols"/>
                <a:ea typeface="Noto Sans Symbols"/>
                <a:cs typeface="Noto Sans Symbols"/>
                <a:sym typeface="Noto Sans Symbols"/>
              </a:rPr>
              <a:t>v</a:t>
            </a:r>
            <a:r>
              <a:rPr lang="en" sz="2200"/>
              <a:t>”.</a:t>
            </a:r>
            <a:endParaRPr sz="2200"/>
          </a:p>
        </p:txBody>
      </p:sp>
      <p:sp>
        <p:nvSpPr>
          <p:cNvPr id="605" name="Google Shape;605;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Relax?</a:t>
            </a:r>
            <a:endParaRPr/>
          </a:p>
        </p:txBody>
      </p:sp>
      <p:sp>
        <p:nvSpPr>
          <p:cNvPr id="606" name="Google Shape;606;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43</a:t>
            </a:fld>
            <a:endParaRPr/>
          </a:p>
        </p:txBody>
      </p:sp>
      <p:sp>
        <p:nvSpPr>
          <p:cNvPr id="607" name="Google Shape;607;p43"/>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What should </a:t>
            </a:r>
            <a:r>
              <a:rPr lang="en" i="1"/>
              <a:t>infinity</a:t>
            </a:r>
            <a:r>
              <a:rPr lang="en"/>
              <a:t> </a:t>
            </a:r>
            <a:r>
              <a:rPr lang="en">
                <a:latin typeface="Noto Sans Symbols"/>
                <a:ea typeface="Noto Sans Symbols"/>
                <a:cs typeface="Noto Sans Symbols"/>
                <a:sym typeface="Noto Sans Symbols"/>
              </a:rPr>
              <a:t>INF</a:t>
            </a:r>
            <a:r>
              <a:rPr lang="en"/>
              <a:t> be?</a:t>
            </a:r>
            <a:endParaRPr/>
          </a:p>
        </p:txBody>
      </p:sp>
      <p:sp>
        <p:nvSpPr>
          <p:cNvPr id="613" name="Google Shape;61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44</a:t>
            </a:fld>
            <a:endParaRPr/>
          </a:p>
        </p:txBody>
      </p:sp>
      <p:pic>
        <p:nvPicPr>
          <p:cNvPr id="614" name="Google Shape;614;p44"/>
          <p:cNvPicPr preferRelativeResize="0"/>
          <p:nvPr/>
        </p:nvPicPr>
        <p:blipFill rotWithShape="1">
          <a:blip r:embed="rId3">
            <a:alphaModFix/>
          </a:blip>
          <a:srcRect/>
          <a:stretch/>
        </p:blipFill>
        <p:spPr>
          <a:xfrm>
            <a:off x="2071488" y="1048175"/>
            <a:ext cx="5001013" cy="3615053"/>
          </a:xfrm>
          <a:prstGeom prst="rect">
            <a:avLst/>
          </a:prstGeom>
          <a:noFill/>
          <a:ln>
            <a:noFill/>
          </a:ln>
        </p:spPr>
      </p:pic>
      <p:sp>
        <p:nvSpPr>
          <p:cNvPr id="615" name="Google Shape;615;p44"/>
          <p:cNvSpPr txBox="1"/>
          <p:nvPr/>
        </p:nvSpPr>
        <p:spPr>
          <a:xfrm>
            <a:off x="2071500" y="4182925"/>
            <a:ext cx="5001000" cy="48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highlight>
                  <a:srgbClr val="000000"/>
                </a:highlight>
                <a:latin typeface="Arial"/>
                <a:ea typeface="Arial"/>
                <a:cs typeface="Arial"/>
                <a:sym typeface="Arial"/>
              </a:rPr>
              <a:t>:) Support </a:t>
            </a:r>
            <a:r>
              <a:rPr lang="en" sz="1400" b="1" i="0" u="none" strike="noStrike" cap="none">
                <a:solidFill>
                  <a:srgbClr val="FF0000"/>
                </a:solidFill>
                <a:highlight>
                  <a:srgbClr val="000000"/>
                </a:highlight>
                <a:latin typeface="Arial"/>
                <a:ea typeface="Arial"/>
                <a:cs typeface="Arial"/>
                <a:sym typeface="Arial"/>
              </a:rPr>
              <a:t>Jin Zhe’s</a:t>
            </a:r>
            <a:r>
              <a:rPr lang="en" sz="1400" b="0" i="0" u="none" strike="noStrike" cap="none">
                <a:solidFill>
                  <a:srgbClr val="FFFFFF"/>
                </a:solidFill>
                <a:highlight>
                  <a:srgbClr val="000000"/>
                </a:highlight>
                <a:latin typeface="Arial"/>
                <a:ea typeface="Arial"/>
                <a:cs typeface="Arial"/>
                <a:sym typeface="Arial"/>
              </a:rPr>
              <a:t> artwork at </a:t>
            </a:r>
            <a:r>
              <a:rPr lang="en" sz="1400" b="0" i="0" u="sng" strike="noStrike" cap="none">
                <a:solidFill>
                  <a:srgbClr val="FFFFFF"/>
                </a:solidFill>
                <a:highlight>
                  <a:srgbClr val="000000"/>
                </a:highlight>
                <a:latin typeface="Arial"/>
                <a:ea typeface="Arial"/>
                <a:cs typeface="Arial"/>
                <a:sym typeface="Arial"/>
                <a:hlinkClick r:id="rId4">
                  <a:extLst>
                    <a:ext uri="{A12FA001-AC4F-418D-AE19-62706E023703}">
                      <ahyp:hlinkClr xmlns:ahyp="http://schemas.microsoft.com/office/drawing/2018/hyperlinkcolor" val="tx"/>
                    </a:ext>
                  </a:extLst>
                </a:hlinkClick>
              </a:rPr>
              <a:t>https://www.instagram.com/thejinsanity/</a:t>
            </a:r>
            <a:endParaRPr sz="1400" b="0" i="0" u="none" strike="noStrike" cap="none">
              <a:solidFill>
                <a:srgbClr val="FFFFFF"/>
              </a:solidFill>
              <a:highlight>
                <a:srgbClr val="000000"/>
              </a:highlight>
              <a:latin typeface="Arial"/>
              <a:ea typeface="Arial"/>
              <a:cs typeface="Arial"/>
              <a:sym typeface="Arial"/>
            </a:endParaRPr>
          </a:p>
        </p:txBody>
      </p:sp>
      <p:pic>
        <p:nvPicPr>
          <p:cNvPr id="616" name="Google Shape;616;p44"/>
          <p:cNvPicPr preferRelativeResize="0"/>
          <p:nvPr/>
        </p:nvPicPr>
        <p:blipFill rotWithShape="1">
          <a:blip r:embed="rId5">
            <a:alphaModFix/>
          </a:blip>
          <a:srcRect/>
          <a:stretch/>
        </p:blipFill>
        <p:spPr>
          <a:xfrm>
            <a:off x="5439725" y="1994900"/>
            <a:ext cx="3148600" cy="3148600"/>
          </a:xfrm>
          <a:prstGeom prst="rect">
            <a:avLst/>
          </a:prstGeom>
          <a:noFill/>
          <a:ln>
            <a:noFill/>
          </a:ln>
        </p:spPr>
      </p:pic>
      <p:sp>
        <p:nvSpPr>
          <p:cNvPr id="617" name="Google Shape;617;p44"/>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623" name="Google Shape;623;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t>If we are using integers, should we choose </a:t>
            </a:r>
            <a:r>
              <a:rPr lang="en" sz="2400">
                <a:solidFill>
                  <a:srgbClr val="000000"/>
                </a:solidFill>
                <a:latin typeface="Noto Sans Symbols"/>
                <a:ea typeface="Noto Sans Symbols"/>
                <a:cs typeface="Noto Sans Symbols"/>
                <a:sym typeface="Noto Sans Symbols"/>
              </a:rPr>
              <a:t>INF</a:t>
            </a:r>
            <a:r>
              <a:rPr lang="en" sz="2400"/>
              <a:t> to be </a:t>
            </a:r>
            <a:r>
              <a:rPr lang="en" sz="2400">
                <a:solidFill>
                  <a:srgbClr val="37474F"/>
                </a:solidFill>
                <a:highlight>
                  <a:srgbClr val="EFEFEF"/>
                </a:highlight>
                <a:latin typeface="Consolas"/>
                <a:ea typeface="Consolas"/>
                <a:cs typeface="Consolas"/>
                <a:sym typeface="Consolas"/>
              </a:rPr>
              <a:t>Integer.MAX_VALUE</a:t>
            </a:r>
            <a:r>
              <a:rPr lang="en" sz="2400"/>
              <a:t>, which is </a:t>
            </a:r>
            <a:r>
              <a:rPr lang="en" sz="2400">
                <a:solidFill>
                  <a:srgbClr val="000000"/>
                </a:solidFill>
                <a:latin typeface="Noto Sans Symbols"/>
                <a:ea typeface="Noto Sans Symbols"/>
                <a:cs typeface="Noto Sans Symbols"/>
                <a:sym typeface="Noto Sans Symbols"/>
              </a:rPr>
              <a:t>2</a:t>
            </a:r>
            <a:r>
              <a:rPr lang="en" sz="2400" baseline="30000">
                <a:solidFill>
                  <a:srgbClr val="000000"/>
                </a:solidFill>
                <a:latin typeface="Noto Sans Symbols"/>
                <a:ea typeface="Noto Sans Symbols"/>
                <a:cs typeface="Noto Sans Symbols"/>
                <a:sym typeface="Noto Sans Symbols"/>
              </a:rPr>
              <a:t>31</a:t>
            </a:r>
            <a:r>
              <a:rPr lang="en" sz="2400">
                <a:solidFill>
                  <a:srgbClr val="000000"/>
                </a:solidFill>
                <a:latin typeface="Noto Sans Symbols"/>
                <a:ea typeface="Noto Sans Symbols"/>
                <a:cs typeface="Noto Sans Symbols"/>
                <a:sym typeface="Noto Sans Symbols"/>
              </a:rPr>
              <a:t>－1＝2,147,483,647</a:t>
            </a:r>
            <a:r>
              <a:rPr lang="en" sz="2400"/>
              <a:t>?</a:t>
            </a:r>
            <a:endParaRPr sz="2400" b="1"/>
          </a:p>
        </p:txBody>
      </p:sp>
      <p:sp>
        <p:nvSpPr>
          <p:cNvPr id="624" name="Google Shape;624;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45</a:t>
            </a:fld>
            <a:endParaRPr/>
          </a:p>
        </p:txBody>
      </p:sp>
      <p:sp>
        <p:nvSpPr>
          <p:cNvPr id="625" name="Google Shape;625;p45"/>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631" name="Google Shape;631;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t>If we are using integers, should we choose </a:t>
            </a:r>
            <a:r>
              <a:rPr lang="en" sz="2400">
                <a:solidFill>
                  <a:schemeClr val="dk1"/>
                </a:solidFill>
                <a:latin typeface="Noto Sans Symbols"/>
                <a:ea typeface="Noto Sans Symbols"/>
                <a:cs typeface="Noto Sans Symbols"/>
                <a:sym typeface="Noto Sans Symbols"/>
              </a:rPr>
              <a:t>INF</a:t>
            </a:r>
            <a:r>
              <a:rPr lang="en" sz="2400"/>
              <a:t> to be </a:t>
            </a:r>
            <a:r>
              <a:rPr lang="en" sz="2400">
                <a:solidFill>
                  <a:srgbClr val="37474F"/>
                </a:solidFill>
                <a:highlight>
                  <a:srgbClr val="EFEFEF"/>
                </a:highlight>
                <a:latin typeface="Consolas"/>
                <a:ea typeface="Consolas"/>
                <a:cs typeface="Consolas"/>
                <a:sym typeface="Consolas"/>
              </a:rPr>
              <a:t>Integer.MAX_VALUE</a:t>
            </a:r>
            <a:r>
              <a:rPr lang="en" sz="2400"/>
              <a:t>, which is </a:t>
            </a:r>
            <a:r>
              <a:rPr lang="en" sz="2400">
                <a:solidFill>
                  <a:schemeClr val="dk1"/>
                </a:solidFill>
                <a:latin typeface="Noto Sans Symbols"/>
                <a:ea typeface="Noto Sans Symbols"/>
                <a:cs typeface="Noto Sans Symbols"/>
                <a:sym typeface="Noto Sans Symbols"/>
              </a:rPr>
              <a:t>2</a:t>
            </a:r>
            <a:r>
              <a:rPr lang="en" sz="2400" baseline="30000">
                <a:solidFill>
                  <a:schemeClr val="dk1"/>
                </a:solidFill>
                <a:latin typeface="Noto Sans Symbols"/>
                <a:ea typeface="Noto Sans Symbols"/>
                <a:cs typeface="Noto Sans Symbols"/>
                <a:sym typeface="Noto Sans Symbols"/>
              </a:rPr>
              <a:t>31</a:t>
            </a:r>
            <a:r>
              <a:rPr lang="en" sz="2400">
                <a:solidFill>
                  <a:schemeClr val="dk1"/>
                </a:solidFill>
                <a:latin typeface="Noto Sans Symbols"/>
                <a:ea typeface="Noto Sans Symbols"/>
                <a:cs typeface="Noto Sans Symbols"/>
                <a:sym typeface="Noto Sans Symbols"/>
              </a:rPr>
              <a:t>－1＝2,147,483,647</a:t>
            </a:r>
            <a:r>
              <a:rPr lang="en" sz="2400"/>
              <a:t>?</a:t>
            </a:r>
            <a:endParaRPr sz="2400"/>
          </a:p>
          <a:p>
            <a:pPr marL="0" lvl="0" indent="0" algn="l" rtl="0">
              <a:lnSpc>
                <a:spcPct val="115000"/>
              </a:lnSpc>
              <a:spcBef>
                <a:spcPts val="1600"/>
              </a:spcBef>
              <a:spcAft>
                <a:spcPts val="0"/>
              </a:spcAft>
              <a:buSzPts val="1800"/>
              <a:buNone/>
            </a:pPr>
            <a:r>
              <a:rPr lang="en" sz="2400" b="1">
                <a:solidFill>
                  <a:srgbClr val="6AA84F"/>
                </a:solidFill>
              </a:rPr>
              <a:t>Answer: </a:t>
            </a:r>
            <a:r>
              <a:rPr lang="en" sz="2400">
                <a:solidFill>
                  <a:srgbClr val="6AA84F"/>
                </a:solidFill>
              </a:rPr>
              <a:t>No! If </a:t>
            </a:r>
            <a:r>
              <a:rPr lang="en" sz="2400" i="1">
                <a:solidFill>
                  <a:srgbClr val="000000"/>
                </a:solidFill>
                <a:latin typeface="Noto Sans Symbols"/>
                <a:ea typeface="Noto Sans Symbols"/>
                <a:cs typeface="Noto Sans Symbols"/>
                <a:sym typeface="Noto Sans Symbols"/>
              </a:rPr>
              <a:t>D</a:t>
            </a:r>
            <a:r>
              <a:rPr lang="en" sz="2400">
                <a:solidFill>
                  <a:srgbClr val="000000"/>
                </a:solidFill>
                <a:latin typeface="Noto Sans Symbols"/>
                <a:ea typeface="Noto Sans Symbols"/>
                <a:cs typeface="Noto Sans Symbols"/>
                <a:sym typeface="Noto Sans Symbols"/>
              </a:rPr>
              <a:t>[</a:t>
            </a:r>
            <a:r>
              <a:rPr lang="en" sz="2400" i="1">
                <a:solidFill>
                  <a:srgbClr val="000000"/>
                </a:solidFill>
                <a:latin typeface="Noto Sans Symbols"/>
                <a:ea typeface="Noto Sans Symbols"/>
                <a:cs typeface="Noto Sans Symbols"/>
                <a:sym typeface="Noto Sans Symbols"/>
              </a:rPr>
              <a:t>u</a:t>
            </a:r>
            <a:r>
              <a:rPr lang="en" sz="2400">
                <a:solidFill>
                  <a:srgbClr val="000000"/>
                </a:solidFill>
                <a:latin typeface="Noto Sans Symbols"/>
                <a:ea typeface="Noto Sans Symbols"/>
                <a:cs typeface="Noto Sans Symbols"/>
                <a:sym typeface="Noto Sans Symbols"/>
              </a:rPr>
              <a:t>]</a:t>
            </a:r>
            <a:r>
              <a:rPr lang="en" sz="2400">
                <a:solidFill>
                  <a:srgbClr val="6AA84F"/>
                </a:solidFill>
              </a:rPr>
              <a:t> is </a:t>
            </a:r>
            <a:r>
              <a:rPr lang="en" sz="2400">
                <a:solidFill>
                  <a:srgbClr val="37474F"/>
                </a:solidFill>
                <a:highlight>
                  <a:srgbClr val="EFEFEF"/>
                </a:highlight>
                <a:latin typeface="Consolas"/>
                <a:ea typeface="Consolas"/>
                <a:cs typeface="Consolas"/>
                <a:sym typeface="Consolas"/>
              </a:rPr>
              <a:t>Integer.MAX_VALUE</a:t>
            </a:r>
            <a:r>
              <a:rPr lang="en" sz="2400">
                <a:solidFill>
                  <a:srgbClr val="6AA84F"/>
                </a:solidFill>
              </a:rPr>
              <a:t>, then the relax operation </a:t>
            </a:r>
            <a:r>
              <a:rPr lang="en" sz="2400" i="1">
                <a:solidFill>
                  <a:srgbClr val="000000"/>
                </a:solidFill>
                <a:latin typeface="Noto Sans Symbols"/>
                <a:ea typeface="Noto Sans Symbols"/>
                <a:cs typeface="Noto Sans Symbols"/>
                <a:sym typeface="Noto Sans Symbols"/>
              </a:rPr>
              <a:t>D</a:t>
            </a:r>
            <a:r>
              <a:rPr lang="en" sz="2400">
                <a:solidFill>
                  <a:srgbClr val="000000"/>
                </a:solidFill>
                <a:latin typeface="Noto Sans Symbols"/>
                <a:ea typeface="Noto Sans Symbols"/>
                <a:cs typeface="Noto Sans Symbols"/>
                <a:sym typeface="Noto Sans Symbols"/>
              </a:rPr>
              <a:t>[</a:t>
            </a:r>
            <a:r>
              <a:rPr lang="en" sz="2400" i="1">
                <a:solidFill>
                  <a:srgbClr val="000000"/>
                </a:solidFill>
                <a:latin typeface="Noto Sans Symbols"/>
                <a:ea typeface="Noto Sans Symbols"/>
                <a:cs typeface="Noto Sans Symbols"/>
                <a:sym typeface="Noto Sans Symbols"/>
              </a:rPr>
              <a:t>v</a:t>
            </a:r>
            <a:r>
              <a:rPr lang="en" sz="2400">
                <a:solidFill>
                  <a:srgbClr val="000000"/>
                </a:solidFill>
                <a:latin typeface="Noto Sans Symbols"/>
                <a:ea typeface="Noto Sans Symbols"/>
                <a:cs typeface="Noto Sans Symbols"/>
                <a:sym typeface="Noto Sans Symbols"/>
              </a:rPr>
              <a:t>] </a:t>
            </a:r>
            <a:r>
              <a:rPr lang="en" sz="2400">
                <a:solidFill>
                  <a:srgbClr val="000000"/>
                </a:solidFill>
              </a:rPr>
              <a:t>≔</a:t>
            </a:r>
            <a:r>
              <a:rPr lang="en" sz="2400">
                <a:solidFill>
                  <a:schemeClr val="dk1"/>
                </a:solidFill>
                <a:latin typeface="Noto Sans Symbols"/>
                <a:ea typeface="Noto Sans Symbols"/>
                <a:cs typeface="Noto Sans Symbols"/>
                <a:sym typeface="Noto Sans Symbols"/>
              </a:rPr>
              <a:t> </a:t>
            </a:r>
            <a:r>
              <a:rPr lang="en" sz="2400">
                <a:solidFill>
                  <a:srgbClr val="000000"/>
                </a:solidFill>
                <a:latin typeface="Noto Sans Symbols"/>
                <a:ea typeface="Noto Sans Symbols"/>
                <a:cs typeface="Noto Sans Symbols"/>
                <a:sym typeface="Noto Sans Symbols"/>
              </a:rPr>
              <a:t>min(</a:t>
            </a:r>
            <a:r>
              <a:rPr lang="en" sz="2400" i="1">
                <a:solidFill>
                  <a:srgbClr val="000000"/>
                </a:solidFill>
                <a:latin typeface="Noto Sans Symbols"/>
                <a:ea typeface="Noto Sans Symbols"/>
                <a:cs typeface="Noto Sans Symbols"/>
                <a:sym typeface="Noto Sans Symbols"/>
              </a:rPr>
              <a:t>D</a:t>
            </a:r>
            <a:r>
              <a:rPr lang="en" sz="2400">
                <a:solidFill>
                  <a:srgbClr val="000000"/>
                </a:solidFill>
                <a:latin typeface="Noto Sans Symbols"/>
                <a:ea typeface="Noto Sans Symbols"/>
                <a:cs typeface="Noto Sans Symbols"/>
                <a:sym typeface="Noto Sans Symbols"/>
              </a:rPr>
              <a:t>[</a:t>
            </a:r>
            <a:r>
              <a:rPr lang="en" sz="2400" i="1">
                <a:solidFill>
                  <a:srgbClr val="000000"/>
                </a:solidFill>
                <a:latin typeface="Noto Sans Symbols"/>
                <a:ea typeface="Noto Sans Symbols"/>
                <a:cs typeface="Noto Sans Symbols"/>
                <a:sym typeface="Noto Sans Symbols"/>
              </a:rPr>
              <a:t>v</a:t>
            </a:r>
            <a:r>
              <a:rPr lang="en" sz="2400">
                <a:solidFill>
                  <a:srgbClr val="000000"/>
                </a:solidFill>
                <a:latin typeface="Noto Sans Symbols"/>
                <a:ea typeface="Noto Sans Symbols"/>
                <a:cs typeface="Noto Sans Symbols"/>
                <a:sym typeface="Noto Sans Symbols"/>
              </a:rPr>
              <a:t>], </a:t>
            </a:r>
            <a:r>
              <a:rPr lang="en" sz="2400" i="1">
                <a:solidFill>
                  <a:srgbClr val="000000"/>
                </a:solidFill>
                <a:latin typeface="Noto Sans Symbols"/>
                <a:ea typeface="Noto Sans Symbols"/>
                <a:cs typeface="Noto Sans Symbols"/>
                <a:sym typeface="Noto Sans Symbols"/>
              </a:rPr>
              <a:t>D</a:t>
            </a:r>
            <a:r>
              <a:rPr lang="en" sz="2400">
                <a:solidFill>
                  <a:srgbClr val="000000"/>
                </a:solidFill>
                <a:latin typeface="Noto Sans Symbols"/>
                <a:ea typeface="Noto Sans Symbols"/>
                <a:cs typeface="Noto Sans Symbols"/>
                <a:sym typeface="Noto Sans Symbols"/>
              </a:rPr>
              <a:t>[</a:t>
            </a:r>
            <a:r>
              <a:rPr lang="en" sz="2400" i="1">
                <a:solidFill>
                  <a:srgbClr val="000000"/>
                </a:solidFill>
                <a:latin typeface="Noto Sans Symbols"/>
                <a:ea typeface="Noto Sans Symbols"/>
                <a:cs typeface="Noto Sans Symbols"/>
                <a:sym typeface="Noto Sans Symbols"/>
              </a:rPr>
              <a:t>u</a:t>
            </a:r>
            <a:r>
              <a:rPr lang="en" sz="2400">
                <a:solidFill>
                  <a:srgbClr val="000000"/>
                </a:solidFill>
                <a:latin typeface="Noto Sans Symbols"/>
                <a:ea typeface="Noto Sans Symbols"/>
                <a:cs typeface="Noto Sans Symbols"/>
                <a:sym typeface="Noto Sans Symbols"/>
              </a:rPr>
              <a:t>]＋</a:t>
            </a:r>
            <a:r>
              <a:rPr lang="en" sz="2400" i="1">
                <a:solidFill>
                  <a:srgbClr val="000000"/>
                </a:solidFill>
                <a:latin typeface="Noto Sans Symbols"/>
                <a:ea typeface="Noto Sans Symbols"/>
                <a:cs typeface="Noto Sans Symbols"/>
                <a:sym typeface="Noto Sans Symbols"/>
              </a:rPr>
              <a:t>w</a:t>
            </a:r>
            <a:r>
              <a:rPr lang="en" sz="2400">
                <a:solidFill>
                  <a:srgbClr val="000000"/>
                </a:solidFill>
                <a:latin typeface="Noto Sans Symbols"/>
                <a:ea typeface="Noto Sans Symbols"/>
                <a:cs typeface="Noto Sans Symbols"/>
                <a:sym typeface="Noto Sans Symbols"/>
              </a:rPr>
              <a:t>)</a:t>
            </a:r>
            <a:r>
              <a:rPr lang="en" sz="2400">
                <a:solidFill>
                  <a:srgbClr val="6AA84F"/>
                </a:solidFill>
              </a:rPr>
              <a:t> will result in </a:t>
            </a:r>
            <a:r>
              <a:rPr lang="en" sz="2400" b="1">
                <a:solidFill>
                  <a:srgbClr val="6AA84F"/>
                </a:solidFill>
              </a:rPr>
              <a:t>arithmetic overflow</a:t>
            </a:r>
            <a:r>
              <a:rPr lang="en" sz="2400">
                <a:solidFill>
                  <a:srgbClr val="6AA84F"/>
                </a:solidFill>
              </a:rPr>
              <a:t>!</a:t>
            </a:r>
            <a:endParaRPr sz="2400">
              <a:solidFill>
                <a:srgbClr val="6AA84F"/>
              </a:solidFill>
            </a:endParaRPr>
          </a:p>
          <a:p>
            <a:pPr marL="0" lvl="0" indent="0" algn="l" rtl="0">
              <a:lnSpc>
                <a:spcPct val="115000"/>
              </a:lnSpc>
              <a:spcBef>
                <a:spcPts val="1600"/>
              </a:spcBef>
              <a:spcAft>
                <a:spcPts val="1600"/>
              </a:spcAft>
              <a:buSzPts val="1800"/>
              <a:buNone/>
            </a:pPr>
            <a:r>
              <a:rPr lang="en" sz="2400">
                <a:solidFill>
                  <a:srgbClr val="37474F"/>
                </a:solidFill>
                <a:highlight>
                  <a:srgbClr val="EFEFEF"/>
                </a:highlight>
                <a:latin typeface="Consolas"/>
                <a:ea typeface="Consolas"/>
                <a:cs typeface="Consolas"/>
                <a:sym typeface="Consolas"/>
              </a:rPr>
              <a:t>Integer.MAX_VALUE + 1</a:t>
            </a:r>
            <a:r>
              <a:rPr lang="en" sz="2400">
                <a:solidFill>
                  <a:srgbClr val="6AA84F"/>
                </a:solidFill>
              </a:rPr>
              <a:t> already results in </a:t>
            </a:r>
            <a:r>
              <a:rPr lang="en" sz="2400">
                <a:solidFill>
                  <a:srgbClr val="37474F"/>
                </a:solidFill>
                <a:highlight>
                  <a:srgbClr val="EFEFEF"/>
                </a:highlight>
                <a:latin typeface="Consolas"/>
                <a:ea typeface="Consolas"/>
                <a:cs typeface="Consolas"/>
                <a:sym typeface="Consolas"/>
              </a:rPr>
              <a:t>-2</a:t>
            </a:r>
            <a:r>
              <a:rPr lang="en" sz="2400" baseline="30000">
                <a:solidFill>
                  <a:srgbClr val="37474F"/>
                </a:solidFill>
                <a:highlight>
                  <a:srgbClr val="EFEFEF"/>
                </a:highlight>
                <a:latin typeface="Consolas"/>
                <a:ea typeface="Consolas"/>
                <a:cs typeface="Consolas"/>
                <a:sym typeface="Consolas"/>
              </a:rPr>
              <a:t>31</a:t>
            </a:r>
            <a:endParaRPr sz="2400">
              <a:solidFill>
                <a:srgbClr val="37474F"/>
              </a:solidFill>
              <a:highlight>
                <a:srgbClr val="EFEFEF"/>
              </a:highlight>
              <a:latin typeface="Consolas"/>
              <a:ea typeface="Consolas"/>
              <a:cs typeface="Consolas"/>
              <a:sym typeface="Consolas"/>
            </a:endParaRPr>
          </a:p>
        </p:txBody>
      </p:sp>
      <p:sp>
        <p:nvSpPr>
          <p:cNvPr id="632" name="Google Shape;632;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46</a:t>
            </a:fld>
            <a:endParaRPr/>
          </a:p>
        </p:txBody>
      </p:sp>
      <p:sp>
        <p:nvSpPr>
          <p:cNvPr id="633" name="Google Shape;633;p46"/>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should </a:t>
            </a:r>
            <a:r>
              <a:rPr lang="en" i="1"/>
              <a:t>infinity</a:t>
            </a:r>
            <a:r>
              <a:rPr lang="en"/>
              <a:t> </a:t>
            </a:r>
            <a:r>
              <a:rPr lang="en">
                <a:latin typeface="Noto Sans Symbols"/>
                <a:ea typeface="Noto Sans Symbols"/>
                <a:cs typeface="Noto Sans Symbols"/>
                <a:sym typeface="Noto Sans Symbols"/>
              </a:rPr>
              <a:t>INF</a:t>
            </a:r>
            <a:r>
              <a:rPr lang="en"/>
              <a:t> be?</a:t>
            </a:r>
            <a:endParaRPr/>
          </a:p>
        </p:txBody>
      </p:sp>
      <p:sp>
        <p:nvSpPr>
          <p:cNvPr id="639" name="Google Shape;639;p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If we are using integers:</a:t>
            </a:r>
            <a:endParaRPr sz="2400" b="1" baseline="30000"/>
          </a:p>
          <a:p>
            <a:pPr marL="457200" lvl="0" indent="-381000" algn="l" rtl="0">
              <a:lnSpc>
                <a:spcPct val="115000"/>
              </a:lnSpc>
              <a:spcBef>
                <a:spcPts val="1600"/>
              </a:spcBef>
              <a:spcAft>
                <a:spcPts val="0"/>
              </a:spcAft>
              <a:buSzPts val="2400"/>
              <a:buChar char="●"/>
            </a:pPr>
            <a:r>
              <a:rPr lang="en" sz="2400"/>
              <a:t>Calculate an impossible value, based on the problem limits. (Eg: 10</a:t>
            </a:r>
            <a:r>
              <a:rPr lang="en" sz="2400" baseline="30000"/>
              <a:t>9</a:t>
            </a:r>
            <a:r>
              <a:rPr lang="en" sz="2400"/>
              <a:t>)</a:t>
            </a:r>
            <a:endParaRPr sz="2400"/>
          </a:p>
          <a:p>
            <a:pPr marL="457200" lvl="0" indent="-381000" algn="l" rtl="0">
              <a:lnSpc>
                <a:spcPct val="115000"/>
              </a:lnSpc>
              <a:spcBef>
                <a:spcPts val="0"/>
              </a:spcBef>
              <a:spcAft>
                <a:spcPts val="0"/>
              </a:spcAft>
              <a:buSzPts val="2400"/>
              <a:buChar char="●"/>
            </a:pPr>
            <a:r>
              <a:rPr lang="en" sz="2400"/>
              <a:t>Ensure </a:t>
            </a:r>
            <a:r>
              <a:rPr lang="en" sz="2400">
                <a:solidFill>
                  <a:srgbClr val="37474F"/>
                </a:solidFill>
                <a:highlight>
                  <a:srgbClr val="EFEFEF"/>
                </a:highlight>
                <a:latin typeface="Consolas"/>
                <a:ea typeface="Consolas"/>
                <a:cs typeface="Consolas"/>
                <a:sym typeface="Consolas"/>
              </a:rPr>
              <a:t>INF + max_edge_weight</a:t>
            </a:r>
            <a:r>
              <a:rPr lang="en" sz="2400"/>
              <a:t> fits into the data type</a:t>
            </a:r>
            <a:endParaRPr sz="2400"/>
          </a:p>
          <a:p>
            <a:pPr marL="457200" lvl="0" indent="-381000" algn="l" rtl="0">
              <a:lnSpc>
                <a:spcPct val="115000"/>
              </a:lnSpc>
              <a:spcBef>
                <a:spcPts val="0"/>
              </a:spcBef>
              <a:spcAft>
                <a:spcPts val="0"/>
              </a:spcAft>
              <a:buSzPts val="2400"/>
              <a:buChar char="●"/>
            </a:pPr>
            <a:r>
              <a:rPr lang="en" sz="2400"/>
              <a:t>Use </a:t>
            </a:r>
            <a:r>
              <a:rPr lang="en" sz="2400">
                <a:solidFill>
                  <a:srgbClr val="37474F"/>
                </a:solidFill>
                <a:highlight>
                  <a:srgbClr val="EFEFEF"/>
                </a:highlight>
                <a:latin typeface="Consolas"/>
                <a:ea typeface="Consolas"/>
                <a:cs typeface="Consolas"/>
                <a:sym typeface="Consolas"/>
              </a:rPr>
              <a:t>long</a:t>
            </a:r>
            <a:r>
              <a:rPr lang="en" sz="2400"/>
              <a:t> if unsure!</a:t>
            </a:r>
            <a:endParaRPr sz="2400"/>
          </a:p>
        </p:txBody>
      </p:sp>
      <p:sp>
        <p:nvSpPr>
          <p:cNvPr id="640" name="Google Shape;640;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47</a:t>
            </a:fld>
            <a:endParaRPr/>
          </a:p>
        </p:txBody>
      </p:sp>
      <p:sp>
        <p:nvSpPr>
          <p:cNvPr id="641" name="Google Shape;641;p47"/>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should </a:t>
            </a:r>
            <a:r>
              <a:rPr lang="en" i="1"/>
              <a:t>infinity</a:t>
            </a:r>
            <a:r>
              <a:rPr lang="en"/>
              <a:t> </a:t>
            </a:r>
            <a:r>
              <a:rPr lang="en">
                <a:latin typeface="Noto Sans Symbols"/>
                <a:ea typeface="Noto Sans Symbols"/>
                <a:cs typeface="Noto Sans Symbols"/>
                <a:sym typeface="Noto Sans Symbols"/>
              </a:rPr>
              <a:t>INF</a:t>
            </a:r>
            <a:r>
              <a:rPr lang="en"/>
              <a:t> be?</a:t>
            </a:r>
            <a:endParaRPr/>
          </a:p>
        </p:txBody>
      </p:sp>
      <p:sp>
        <p:nvSpPr>
          <p:cNvPr id="647" name="Google Shape;647;p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Alternatively, </a:t>
            </a:r>
            <a:endParaRPr sz="2400" b="1" baseline="30000"/>
          </a:p>
          <a:p>
            <a:pPr marL="457200" lvl="0" indent="-381000" algn="l" rtl="0">
              <a:lnSpc>
                <a:spcPct val="115000"/>
              </a:lnSpc>
              <a:spcBef>
                <a:spcPts val="1600"/>
              </a:spcBef>
              <a:spcAft>
                <a:spcPts val="0"/>
              </a:spcAft>
              <a:buSzPts val="2400"/>
              <a:buChar char="●"/>
            </a:pPr>
            <a:r>
              <a:rPr lang="en" sz="2400"/>
              <a:t>We can use impossible ‘placeholder’ values such as </a:t>
            </a:r>
            <a:r>
              <a:rPr lang="en" sz="2400">
                <a:solidFill>
                  <a:srgbClr val="000000"/>
                </a:solidFill>
                <a:latin typeface="Noto Sans Symbols"/>
                <a:ea typeface="Noto Sans Symbols"/>
                <a:cs typeface="Noto Sans Symbols"/>
                <a:sym typeface="Noto Sans Symbols"/>
              </a:rPr>
              <a:t>－1</a:t>
            </a:r>
            <a:r>
              <a:rPr lang="en" sz="2400"/>
              <a:t> (less bug-prone)</a:t>
            </a:r>
            <a:endParaRPr sz="2400"/>
          </a:p>
          <a:p>
            <a:pPr marL="457200" lvl="0" indent="-381000" algn="l" rtl="0">
              <a:lnSpc>
                <a:spcPct val="115000"/>
              </a:lnSpc>
              <a:spcBef>
                <a:spcPts val="0"/>
              </a:spcBef>
              <a:spcAft>
                <a:spcPts val="0"/>
              </a:spcAft>
              <a:buSzPts val="2400"/>
              <a:buChar char="●"/>
            </a:pPr>
            <a:r>
              <a:rPr lang="en" sz="2400"/>
              <a:t>Need to handle such cases explicitly</a:t>
            </a:r>
            <a:endParaRPr sz="2400"/>
          </a:p>
          <a:p>
            <a:pPr marL="457200" lvl="0" indent="-381000" algn="l" rtl="0">
              <a:lnSpc>
                <a:spcPct val="115000"/>
              </a:lnSpc>
              <a:spcBef>
                <a:spcPts val="0"/>
              </a:spcBef>
              <a:spcAft>
                <a:spcPts val="0"/>
              </a:spcAft>
              <a:buSzPts val="2400"/>
              <a:buChar char="●"/>
            </a:pPr>
            <a:r>
              <a:rPr lang="en" sz="2400"/>
              <a:t>Does not work with negative values</a:t>
            </a:r>
            <a:endParaRPr sz="2400"/>
          </a:p>
        </p:txBody>
      </p:sp>
      <p:sp>
        <p:nvSpPr>
          <p:cNvPr id="648" name="Google Shape;648;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48</a:t>
            </a:fld>
            <a:endParaRPr/>
          </a:p>
        </p:txBody>
      </p:sp>
      <p:sp>
        <p:nvSpPr>
          <p:cNvPr id="649" name="Google Shape;649;p48"/>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Google Shape;654;p49"/>
          <p:cNvPicPr preferRelativeResize="0"/>
          <p:nvPr/>
        </p:nvPicPr>
        <p:blipFill rotWithShape="1">
          <a:blip r:embed="rId3">
            <a:alphaModFix/>
          </a:blip>
          <a:srcRect/>
          <a:stretch/>
        </p:blipFill>
        <p:spPr>
          <a:xfrm>
            <a:off x="2750100" y="1152454"/>
            <a:ext cx="2239347" cy="3048000"/>
          </a:xfrm>
          <a:prstGeom prst="rect">
            <a:avLst/>
          </a:prstGeom>
          <a:noFill/>
          <a:ln>
            <a:noFill/>
          </a:ln>
        </p:spPr>
      </p:pic>
      <p:sp>
        <p:nvSpPr>
          <p:cNvPr id="655" name="Google Shape;655;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Bellman-Ford－Paying homage</a:t>
            </a:r>
            <a:endParaRPr/>
          </a:p>
        </p:txBody>
      </p:sp>
      <p:sp>
        <p:nvSpPr>
          <p:cNvPr id="656" name="Google Shape;656;p49"/>
          <p:cNvSpPr txBox="1">
            <a:spLocks noGrp="1"/>
          </p:cNvSpPr>
          <p:nvPr>
            <p:ph type="body" idx="1"/>
          </p:nvPr>
        </p:nvSpPr>
        <p:spPr>
          <a:xfrm>
            <a:off x="311575" y="4200450"/>
            <a:ext cx="2239200" cy="368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400"/>
              <a:buNone/>
            </a:pPr>
            <a:r>
              <a:rPr lang="en" sz="1500"/>
              <a:t>Richard E. </a:t>
            </a:r>
            <a:r>
              <a:rPr lang="en" sz="1500" b="1"/>
              <a:t>Bellman</a:t>
            </a:r>
            <a:endParaRPr sz="1500" b="1"/>
          </a:p>
        </p:txBody>
      </p:sp>
      <p:sp>
        <p:nvSpPr>
          <p:cNvPr id="657" name="Google Shape;657;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49</a:t>
            </a:fld>
            <a:endParaRPr/>
          </a:p>
        </p:txBody>
      </p:sp>
      <p:sp>
        <p:nvSpPr>
          <p:cNvPr id="658" name="Google Shape;658;p49"/>
          <p:cNvSpPr txBox="1">
            <a:spLocks noGrp="1"/>
          </p:cNvSpPr>
          <p:nvPr>
            <p:ph type="body" idx="2"/>
          </p:nvPr>
        </p:nvSpPr>
        <p:spPr>
          <a:xfrm>
            <a:off x="2750100" y="4200450"/>
            <a:ext cx="2239200" cy="36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400"/>
              <a:buNone/>
            </a:pPr>
            <a:r>
              <a:rPr lang="en"/>
              <a:t>Lester Randolph </a:t>
            </a:r>
            <a:r>
              <a:rPr lang="en" b="1"/>
              <a:t>Ford</a:t>
            </a:r>
            <a:r>
              <a:rPr lang="en"/>
              <a:t> Jr. </a:t>
            </a:r>
            <a:endParaRPr/>
          </a:p>
        </p:txBody>
      </p:sp>
      <p:pic>
        <p:nvPicPr>
          <p:cNvPr id="659" name="Google Shape;659;p49"/>
          <p:cNvPicPr preferRelativeResize="0"/>
          <p:nvPr/>
        </p:nvPicPr>
        <p:blipFill rotWithShape="1">
          <a:blip r:embed="rId4">
            <a:alphaModFix/>
          </a:blip>
          <a:srcRect l="8172"/>
          <a:stretch/>
        </p:blipFill>
        <p:spPr>
          <a:xfrm>
            <a:off x="311701" y="1152450"/>
            <a:ext cx="2239200" cy="3048000"/>
          </a:xfrm>
          <a:prstGeom prst="rect">
            <a:avLst/>
          </a:prstGeom>
          <a:noFill/>
          <a:ln>
            <a:noFill/>
          </a:ln>
        </p:spPr>
      </p:pic>
      <p:sp>
        <p:nvSpPr>
          <p:cNvPr id="660" name="Google Shape;660;p49"/>
          <p:cNvSpPr txBox="1"/>
          <p:nvPr/>
        </p:nvSpPr>
        <p:spPr>
          <a:xfrm>
            <a:off x="311575" y="4568875"/>
            <a:ext cx="4677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Arial"/>
                <a:ea typeface="Arial"/>
                <a:cs typeface="Arial"/>
                <a:sym typeface="Arial"/>
              </a:rPr>
              <a:t>Image source: Wikipedia</a:t>
            </a:r>
            <a:endParaRPr sz="1400" b="0" i="0" u="none" strike="noStrike" cap="none">
              <a:solidFill>
                <a:srgbClr val="595959"/>
              </a:solidFill>
              <a:latin typeface="Arial"/>
              <a:ea typeface="Arial"/>
              <a:cs typeface="Arial"/>
              <a:sym typeface="Arial"/>
            </a:endParaRPr>
          </a:p>
        </p:txBody>
      </p:sp>
      <p:sp>
        <p:nvSpPr>
          <p:cNvPr id="661" name="Google Shape;661;p49"/>
          <p:cNvSpPr txBox="1">
            <a:spLocks noGrp="1"/>
          </p:cNvSpPr>
          <p:nvPr>
            <p:ph type="body" idx="1"/>
          </p:nvPr>
        </p:nvSpPr>
        <p:spPr>
          <a:xfrm>
            <a:off x="4989475" y="1152475"/>
            <a:ext cx="38427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600" i="1"/>
              <a:t>“The algorithm was first proposed by Alfonso Shimbel (</a:t>
            </a:r>
            <a:r>
              <a:rPr lang="en" sz="1600" i="1" u="sng">
                <a:solidFill>
                  <a:schemeClr val="hlink"/>
                </a:solidFill>
                <a:hlinkClick r:id="rId5"/>
              </a:rPr>
              <a:t>1955</a:t>
            </a:r>
            <a:r>
              <a:rPr lang="en" sz="1600" i="1"/>
              <a:t>), but is instead named after </a:t>
            </a:r>
            <a:r>
              <a:rPr lang="en" sz="1600" i="1" u="sng">
                <a:solidFill>
                  <a:schemeClr val="hlink"/>
                </a:solidFill>
                <a:hlinkClick r:id="rId6"/>
              </a:rPr>
              <a:t>Richard Bellman</a:t>
            </a:r>
            <a:r>
              <a:rPr lang="en" sz="1600" i="1"/>
              <a:t> and </a:t>
            </a:r>
            <a:r>
              <a:rPr lang="en" sz="1600" i="1" u="sng">
                <a:solidFill>
                  <a:schemeClr val="hlink"/>
                </a:solidFill>
                <a:hlinkClick r:id="rId7"/>
              </a:rPr>
              <a:t>Lester Ford, Jr.</a:t>
            </a:r>
            <a:r>
              <a:rPr lang="en" sz="1600" i="1"/>
              <a:t>, who published it in </a:t>
            </a:r>
            <a:r>
              <a:rPr lang="en" sz="1600" i="1" u="sng">
                <a:solidFill>
                  <a:schemeClr val="hlink"/>
                </a:solidFill>
                <a:hlinkClick r:id="rId8"/>
              </a:rPr>
              <a:t>1958</a:t>
            </a:r>
            <a:r>
              <a:rPr lang="en" sz="1600" i="1"/>
              <a:t> and </a:t>
            </a:r>
            <a:r>
              <a:rPr lang="en" sz="1600" i="1" u="sng">
                <a:solidFill>
                  <a:schemeClr val="hlink"/>
                </a:solidFill>
                <a:hlinkClick r:id="rId9"/>
              </a:rPr>
              <a:t>1956</a:t>
            </a:r>
            <a:r>
              <a:rPr lang="en" sz="1600" i="1"/>
              <a:t>, respectively. </a:t>
            </a:r>
            <a:r>
              <a:rPr lang="en" sz="1600" i="1" u="sng">
                <a:solidFill>
                  <a:schemeClr val="hlink"/>
                </a:solidFill>
                <a:hlinkClick r:id="rId10"/>
              </a:rPr>
              <a:t>Edward F. Moore</a:t>
            </a:r>
            <a:r>
              <a:rPr lang="en" sz="1600" i="1"/>
              <a:t> also published the same algorithm in 1957, and for this reason it is also sometimes called the </a:t>
            </a:r>
            <a:r>
              <a:rPr lang="en" sz="1600" b="1" i="1"/>
              <a:t>Bellman–Ford–Moore algorithm</a:t>
            </a:r>
            <a:r>
              <a:rPr lang="en" sz="1600" i="1"/>
              <a:t>.”</a:t>
            </a:r>
            <a:endParaRPr sz="1600"/>
          </a:p>
          <a:p>
            <a:pPr marL="0" lvl="0" indent="0" algn="l" rtl="0">
              <a:lnSpc>
                <a:spcPct val="115000"/>
              </a:lnSpc>
              <a:spcBef>
                <a:spcPts val="1600"/>
              </a:spcBef>
              <a:spcAft>
                <a:spcPts val="1600"/>
              </a:spcAft>
              <a:buSzPts val="1400"/>
              <a:buNone/>
            </a:pPr>
            <a:r>
              <a:rPr lang="en" sz="1600"/>
              <a:t>Source: </a:t>
            </a:r>
            <a:r>
              <a:rPr lang="en" sz="1600" u="sng">
                <a:solidFill>
                  <a:schemeClr val="hlink"/>
                </a:solidFill>
                <a:hlinkClick r:id="rId11"/>
              </a:rPr>
              <a:t>Wikipedia</a:t>
            </a:r>
            <a:endParaRPr sz="1600"/>
          </a:p>
        </p:txBody>
      </p:sp>
      <p:sp>
        <p:nvSpPr>
          <p:cNvPr id="662" name="Google Shape;662;p49"/>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BFS / DFS</a:t>
            </a:r>
            <a:endParaRPr/>
          </a:p>
        </p:txBody>
      </p:sp>
      <p:pic>
        <p:nvPicPr>
          <p:cNvPr id="135" name="Google Shape;135;p5"/>
          <p:cNvPicPr preferRelativeResize="0"/>
          <p:nvPr/>
        </p:nvPicPr>
        <p:blipFill rotWithShape="1">
          <a:blip r:embed="rId3">
            <a:alphaModFix/>
          </a:blip>
          <a:srcRect/>
          <a:stretch/>
        </p:blipFill>
        <p:spPr>
          <a:xfrm>
            <a:off x="1496914" y="1076625"/>
            <a:ext cx="6150174" cy="37824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Bellman-Ford－Algorithm</a:t>
            </a:r>
            <a:endParaRPr/>
          </a:p>
        </p:txBody>
      </p:sp>
      <p:sp>
        <p:nvSpPr>
          <p:cNvPr id="668" name="Google Shape;668;p50"/>
          <p:cNvSpPr txBox="1">
            <a:spLocks noGrp="1"/>
          </p:cNvSpPr>
          <p:nvPr>
            <p:ph type="body" idx="1"/>
          </p:nvPr>
        </p:nvSpPr>
        <p:spPr>
          <a:xfrm>
            <a:off x="311700" y="11524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t>For a graph </a:t>
            </a:r>
            <a:r>
              <a:rPr lang="en" sz="2400" i="1">
                <a:solidFill>
                  <a:srgbClr val="000000"/>
                </a:solidFill>
                <a:latin typeface="Noto Sans Symbols"/>
                <a:ea typeface="Noto Sans Symbols"/>
                <a:cs typeface="Noto Sans Symbols"/>
                <a:sym typeface="Noto Sans Symbols"/>
              </a:rPr>
              <a:t>G</a:t>
            </a:r>
            <a:r>
              <a:rPr lang="en" sz="2400"/>
              <a:t> with </a:t>
            </a:r>
            <a:r>
              <a:rPr lang="en" sz="2400" i="1">
                <a:solidFill>
                  <a:schemeClr val="dk1"/>
                </a:solidFill>
                <a:latin typeface="Noto Sans Symbols"/>
                <a:ea typeface="Noto Sans Symbols"/>
                <a:cs typeface="Noto Sans Symbols"/>
                <a:sym typeface="Noto Sans Symbols"/>
              </a:rPr>
              <a:t>V</a:t>
            </a:r>
            <a:r>
              <a:rPr lang="en" sz="2400"/>
              <a:t> vertices and </a:t>
            </a:r>
            <a:r>
              <a:rPr lang="en" sz="2400" i="1">
                <a:solidFill>
                  <a:schemeClr val="dk1"/>
                </a:solidFill>
                <a:latin typeface="Noto Sans Symbols"/>
                <a:ea typeface="Noto Sans Symbols"/>
                <a:cs typeface="Noto Sans Symbols"/>
                <a:sym typeface="Noto Sans Symbols"/>
              </a:rPr>
              <a:t>E</a:t>
            </a:r>
            <a:r>
              <a:rPr lang="en" sz="2400"/>
              <a:t> edges:</a:t>
            </a:r>
            <a:endParaRPr sz="2000"/>
          </a:p>
        </p:txBody>
      </p:sp>
      <p:sp>
        <p:nvSpPr>
          <p:cNvPr id="669" name="Google Shape;669;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50</a:t>
            </a:fld>
            <a:endParaRPr/>
          </a:p>
        </p:txBody>
      </p:sp>
      <p:sp>
        <p:nvSpPr>
          <p:cNvPr id="670" name="Google Shape;670;p50"/>
          <p:cNvSpPr txBox="1"/>
          <p:nvPr/>
        </p:nvSpPr>
        <p:spPr>
          <a:xfrm>
            <a:off x="311700" y="2189875"/>
            <a:ext cx="5923200" cy="1982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Noto Sans Symbols"/>
              <a:ea typeface="Noto Sans Symbols"/>
              <a:cs typeface="Noto Sans Symbols"/>
              <a:sym typeface="Noto Sans Symbols"/>
            </a:endParaRPr>
          </a:p>
        </p:txBody>
      </p:sp>
      <p:sp>
        <p:nvSpPr>
          <p:cNvPr id="671" name="Google Shape;671;p50"/>
          <p:cNvSpPr txBox="1"/>
          <p:nvPr/>
        </p:nvSpPr>
        <p:spPr>
          <a:xfrm>
            <a:off x="311700" y="1725175"/>
            <a:ext cx="5923200" cy="4647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Noto Sans Symbols"/>
                <a:ea typeface="Noto Sans Symbols"/>
                <a:cs typeface="Noto Sans Symbols"/>
                <a:sym typeface="Noto Sans Symbols"/>
              </a:rPr>
              <a:t>Bellman-Ford(</a:t>
            </a:r>
            <a:r>
              <a:rPr lang="en" sz="2400" b="0" i="1" u="none" strike="noStrike" cap="none">
                <a:solidFill>
                  <a:srgbClr val="FFFFFF"/>
                </a:solidFill>
                <a:latin typeface="Noto Sans Symbols"/>
                <a:ea typeface="Noto Sans Symbols"/>
                <a:cs typeface="Noto Sans Symbols"/>
                <a:sym typeface="Noto Sans Symbols"/>
              </a:rPr>
              <a:t>G</a:t>
            </a:r>
            <a:r>
              <a:rPr lang="en" sz="2400" b="0" i="0" u="none" strike="noStrike" cap="none">
                <a:solidFill>
                  <a:srgbClr val="FFFFFF"/>
                </a:solidFill>
                <a:latin typeface="Noto Sans Symbols"/>
                <a:ea typeface="Noto Sans Symbols"/>
                <a:cs typeface="Noto Sans Symbols"/>
                <a:sym typeface="Noto Sans Symbols"/>
              </a:rPr>
              <a:t>)</a:t>
            </a:r>
            <a:endParaRPr sz="2400" b="1" i="0" u="none" strike="noStrike" cap="none">
              <a:solidFill>
                <a:srgbClr val="FFFFFF"/>
              </a:solidFill>
              <a:latin typeface="Noto Sans Symbols"/>
              <a:ea typeface="Noto Sans Symbols"/>
              <a:cs typeface="Noto Sans Symbols"/>
              <a:sym typeface="Noto Sans Symbols"/>
            </a:endParaRPr>
          </a:p>
        </p:txBody>
      </p:sp>
      <p:sp>
        <p:nvSpPr>
          <p:cNvPr id="672" name="Google Shape;672;p50"/>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Bellman-Ford－Algorithm</a:t>
            </a:r>
            <a:endParaRPr/>
          </a:p>
        </p:txBody>
      </p:sp>
      <p:sp>
        <p:nvSpPr>
          <p:cNvPr id="678" name="Google Shape;678;p51"/>
          <p:cNvSpPr txBox="1">
            <a:spLocks noGrp="1"/>
          </p:cNvSpPr>
          <p:nvPr>
            <p:ph type="body" idx="1"/>
          </p:nvPr>
        </p:nvSpPr>
        <p:spPr>
          <a:xfrm>
            <a:off x="311700" y="11524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t>For a graph </a:t>
            </a:r>
            <a:r>
              <a:rPr lang="en" sz="2400" i="1">
                <a:solidFill>
                  <a:srgbClr val="000000"/>
                </a:solidFill>
                <a:latin typeface="Noto Sans Symbols"/>
                <a:ea typeface="Noto Sans Symbols"/>
                <a:cs typeface="Noto Sans Symbols"/>
                <a:sym typeface="Noto Sans Symbols"/>
              </a:rPr>
              <a:t>G</a:t>
            </a:r>
            <a:r>
              <a:rPr lang="en" sz="2400"/>
              <a:t> with </a:t>
            </a:r>
            <a:r>
              <a:rPr lang="en" sz="2400" i="1">
                <a:solidFill>
                  <a:schemeClr val="dk1"/>
                </a:solidFill>
                <a:latin typeface="Noto Sans Symbols"/>
                <a:ea typeface="Noto Sans Symbols"/>
                <a:cs typeface="Noto Sans Symbols"/>
                <a:sym typeface="Noto Sans Symbols"/>
              </a:rPr>
              <a:t>V</a:t>
            </a:r>
            <a:r>
              <a:rPr lang="en" sz="2400"/>
              <a:t> vertices and </a:t>
            </a:r>
            <a:r>
              <a:rPr lang="en" sz="2400" i="1">
                <a:solidFill>
                  <a:schemeClr val="dk1"/>
                </a:solidFill>
                <a:latin typeface="Noto Sans Symbols"/>
                <a:ea typeface="Noto Sans Symbols"/>
                <a:cs typeface="Noto Sans Symbols"/>
                <a:sym typeface="Noto Sans Symbols"/>
              </a:rPr>
              <a:t>E</a:t>
            </a:r>
            <a:r>
              <a:rPr lang="en" sz="2400"/>
              <a:t> edges:</a:t>
            </a:r>
            <a:endParaRPr sz="2000"/>
          </a:p>
        </p:txBody>
      </p:sp>
      <p:sp>
        <p:nvSpPr>
          <p:cNvPr id="679" name="Google Shape;679;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51</a:t>
            </a:fld>
            <a:endParaRPr/>
          </a:p>
        </p:txBody>
      </p:sp>
      <p:sp>
        <p:nvSpPr>
          <p:cNvPr id="680" name="Google Shape;680;p51"/>
          <p:cNvSpPr txBox="1"/>
          <p:nvPr/>
        </p:nvSpPr>
        <p:spPr>
          <a:xfrm>
            <a:off x="311700" y="2189875"/>
            <a:ext cx="5923200" cy="1982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Noto Sans Symbols"/>
                <a:ea typeface="Noto Sans Symbols"/>
                <a:cs typeface="Noto Sans Symbols"/>
                <a:sym typeface="Noto Sans Symbols"/>
              </a:rPr>
              <a:t>repeat</a:t>
            </a:r>
            <a:r>
              <a:rPr lang="en" sz="2400" b="0" i="0" u="none" strike="noStrike" cap="none">
                <a:solidFill>
                  <a:srgbClr val="000000"/>
                </a:solidFill>
                <a:latin typeface="Noto Sans Symbols"/>
                <a:ea typeface="Noto Sans Symbols"/>
                <a:cs typeface="Noto Sans Symbols"/>
                <a:sym typeface="Noto Sans Symbols"/>
              </a:rPr>
              <a:t> </a:t>
            </a:r>
            <a:r>
              <a:rPr lang="en" sz="2400" b="0" i="1" u="none" strike="noStrike" cap="none">
                <a:solidFill>
                  <a:schemeClr val="dk1"/>
                </a:solidFill>
                <a:latin typeface="Noto Sans Symbols"/>
                <a:ea typeface="Noto Sans Symbols"/>
                <a:cs typeface="Noto Sans Symbols"/>
                <a:sym typeface="Noto Sans Symbols"/>
              </a:rPr>
              <a:t>V</a:t>
            </a:r>
            <a:r>
              <a:rPr lang="en" sz="2400" b="0" i="0" u="none" strike="noStrike" cap="none">
                <a:solidFill>
                  <a:schemeClr val="dk1"/>
                </a:solidFill>
                <a:latin typeface="Noto Sans Symbols"/>
                <a:ea typeface="Noto Sans Symbols"/>
                <a:cs typeface="Noto Sans Symbols"/>
                <a:sym typeface="Noto Sans Symbols"/>
              </a:rPr>
              <a:t>－1</a:t>
            </a:r>
            <a:r>
              <a:rPr lang="en" sz="2400" b="1" i="0" u="none" strike="noStrike" cap="none">
                <a:solidFill>
                  <a:srgbClr val="000000"/>
                </a:solidFill>
                <a:latin typeface="Noto Sans Symbols"/>
                <a:ea typeface="Noto Sans Symbols"/>
                <a:cs typeface="Noto Sans Symbols"/>
                <a:sym typeface="Noto Sans Symbols"/>
              </a:rPr>
              <a:t> times</a:t>
            </a:r>
            <a:endParaRPr sz="2400" b="1" i="0" u="none" strike="noStrike" cap="none">
              <a:solidFill>
                <a:srgbClr val="000000"/>
              </a:solidFill>
              <a:latin typeface="Noto Sans Symbols"/>
              <a:ea typeface="Noto Sans Symbols"/>
              <a:cs typeface="Noto Sans Symbols"/>
              <a:sym typeface="Noto Sans Symbols"/>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Noto Sans Symbols"/>
                <a:ea typeface="Noto Sans Symbols"/>
                <a:cs typeface="Noto Sans Symbols"/>
                <a:sym typeface="Noto Sans Symbols"/>
              </a:rPr>
              <a:t>    for each</a:t>
            </a:r>
            <a:r>
              <a:rPr lang="en" sz="2400" b="0" i="0" u="none" strike="noStrike" cap="none">
                <a:solidFill>
                  <a:srgbClr val="000000"/>
                </a:solidFill>
                <a:latin typeface="Noto Sans Symbols"/>
                <a:ea typeface="Noto Sans Symbols"/>
                <a:cs typeface="Noto Sans Symbols"/>
                <a:sym typeface="Noto Sans Symbols"/>
              </a:rPr>
              <a:t> edge (</a:t>
            </a:r>
            <a:r>
              <a:rPr lang="en" sz="2400" b="0" i="1" u="none" strike="noStrike" cap="none">
                <a:solidFill>
                  <a:srgbClr val="000000"/>
                </a:solidFill>
                <a:latin typeface="Noto Sans Symbols"/>
                <a:ea typeface="Noto Sans Symbols"/>
                <a:cs typeface="Noto Sans Symbols"/>
                <a:sym typeface="Noto Sans Symbols"/>
              </a:rPr>
              <a:t>u</a:t>
            </a:r>
            <a:r>
              <a:rPr lang="en" sz="2400" b="0" i="0" u="none" strike="noStrike" cap="none">
                <a:solidFill>
                  <a:srgbClr val="000000"/>
                </a:solidFill>
                <a:latin typeface="Noto Sans Symbols"/>
                <a:ea typeface="Noto Sans Symbols"/>
                <a:cs typeface="Noto Sans Symbols"/>
                <a:sym typeface="Noto Sans Symbols"/>
              </a:rPr>
              <a:t>, </a:t>
            </a:r>
            <a:r>
              <a:rPr lang="en" sz="2400" b="0" i="1" u="none" strike="noStrike" cap="none">
                <a:solidFill>
                  <a:srgbClr val="000000"/>
                </a:solidFill>
                <a:latin typeface="Noto Sans Symbols"/>
                <a:ea typeface="Noto Sans Symbols"/>
                <a:cs typeface="Noto Sans Symbols"/>
                <a:sym typeface="Noto Sans Symbols"/>
              </a:rPr>
              <a:t>v</a:t>
            </a:r>
            <a:r>
              <a:rPr lang="en" sz="2400" b="0" i="0" u="none" strike="noStrike" cap="none">
                <a:solidFill>
                  <a:srgbClr val="000000"/>
                </a:solidFill>
                <a:latin typeface="Noto Sans Symbols"/>
                <a:ea typeface="Noto Sans Symbols"/>
                <a:cs typeface="Noto Sans Symbols"/>
                <a:sym typeface="Noto Sans Symbols"/>
              </a:rPr>
              <a:t>, </a:t>
            </a:r>
            <a:r>
              <a:rPr lang="en" sz="2400" b="0" i="1" u="none" strike="noStrike" cap="none">
                <a:solidFill>
                  <a:srgbClr val="000000"/>
                </a:solidFill>
                <a:latin typeface="Noto Sans Symbols"/>
                <a:ea typeface="Noto Sans Symbols"/>
                <a:cs typeface="Noto Sans Symbols"/>
                <a:sym typeface="Noto Sans Symbols"/>
              </a:rPr>
              <a:t>w</a:t>
            </a:r>
            <a:r>
              <a:rPr lang="en" sz="2400" b="0" i="0" u="none" strike="noStrike" cap="none">
                <a:solidFill>
                  <a:srgbClr val="000000"/>
                </a:solidFill>
                <a:latin typeface="Noto Sans Symbols"/>
                <a:ea typeface="Noto Sans Symbols"/>
                <a:cs typeface="Noto Sans Symbols"/>
                <a:sym typeface="Noto Sans Symbols"/>
              </a:rPr>
              <a:t>) in </a:t>
            </a:r>
            <a:r>
              <a:rPr lang="en" sz="2400" b="0" i="1" u="none" strike="noStrike" cap="none">
                <a:solidFill>
                  <a:srgbClr val="000000"/>
                </a:solidFill>
                <a:latin typeface="Noto Sans Symbols"/>
                <a:ea typeface="Noto Sans Symbols"/>
                <a:cs typeface="Noto Sans Symbols"/>
                <a:sym typeface="Noto Sans Symbols"/>
              </a:rPr>
              <a:t>G</a:t>
            </a:r>
            <a:r>
              <a:rPr lang="en" sz="2400" b="0" i="0" u="none" strike="noStrike" cap="none">
                <a:solidFill>
                  <a:srgbClr val="000000"/>
                </a:solidFill>
                <a:latin typeface="Noto Sans Symbols"/>
                <a:ea typeface="Noto Sans Symbols"/>
                <a:cs typeface="Noto Sans Symbols"/>
                <a:sym typeface="Noto Sans Symbols"/>
              </a:rPr>
              <a:t> </a:t>
            </a:r>
            <a:r>
              <a:rPr lang="en" sz="2400" b="1" i="0" u="none" strike="noStrike" cap="none">
                <a:solidFill>
                  <a:srgbClr val="000000"/>
                </a:solidFill>
                <a:latin typeface="Noto Sans Symbols"/>
                <a:ea typeface="Noto Sans Symbols"/>
                <a:cs typeface="Noto Sans Symbols"/>
                <a:sym typeface="Noto Sans Symbols"/>
              </a:rPr>
              <a:t>do</a:t>
            </a:r>
            <a:endParaRPr sz="2400" b="1" i="0" u="none" strike="noStrike" cap="none">
              <a:solidFill>
                <a:srgbClr val="000000"/>
              </a:solidFill>
              <a:latin typeface="Noto Sans Symbols"/>
              <a:ea typeface="Noto Sans Symbols"/>
              <a:cs typeface="Noto Sans Symbols"/>
              <a:sym typeface="Noto Sans Symbol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Noto Sans Symbols"/>
                <a:ea typeface="Noto Sans Symbols"/>
                <a:cs typeface="Noto Sans Symbols"/>
                <a:sym typeface="Noto Sans Symbols"/>
              </a:rPr>
              <a:t>        relax(</a:t>
            </a:r>
            <a:r>
              <a:rPr lang="en" sz="2400" b="0" i="1" u="none" strike="noStrike" cap="none">
                <a:solidFill>
                  <a:srgbClr val="000000"/>
                </a:solidFill>
                <a:latin typeface="Noto Sans Symbols"/>
                <a:ea typeface="Noto Sans Symbols"/>
                <a:cs typeface="Noto Sans Symbols"/>
                <a:sym typeface="Noto Sans Symbols"/>
              </a:rPr>
              <a:t>u</a:t>
            </a:r>
            <a:r>
              <a:rPr lang="en" sz="2400" b="0" i="0" u="none" strike="noStrike" cap="none">
                <a:solidFill>
                  <a:srgbClr val="000000"/>
                </a:solidFill>
                <a:latin typeface="Noto Sans Symbols"/>
                <a:ea typeface="Noto Sans Symbols"/>
                <a:cs typeface="Noto Sans Symbols"/>
                <a:sym typeface="Noto Sans Symbols"/>
              </a:rPr>
              <a:t>, </a:t>
            </a:r>
            <a:r>
              <a:rPr lang="en" sz="2400" b="0" i="1" u="none" strike="noStrike" cap="none">
                <a:solidFill>
                  <a:srgbClr val="000000"/>
                </a:solidFill>
                <a:latin typeface="Noto Sans Symbols"/>
                <a:ea typeface="Noto Sans Symbols"/>
                <a:cs typeface="Noto Sans Symbols"/>
                <a:sym typeface="Noto Sans Symbols"/>
              </a:rPr>
              <a:t>v</a:t>
            </a:r>
            <a:r>
              <a:rPr lang="en" sz="2400" b="0" i="0" u="none" strike="noStrike" cap="none">
                <a:solidFill>
                  <a:srgbClr val="000000"/>
                </a:solidFill>
                <a:latin typeface="Noto Sans Symbols"/>
                <a:ea typeface="Noto Sans Symbols"/>
                <a:cs typeface="Noto Sans Symbols"/>
                <a:sym typeface="Noto Sans Symbols"/>
              </a:rPr>
              <a:t>, </a:t>
            </a:r>
            <a:r>
              <a:rPr lang="en" sz="2400" b="0" i="1" u="none" strike="noStrike" cap="none">
                <a:solidFill>
                  <a:srgbClr val="000000"/>
                </a:solidFill>
                <a:latin typeface="Noto Sans Symbols"/>
                <a:ea typeface="Noto Sans Symbols"/>
                <a:cs typeface="Noto Sans Symbols"/>
                <a:sym typeface="Noto Sans Symbols"/>
              </a:rPr>
              <a:t>w</a:t>
            </a:r>
            <a:r>
              <a:rPr lang="en" sz="2400" b="0" i="0" u="none" strike="noStrike" cap="none">
                <a:solidFill>
                  <a:srgbClr val="000000"/>
                </a:solidFill>
                <a:latin typeface="Noto Sans Symbols"/>
                <a:ea typeface="Noto Sans Symbols"/>
                <a:cs typeface="Noto Sans Symbols"/>
                <a:sym typeface="Noto Sans Symbols"/>
              </a:rPr>
              <a:t>)</a:t>
            </a:r>
            <a:endParaRPr sz="2400" b="0" i="0" u="none" strike="noStrike" cap="none">
              <a:solidFill>
                <a:srgbClr val="000000"/>
              </a:solidFill>
              <a:latin typeface="Noto Sans Symbols"/>
              <a:ea typeface="Noto Sans Symbols"/>
              <a:cs typeface="Noto Sans Symbols"/>
              <a:sym typeface="Noto Sans Symbol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Noto Sans Symbols"/>
                <a:ea typeface="Noto Sans Symbols"/>
                <a:cs typeface="Noto Sans Symbols"/>
                <a:sym typeface="Noto Sans Symbols"/>
              </a:rPr>
              <a:t>    </a:t>
            </a:r>
            <a:r>
              <a:rPr lang="en" sz="2400" b="1" i="0" u="none" strike="noStrike" cap="none">
                <a:solidFill>
                  <a:srgbClr val="000000"/>
                </a:solidFill>
                <a:latin typeface="Noto Sans Symbols"/>
                <a:ea typeface="Noto Sans Symbols"/>
                <a:cs typeface="Noto Sans Symbols"/>
                <a:sym typeface="Noto Sans Symbols"/>
              </a:rPr>
              <a:t>end</a:t>
            </a:r>
            <a:endParaRPr sz="2400" b="1" i="0" u="none" strike="noStrike" cap="none">
              <a:solidFill>
                <a:srgbClr val="000000"/>
              </a:solidFill>
              <a:latin typeface="Noto Sans Symbols"/>
              <a:ea typeface="Noto Sans Symbols"/>
              <a:cs typeface="Noto Sans Symbols"/>
              <a:sym typeface="Noto Sans Symbols"/>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Noto Sans Symbols"/>
                <a:ea typeface="Noto Sans Symbols"/>
                <a:cs typeface="Noto Sans Symbols"/>
                <a:sym typeface="Noto Sans Symbols"/>
              </a:rPr>
              <a:t>end</a:t>
            </a:r>
            <a:endParaRPr sz="2400" b="1" i="0" u="none" strike="noStrike" cap="none">
              <a:solidFill>
                <a:schemeClr val="dk1"/>
              </a:solidFill>
              <a:latin typeface="Noto Sans Symbols"/>
              <a:ea typeface="Noto Sans Symbols"/>
              <a:cs typeface="Noto Sans Symbols"/>
              <a:sym typeface="Noto Sans Symbols"/>
            </a:endParaRPr>
          </a:p>
        </p:txBody>
      </p:sp>
      <p:sp>
        <p:nvSpPr>
          <p:cNvPr id="681" name="Google Shape;681;p51"/>
          <p:cNvSpPr txBox="1"/>
          <p:nvPr/>
        </p:nvSpPr>
        <p:spPr>
          <a:xfrm>
            <a:off x="311700" y="1725175"/>
            <a:ext cx="5923200" cy="4647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Noto Sans Symbols"/>
                <a:ea typeface="Noto Sans Symbols"/>
                <a:cs typeface="Noto Sans Symbols"/>
                <a:sym typeface="Noto Sans Symbols"/>
              </a:rPr>
              <a:t>Bellman-Ford(</a:t>
            </a:r>
            <a:r>
              <a:rPr lang="en" sz="2400" b="0" i="1" u="none" strike="noStrike" cap="none">
                <a:solidFill>
                  <a:srgbClr val="FFFFFF"/>
                </a:solidFill>
                <a:latin typeface="Noto Sans Symbols"/>
                <a:ea typeface="Noto Sans Symbols"/>
                <a:cs typeface="Noto Sans Symbols"/>
                <a:sym typeface="Noto Sans Symbols"/>
              </a:rPr>
              <a:t>G</a:t>
            </a:r>
            <a:r>
              <a:rPr lang="en" sz="2400" b="0" i="0" u="none" strike="noStrike" cap="none">
                <a:solidFill>
                  <a:srgbClr val="FFFFFF"/>
                </a:solidFill>
                <a:latin typeface="Noto Sans Symbols"/>
                <a:ea typeface="Noto Sans Symbols"/>
                <a:cs typeface="Noto Sans Symbols"/>
                <a:sym typeface="Noto Sans Symbols"/>
              </a:rPr>
              <a:t>)</a:t>
            </a:r>
            <a:endParaRPr sz="2400" b="1" i="0" u="none" strike="noStrike" cap="none">
              <a:solidFill>
                <a:srgbClr val="FFFFFF"/>
              </a:solidFill>
              <a:latin typeface="Noto Sans Symbols"/>
              <a:ea typeface="Noto Sans Symbols"/>
              <a:cs typeface="Noto Sans Symbols"/>
              <a:sym typeface="Noto Sans Symbols"/>
            </a:endParaRPr>
          </a:p>
        </p:txBody>
      </p:sp>
      <p:sp>
        <p:nvSpPr>
          <p:cNvPr id="682" name="Google Shape;682;p51"/>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
        <p:nvSpPr>
          <p:cNvPr id="683" name="Google Shape;683;p51"/>
          <p:cNvSpPr txBox="1"/>
          <p:nvPr/>
        </p:nvSpPr>
        <p:spPr>
          <a:xfrm>
            <a:off x="6500850" y="1781400"/>
            <a:ext cx="2520300" cy="158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What about array of distance estimates?</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Bellman-Ford－Algorithm</a:t>
            </a:r>
            <a:endParaRPr/>
          </a:p>
        </p:txBody>
      </p:sp>
      <p:sp>
        <p:nvSpPr>
          <p:cNvPr id="689" name="Google Shape;689;p52"/>
          <p:cNvSpPr txBox="1">
            <a:spLocks noGrp="1"/>
          </p:cNvSpPr>
          <p:nvPr>
            <p:ph type="body" idx="1"/>
          </p:nvPr>
        </p:nvSpPr>
        <p:spPr>
          <a:xfrm>
            <a:off x="311700" y="11524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t>For a graph </a:t>
            </a:r>
            <a:r>
              <a:rPr lang="en" sz="2400" i="1">
                <a:solidFill>
                  <a:srgbClr val="000000"/>
                </a:solidFill>
                <a:latin typeface="Noto Sans Symbols"/>
                <a:ea typeface="Noto Sans Symbols"/>
                <a:cs typeface="Noto Sans Symbols"/>
                <a:sym typeface="Noto Sans Symbols"/>
              </a:rPr>
              <a:t>G</a:t>
            </a:r>
            <a:r>
              <a:rPr lang="en" sz="2400"/>
              <a:t> with </a:t>
            </a:r>
            <a:r>
              <a:rPr lang="en" sz="2400" i="1">
                <a:solidFill>
                  <a:schemeClr val="dk1"/>
                </a:solidFill>
                <a:latin typeface="Noto Sans Symbols"/>
                <a:ea typeface="Noto Sans Symbols"/>
                <a:cs typeface="Noto Sans Symbols"/>
                <a:sym typeface="Noto Sans Symbols"/>
              </a:rPr>
              <a:t>V</a:t>
            </a:r>
            <a:r>
              <a:rPr lang="en" sz="2400"/>
              <a:t> vertices and </a:t>
            </a:r>
            <a:r>
              <a:rPr lang="en" sz="2400" i="1">
                <a:solidFill>
                  <a:schemeClr val="dk1"/>
                </a:solidFill>
                <a:latin typeface="Noto Sans Symbols"/>
                <a:ea typeface="Noto Sans Symbols"/>
                <a:cs typeface="Noto Sans Symbols"/>
                <a:sym typeface="Noto Sans Symbols"/>
              </a:rPr>
              <a:t>E</a:t>
            </a:r>
            <a:r>
              <a:rPr lang="en" sz="2400"/>
              <a:t> edges:</a:t>
            </a:r>
            <a:endParaRPr sz="2000"/>
          </a:p>
        </p:txBody>
      </p:sp>
      <p:sp>
        <p:nvSpPr>
          <p:cNvPr id="690" name="Google Shape;690;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52</a:t>
            </a:fld>
            <a:endParaRPr/>
          </a:p>
        </p:txBody>
      </p:sp>
      <p:sp>
        <p:nvSpPr>
          <p:cNvPr id="691" name="Google Shape;691;p52"/>
          <p:cNvSpPr txBox="1"/>
          <p:nvPr/>
        </p:nvSpPr>
        <p:spPr>
          <a:xfrm>
            <a:off x="311700" y="2189875"/>
            <a:ext cx="5923200" cy="1982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Noto Sans Symbols"/>
                <a:ea typeface="Noto Sans Symbols"/>
                <a:cs typeface="Noto Sans Symbols"/>
                <a:sym typeface="Noto Sans Symbols"/>
              </a:rPr>
              <a:t>repeat</a:t>
            </a:r>
            <a:r>
              <a:rPr lang="en" sz="2400" b="0" i="0" u="none" strike="noStrike" cap="none">
                <a:solidFill>
                  <a:srgbClr val="000000"/>
                </a:solidFill>
                <a:latin typeface="Noto Sans Symbols"/>
                <a:ea typeface="Noto Sans Symbols"/>
                <a:cs typeface="Noto Sans Symbols"/>
                <a:sym typeface="Noto Sans Symbols"/>
              </a:rPr>
              <a:t> </a:t>
            </a:r>
            <a:r>
              <a:rPr lang="en" sz="2400" b="0" i="1" u="none" strike="noStrike" cap="none">
                <a:solidFill>
                  <a:schemeClr val="dk1"/>
                </a:solidFill>
                <a:latin typeface="Noto Sans Symbols"/>
                <a:ea typeface="Noto Sans Symbols"/>
                <a:cs typeface="Noto Sans Symbols"/>
                <a:sym typeface="Noto Sans Symbols"/>
              </a:rPr>
              <a:t>V</a:t>
            </a:r>
            <a:r>
              <a:rPr lang="en" sz="2400" b="0" i="0" u="none" strike="noStrike" cap="none">
                <a:solidFill>
                  <a:schemeClr val="dk1"/>
                </a:solidFill>
                <a:latin typeface="Noto Sans Symbols"/>
                <a:ea typeface="Noto Sans Symbols"/>
                <a:cs typeface="Noto Sans Symbols"/>
                <a:sym typeface="Noto Sans Symbols"/>
              </a:rPr>
              <a:t>－1</a:t>
            </a:r>
            <a:r>
              <a:rPr lang="en" sz="2400" b="1" i="0" u="none" strike="noStrike" cap="none">
                <a:solidFill>
                  <a:srgbClr val="000000"/>
                </a:solidFill>
                <a:latin typeface="Noto Sans Symbols"/>
                <a:ea typeface="Noto Sans Symbols"/>
                <a:cs typeface="Noto Sans Symbols"/>
                <a:sym typeface="Noto Sans Symbols"/>
              </a:rPr>
              <a:t> times</a:t>
            </a:r>
            <a:endParaRPr sz="2400" b="1" i="0" u="none" strike="noStrike" cap="none">
              <a:solidFill>
                <a:srgbClr val="000000"/>
              </a:solidFill>
              <a:latin typeface="Noto Sans Symbols"/>
              <a:ea typeface="Noto Sans Symbols"/>
              <a:cs typeface="Noto Sans Symbols"/>
              <a:sym typeface="Noto Sans Symbols"/>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Noto Sans Symbols"/>
                <a:ea typeface="Noto Sans Symbols"/>
                <a:cs typeface="Noto Sans Symbols"/>
                <a:sym typeface="Noto Sans Symbols"/>
              </a:rPr>
              <a:t>    for each</a:t>
            </a:r>
            <a:r>
              <a:rPr lang="en" sz="2400" b="0" i="0" u="none" strike="noStrike" cap="none">
                <a:solidFill>
                  <a:srgbClr val="000000"/>
                </a:solidFill>
                <a:latin typeface="Noto Sans Symbols"/>
                <a:ea typeface="Noto Sans Symbols"/>
                <a:cs typeface="Noto Sans Symbols"/>
                <a:sym typeface="Noto Sans Symbols"/>
              </a:rPr>
              <a:t> edge (</a:t>
            </a:r>
            <a:r>
              <a:rPr lang="en" sz="2400" b="0" i="1" u="none" strike="noStrike" cap="none">
                <a:solidFill>
                  <a:srgbClr val="000000"/>
                </a:solidFill>
                <a:latin typeface="Noto Sans Symbols"/>
                <a:ea typeface="Noto Sans Symbols"/>
                <a:cs typeface="Noto Sans Symbols"/>
                <a:sym typeface="Noto Sans Symbols"/>
              </a:rPr>
              <a:t>u</a:t>
            </a:r>
            <a:r>
              <a:rPr lang="en" sz="2400" b="0" i="0" u="none" strike="noStrike" cap="none">
                <a:solidFill>
                  <a:srgbClr val="000000"/>
                </a:solidFill>
                <a:latin typeface="Noto Sans Symbols"/>
                <a:ea typeface="Noto Sans Symbols"/>
                <a:cs typeface="Noto Sans Symbols"/>
                <a:sym typeface="Noto Sans Symbols"/>
              </a:rPr>
              <a:t>, </a:t>
            </a:r>
            <a:r>
              <a:rPr lang="en" sz="2400" b="0" i="1" u="none" strike="noStrike" cap="none">
                <a:solidFill>
                  <a:srgbClr val="000000"/>
                </a:solidFill>
                <a:latin typeface="Noto Sans Symbols"/>
                <a:ea typeface="Noto Sans Symbols"/>
                <a:cs typeface="Noto Sans Symbols"/>
                <a:sym typeface="Noto Sans Symbols"/>
              </a:rPr>
              <a:t>v</a:t>
            </a:r>
            <a:r>
              <a:rPr lang="en" sz="2400" b="0" i="0" u="none" strike="noStrike" cap="none">
                <a:solidFill>
                  <a:srgbClr val="000000"/>
                </a:solidFill>
                <a:latin typeface="Noto Sans Symbols"/>
                <a:ea typeface="Noto Sans Symbols"/>
                <a:cs typeface="Noto Sans Symbols"/>
                <a:sym typeface="Noto Sans Symbols"/>
              </a:rPr>
              <a:t>, </a:t>
            </a:r>
            <a:r>
              <a:rPr lang="en" sz="2400" b="0" i="1" u="none" strike="noStrike" cap="none">
                <a:solidFill>
                  <a:srgbClr val="000000"/>
                </a:solidFill>
                <a:latin typeface="Noto Sans Symbols"/>
                <a:ea typeface="Noto Sans Symbols"/>
                <a:cs typeface="Noto Sans Symbols"/>
                <a:sym typeface="Noto Sans Symbols"/>
              </a:rPr>
              <a:t>w</a:t>
            </a:r>
            <a:r>
              <a:rPr lang="en" sz="2400" b="0" i="0" u="none" strike="noStrike" cap="none">
                <a:solidFill>
                  <a:srgbClr val="000000"/>
                </a:solidFill>
                <a:latin typeface="Noto Sans Symbols"/>
                <a:ea typeface="Noto Sans Symbols"/>
                <a:cs typeface="Noto Sans Symbols"/>
                <a:sym typeface="Noto Sans Symbols"/>
              </a:rPr>
              <a:t>) in </a:t>
            </a:r>
            <a:r>
              <a:rPr lang="en" sz="2400" b="0" i="1" u="none" strike="noStrike" cap="none">
                <a:solidFill>
                  <a:srgbClr val="000000"/>
                </a:solidFill>
                <a:latin typeface="Noto Sans Symbols"/>
                <a:ea typeface="Noto Sans Symbols"/>
                <a:cs typeface="Noto Sans Symbols"/>
                <a:sym typeface="Noto Sans Symbols"/>
              </a:rPr>
              <a:t>G</a:t>
            </a:r>
            <a:r>
              <a:rPr lang="en" sz="2400" b="0" i="0" u="none" strike="noStrike" cap="none">
                <a:solidFill>
                  <a:srgbClr val="000000"/>
                </a:solidFill>
                <a:latin typeface="Noto Sans Symbols"/>
                <a:ea typeface="Noto Sans Symbols"/>
                <a:cs typeface="Noto Sans Symbols"/>
                <a:sym typeface="Noto Sans Symbols"/>
              </a:rPr>
              <a:t> </a:t>
            </a:r>
            <a:r>
              <a:rPr lang="en" sz="2400" b="1" i="0" u="none" strike="noStrike" cap="none">
                <a:solidFill>
                  <a:srgbClr val="000000"/>
                </a:solidFill>
                <a:latin typeface="Noto Sans Symbols"/>
                <a:ea typeface="Noto Sans Symbols"/>
                <a:cs typeface="Noto Sans Symbols"/>
                <a:sym typeface="Noto Sans Symbols"/>
              </a:rPr>
              <a:t>do</a:t>
            </a:r>
            <a:endParaRPr sz="2400" b="1" i="0" u="none" strike="noStrike" cap="none">
              <a:solidFill>
                <a:srgbClr val="000000"/>
              </a:solidFill>
              <a:latin typeface="Noto Sans Symbols"/>
              <a:ea typeface="Noto Sans Symbols"/>
              <a:cs typeface="Noto Sans Symbols"/>
              <a:sym typeface="Noto Sans Symbol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Noto Sans Symbols"/>
                <a:ea typeface="Noto Sans Symbols"/>
                <a:cs typeface="Noto Sans Symbols"/>
                <a:sym typeface="Noto Sans Symbols"/>
              </a:rPr>
              <a:t>        relax(</a:t>
            </a:r>
            <a:r>
              <a:rPr lang="en" sz="2400" b="0" i="1" u="none" strike="noStrike" cap="none">
                <a:solidFill>
                  <a:srgbClr val="000000"/>
                </a:solidFill>
                <a:latin typeface="Noto Sans Symbols"/>
                <a:ea typeface="Noto Sans Symbols"/>
                <a:cs typeface="Noto Sans Symbols"/>
                <a:sym typeface="Noto Sans Symbols"/>
              </a:rPr>
              <a:t>u</a:t>
            </a:r>
            <a:r>
              <a:rPr lang="en" sz="2400" b="0" i="0" u="none" strike="noStrike" cap="none">
                <a:solidFill>
                  <a:srgbClr val="000000"/>
                </a:solidFill>
                <a:latin typeface="Noto Sans Symbols"/>
                <a:ea typeface="Noto Sans Symbols"/>
                <a:cs typeface="Noto Sans Symbols"/>
                <a:sym typeface="Noto Sans Symbols"/>
              </a:rPr>
              <a:t>, </a:t>
            </a:r>
            <a:r>
              <a:rPr lang="en" sz="2400" b="0" i="1" u="none" strike="noStrike" cap="none">
                <a:solidFill>
                  <a:srgbClr val="000000"/>
                </a:solidFill>
                <a:latin typeface="Noto Sans Symbols"/>
                <a:ea typeface="Noto Sans Symbols"/>
                <a:cs typeface="Noto Sans Symbols"/>
                <a:sym typeface="Noto Sans Symbols"/>
              </a:rPr>
              <a:t>v</a:t>
            </a:r>
            <a:r>
              <a:rPr lang="en" sz="2400" b="0" i="0" u="none" strike="noStrike" cap="none">
                <a:solidFill>
                  <a:srgbClr val="000000"/>
                </a:solidFill>
                <a:latin typeface="Noto Sans Symbols"/>
                <a:ea typeface="Noto Sans Symbols"/>
                <a:cs typeface="Noto Sans Symbols"/>
                <a:sym typeface="Noto Sans Symbols"/>
              </a:rPr>
              <a:t>, </a:t>
            </a:r>
            <a:r>
              <a:rPr lang="en" sz="2400" b="0" i="1" u="none" strike="noStrike" cap="none">
                <a:solidFill>
                  <a:srgbClr val="000000"/>
                </a:solidFill>
                <a:latin typeface="Noto Sans Symbols"/>
                <a:ea typeface="Noto Sans Symbols"/>
                <a:cs typeface="Noto Sans Symbols"/>
                <a:sym typeface="Noto Sans Symbols"/>
              </a:rPr>
              <a:t>w</a:t>
            </a:r>
            <a:r>
              <a:rPr lang="en" sz="2400" b="0" i="0" u="none" strike="noStrike" cap="none">
                <a:solidFill>
                  <a:srgbClr val="000000"/>
                </a:solidFill>
                <a:latin typeface="Noto Sans Symbols"/>
                <a:ea typeface="Noto Sans Symbols"/>
                <a:cs typeface="Noto Sans Symbols"/>
                <a:sym typeface="Noto Sans Symbols"/>
              </a:rPr>
              <a:t>)</a:t>
            </a:r>
            <a:endParaRPr sz="2400" b="0" i="0" u="none" strike="noStrike" cap="none">
              <a:solidFill>
                <a:srgbClr val="000000"/>
              </a:solidFill>
              <a:latin typeface="Noto Sans Symbols"/>
              <a:ea typeface="Noto Sans Symbols"/>
              <a:cs typeface="Noto Sans Symbols"/>
              <a:sym typeface="Noto Sans Symbol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Noto Sans Symbols"/>
                <a:ea typeface="Noto Sans Symbols"/>
                <a:cs typeface="Noto Sans Symbols"/>
                <a:sym typeface="Noto Sans Symbols"/>
              </a:rPr>
              <a:t>    </a:t>
            </a:r>
            <a:r>
              <a:rPr lang="en" sz="2400" b="1" i="0" u="none" strike="noStrike" cap="none">
                <a:solidFill>
                  <a:srgbClr val="000000"/>
                </a:solidFill>
                <a:latin typeface="Noto Sans Symbols"/>
                <a:ea typeface="Noto Sans Symbols"/>
                <a:cs typeface="Noto Sans Symbols"/>
                <a:sym typeface="Noto Sans Symbols"/>
              </a:rPr>
              <a:t>end</a:t>
            </a:r>
            <a:endParaRPr sz="2400" b="1" i="0" u="none" strike="noStrike" cap="none">
              <a:solidFill>
                <a:srgbClr val="000000"/>
              </a:solidFill>
              <a:latin typeface="Noto Sans Symbols"/>
              <a:ea typeface="Noto Sans Symbols"/>
              <a:cs typeface="Noto Sans Symbols"/>
              <a:sym typeface="Noto Sans Symbols"/>
            </a:endParaRPr>
          </a:p>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Noto Sans Symbols"/>
                <a:ea typeface="Noto Sans Symbols"/>
                <a:cs typeface="Noto Sans Symbols"/>
                <a:sym typeface="Noto Sans Symbols"/>
              </a:rPr>
              <a:t>end</a:t>
            </a:r>
            <a:endParaRPr sz="2400" b="1" i="0" u="none" strike="noStrike" cap="none">
              <a:solidFill>
                <a:schemeClr val="dk1"/>
              </a:solidFill>
              <a:latin typeface="Noto Sans Symbols"/>
              <a:ea typeface="Noto Sans Symbols"/>
              <a:cs typeface="Noto Sans Symbols"/>
              <a:sym typeface="Noto Sans Symbols"/>
            </a:endParaRPr>
          </a:p>
        </p:txBody>
      </p:sp>
      <p:sp>
        <p:nvSpPr>
          <p:cNvPr id="692" name="Google Shape;692;p52"/>
          <p:cNvSpPr txBox="1"/>
          <p:nvPr/>
        </p:nvSpPr>
        <p:spPr>
          <a:xfrm>
            <a:off x="311700" y="1725175"/>
            <a:ext cx="5923200" cy="4647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Noto Sans Symbols"/>
                <a:ea typeface="Noto Sans Symbols"/>
                <a:cs typeface="Noto Sans Symbols"/>
                <a:sym typeface="Noto Sans Symbols"/>
              </a:rPr>
              <a:t>Bellman-Ford(</a:t>
            </a:r>
            <a:r>
              <a:rPr lang="en" sz="2400" b="0" i="1" u="none" strike="noStrike" cap="none">
                <a:solidFill>
                  <a:srgbClr val="FFFFFF"/>
                </a:solidFill>
                <a:latin typeface="Noto Sans Symbols"/>
                <a:ea typeface="Noto Sans Symbols"/>
                <a:cs typeface="Noto Sans Symbols"/>
                <a:sym typeface="Noto Sans Symbols"/>
              </a:rPr>
              <a:t>G</a:t>
            </a:r>
            <a:r>
              <a:rPr lang="en" sz="2400" b="0" i="0" u="none" strike="noStrike" cap="none">
                <a:solidFill>
                  <a:srgbClr val="FFFFFF"/>
                </a:solidFill>
                <a:latin typeface="Noto Sans Symbols"/>
                <a:ea typeface="Noto Sans Symbols"/>
                <a:cs typeface="Noto Sans Symbols"/>
                <a:sym typeface="Noto Sans Symbols"/>
              </a:rPr>
              <a:t>)</a:t>
            </a:r>
            <a:endParaRPr sz="2400" b="1" i="0" u="none" strike="noStrike" cap="none">
              <a:solidFill>
                <a:srgbClr val="FFFFFF"/>
              </a:solidFill>
              <a:latin typeface="Noto Sans Symbols"/>
              <a:ea typeface="Noto Sans Symbols"/>
              <a:cs typeface="Noto Sans Symbols"/>
              <a:sym typeface="Noto Sans Symbols"/>
            </a:endParaRPr>
          </a:p>
        </p:txBody>
      </p:sp>
      <p:sp>
        <p:nvSpPr>
          <p:cNvPr id="693" name="Google Shape;693;p52"/>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
        <p:nvSpPr>
          <p:cNvPr id="694" name="Google Shape;694;p52"/>
          <p:cNvSpPr txBox="1"/>
          <p:nvPr/>
        </p:nvSpPr>
        <p:spPr>
          <a:xfrm>
            <a:off x="6500850" y="1781400"/>
            <a:ext cx="2520300" cy="158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What about array of distance estimates?</a:t>
            </a: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0000"/>
                </a:solidFill>
                <a:latin typeface="Arial"/>
                <a:ea typeface="Arial"/>
                <a:cs typeface="Arial"/>
                <a:sym typeface="Arial"/>
              </a:rPr>
              <a:t>Source has an estimate of 0</a:t>
            </a:r>
            <a:r>
              <a:rPr lang="en" sz="1400" b="0" i="0" u="none" strike="noStrike" cap="none">
                <a:solidFill>
                  <a:srgbClr val="FF0000"/>
                </a:solidFill>
                <a:latin typeface="Arial"/>
                <a:ea typeface="Arial"/>
                <a:cs typeface="Arial"/>
                <a:sym typeface="Arial"/>
              </a:rPr>
              <a:t>, and infinity for everything else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700" name="Google Shape;700;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t>What is the most convenient DS to encode your graph if you intend to run Bellman-Ford on it?</a:t>
            </a:r>
            <a:endParaRPr sz="2400"/>
          </a:p>
        </p:txBody>
      </p:sp>
      <p:sp>
        <p:nvSpPr>
          <p:cNvPr id="701" name="Google Shape;701;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53</a:t>
            </a:fld>
            <a:endParaRPr/>
          </a:p>
        </p:txBody>
      </p:sp>
      <p:sp>
        <p:nvSpPr>
          <p:cNvPr id="702" name="Google Shape;702;p53"/>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708" name="Google Shape;708;p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What is the most convenient DS to encode your graph if you intend to run Bellman-Ford on it?</a:t>
            </a:r>
            <a:endParaRPr sz="2400"/>
          </a:p>
          <a:p>
            <a:pPr marL="0" lvl="0" indent="0" algn="l" rtl="0">
              <a:lnSpc>
                <a:spcPct val="115000"/>
              </a:lnSpc>
              <a:spcBef>
                <a:spcPts val="1600"/>
              </a:spcBef>
              <a:spcAft>
                <a:spcPts val="1600"/>
              </a:spcAft>
              <a:buSzPts val="1800"/>
              <a:buNone/>
            </a:pPr>
            <a:r>
              <a:rPr lang="en" sz="2400" b="1">
                <a:solidFill>
                  <a:srgbClr val="6AA84F"/>
                </a:solidFill>
              </a:rPr>
              <a:t>Answer:</a:t>
            </a:r>
            <a:r>
              <a:rPr lang="en" sz="2400">
                <a:solidFill>
                  <a:srgbClr val="6AA84F"/>
                </a:solidFill>
              </a:rPr>
              <a:t> Edge List</a:t>
            </a:r>
            <a:endParaRPr sz="2400">
              <a:solidFill>
                <a:srgbClr val="6AA84F"/>
              </a:solidFill>
            </a:endParaRPr>
          </a:p>
        </p:txBody>
      </p:sp>
      <p:sp>
        <p:nvSpPr>
          <p:cNvPr id="709" name="Google Shape;709;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54</a:t>
            </a:fld>
            <a:endParaRPr/>
          </a:p>
        </p:txBody>
      </p:sp>
      <p:sp>
        <p:nvSpPr>
          <p:cNvPr id="710" name="Google Shape;710;p54"/>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716" name="Google Shape;716;p5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t>What is the time complexity of Bellman-Ford?</a:t>
            </a:r>
            <a:endParaRPr sz="2400"/>
          </a:p>
        </p:txBody>
      </p:sp>
      <p:sp>
        <p:nvSpPr>
          <p:cNvPr id="717" name="Google Shape;717;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55</a:t>
            </a:fld>
            <a:endParaRPr/>
          </a:p>
        </p:txBody>
      </p:sp>
      <p:sp>
        <p:nvSpPr>
          <p:cNvPr id="718" name="Google Shape;718;p55"/>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724" name="Google Shape;724;p5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What is the time complexity of Bellman-Ford?</a:t>
            </a:r>
            <a:endParaRPr sz="2400"/>
          </a:p>
          <a:p>
            <a:pPr marL="0" lvl="0" indent="0" algn="l" rtl="0">
              <a:lnSpc>
                <a:spcPct val="115000"/>
              </a:lnSpc>
              <a:spcBef>
                <a:spcPts val="1600"/>
              </a:spcBef>
              <a:spcAft>
                <a:spcPts val="0"/>
              </a:spcAft>
              <a:buSzPts val="1800"/>
              <a:buNone/>
            </a:pPr>
            <a:r>
              <a:rPr lang="en" sz="2400" b="1">
                <a:solidFill>
                  <a:srgbClr val="6AA84F"/>
                </a:solidFill>
              </a:rPr>
              <a:t>Answer:</a:t>
            </a:r>
            <a:r>
              <a:rPr lang="en" sz="2400">
                <a:solidFill>
                  <a:srgbClr val="6AA84F"/>
                </a:solidFill>
              </a:rPr>
              <a:t> </a:t>
            </a:r>
            <a:r>
              <a:rPr lang="en" sz="2400" i="1">
                <a:solidFill>
                  <a:schemeClr val="dk1"/>
                </a:solidFill>
                <a:latin typeface="Noto Sans Symbols"/>
                <a:ea typeface="Noto Sans Symbols"/>
                <a:cs typeface="Noto Sans Symbols"/>
                <a:sym typeface="Noto Sans Symbols"/>
              </a:rPr>
              <a:t>O</a:t>
            </a:r>
            <a:r>
              <a:rPr lang="en" sz="2400">
                <a:solidFill>
                  <a:schemeClr val="dk1"/>
                </a:solidFill>
                <a:latin typeface="Noto Sans Symbols"/>
                <a:ea typeface="Noto Sans Symbols"/>
                <a:cs typeface="Noto Sans Symbols"/>
                <a:sym typeface="Noto Sans Symbols"/>
              </a:rPr>
              <a:t>(</a:t>
            </a:r>
            <a:r>
              <a:rPr lang="en" sz="2400" i="1">
                <a:solidFill>
                  <a:schemeClr val="dk1"/>
                </a:solidFill>
                <a:latin typeface="Noto Sans Symbols"/>
                <a:ea typeface="Noto Sans Symbols"/>
                <a:cs typeface="Noto Sans Symbols"/>
                <a:sym typeface="Noto Sans Symbols"/>
              </a:rPr>
              <a:t>VE</a:t>
            </a:r>
            <a:r>
              <a:rPr lang="en" sz="2400">
                <a:solidFill>
                  <a:schemeClr val="dk1"/>
                </a:solidFill>
                <a:latin typeface="Noto Sans Symbols"/>
                <a:ea typeface="Noto Sans Symbols"/>
                <a:cs typeface="Noto Sans Symbols"/>
                <a:sym typeface="Noto Sans Symbols"/>
              </a:rPr>
              <a:t>)</a:t>
            </a:r>
            <a:endParaRPr sz="2400">
              <a:solidFill>
                <a:srgbClr val="6AA84F"/>
              </a:solidFill>
            </a:endParaRPr>
          </a:p>
          <a:p>
            <a:pPr marL="0" lvl="0" indent="0" algn="l" rtl="0">
              <a:lnSpc>
                <a:spcPct val="115000"/>
              </a:lnSpc>
              <a:spcBef>
                <a:spcPts val="1600"/>
              </a:spcBef>
              <a:spcAft>
                <a:spcPts val="0"/>
              </a:spcAft>
              <a:buClr>
                <a:schemeClr val="dk1"/>
              </a:buClr>
              <a:buSzPts val="1100"/>
              <a:buFont typeface="Arial"/>
              <a:buNone/>
            </a:pPr>
            <a:r>
              <a:rPr lang="en" sz="2400">
                <a:solidFill>
                  <a:srgbClr val="6AA84F"/>
                </a:solidFill>
              </a:rPr>
              <a:t>Relaxing a vertex is </a:t>
            </a:r>
            <a:r>
              <a:rPr lang="en" sz="2400" i="1">
                <a:solidFill>
                  <a:schemeClr val="dk1"/>
                </a:solidFill>
                <a:latin typeface="Noto Sans Symbols"/>
                <a:ea typeface="Noto Sans Symbols"/>
                <a:cs typeface="Noto Sans Symbols"/>
                <a:sym typeface="Noto Sans Symbols"/>
              </a:rPr>
              <a:t>O</a:t>
            </a:r>
            <a:r>
              <a:rPr lang="en" sz="2400">
                <a:solidFill>
                  <a:schemeClr val="dk1"/>
                </a:solidFill>
                <a:latin typeface="Noto Sans Symbols"/>
                <a:ea typeface="Noto Sans Symbols"/>
                <a:cs typeface="Noto Sans Symbols"/>
                <a:sym typeface="Noto Sans Symbols"/>
              </a:rPr>
              <a:t>(1)</a:t>
            </a:r>
            <a:endParaRPr sz="1400">
              <a:solidFill>
                <a:schemeClr val="dk1"/>
              </a:solidFill>
              <a:latin typeface="Noto Sans Symbols"/>
              <a:ea typeface="Noto Sans Symbols"/>
              <a:cs typeface="Noto Sans Symbols"/>
              <a:sym typeface="Noto Sans Symbols"/>
            </a:endParaRPr>
          </a:p>
          <a:p>
            <a:pPr marL="0" lvl="0" indent="0" algn="l" rtl="0">
              <a:lnSpc>
                <a:spcPct val="115000"/>
              </a:lnSpc>
              <a:spcBef>
                <a:spcPts val="1600"/>
              </a:spcBef>
              <a:spcAft>
                <a:spcPts val="0"/>
              </a:spcAft>
              <a:buClr>
                <a:schemeClr val="dk1"/>
              </a:buClr>
              <a:buSzPts val="1100"/>
              <a:buFont typeface="Arial"/>
              <a:buNone/>
            </a:pPr>
            <a:r>
              <a:rPr lang="en" sz="2400">
                <a:solidFill>
                  <a:srgbClr val="6AA84F"/>
                </a:solidFill>
              </a:rPr>
              <a:t>Iterating across all edges (1 full pass) takes </a:t>
            </a:r>
            <a:r>
              <a:rPr lang="en" sz="2400" i="1">
                <a:solidFill>
                  <a:schemeClr val="dk1"/>
                </a:solidFill>
                <a:latin typeface="Noto Sans Symbols"/>
                <a:ea typeface="Noto Sans Symbols"/>
                <a:cs typeface="Noto Sans Symbols"/>
                <a:sym typeface="Noto Sans Symbols"/>
              </a:rPr>
              <a:t>O</a:t>
            </a:r>
            <a:r>
              <a:rPr lang="en" sz="2400">
                <a:solidFill>
                  <a:schemeClr val="dk1"/>
                </a:solidFill>
                <a:latin typeface="Noto Sans Symbols"/>
                <a:ea typeface="Noto Sans Symbols"/>
                <a:cs typeface="Noto Sans Symbols"/>
                <a:sym typeface="Noto Sans Symbols"/>
              </a:rPr>
              <a:t>(</a:t>
            </a:r>
            <a:r>
              <a:rPr lang="en" sz="2400" i="1">
                <a:solidFill>
                  <a:schemeClr val="dk1"/>
                </a:solidFill>
                <a:latin typeface="Noto Sans Symbols"/>
                <a:ea typeface="Noto Sans Symbols"/>
                <a:cs typeface="Noto Sans Symbols"/>
                <a:sym typeface="Noto Sans Symbols"/>
              </a:rPr>
              <a:t>E</a:t>
            </a:r>
            <a:r>
              <a:rPr lang="en" sz="2400">
                <a:solidFill>
                  <a:schemeClr val="dk1"/>
                </a:solidFill>
                <a:latin typeface="Noto Sans Symbols"/>
                <a:ea typeface="Noto Sans Symbols"/>
                <a:cs typeface="Noto Sans Symbols"/>
                <a:sym typeface="Noto Sans Symbols"/>
              </a:rPr>
              <a:t>)</a:t>
            </a:r>
            <a:endParaRPr sz="1400">
              <a:solidFill>
                <a:schemeClr val="dk1"/>
              </a:solidFill>
              <a:latin typeface="Noto Sans Symbols"/>
              <a:ea typeface="Noto Sans Symbols"/>
              <a:cs typeface="Noto Sans Symbols"/>
              <a:sym typeface="Noto Sans Symbols"/>
            </a:endParaRPr>
          </a:p>
          <a:p>
            <a:pPr marL="0" lvl="0" indent="0" algn="l" rtl="0">
              <a:lnSpc>
                <a:spcPct val="115000"/>
              </a:lnSpc>
              <a:spcBef>
                <a:spcPts val="1600"/>
              </a:spcBef>
              <a:spcAft>
                <a:spcPts val="1600"/>
              </a:spcAft>
              <a:buClr>
                <a:schemeClr val="dk1"/>
              </a:buClr>
              <a:buSzPts val="1100"/>
              <a:buFont typeface="Arial"/>
              <a:buNone/>
            </a:pPr>
            <a:r>
              <a:rPr lang="en" sz="2400">
                <a:solidFill>
                  <a:srgbClr val="6AA84F"/>
                </a:solidFill>
              </a:rPr>
              <a:t>Carrying out </a:t>
            </a:r>
            <a:r>
              <a:rPr lang="en" sz="2400" i="1">
                <a:solidFill>
                  <a:schemeClr val="dk1"/>
                </a:solidFill>
                <a:latin typeface="Noto Sans Symbols"/>
                <a:ea typeface="Noto Sans Symbols"/>
                <a:cs typeface="Noto Sans Symbols"/>
                <a:sym typeface="Noto Sans Symbols"/>
              </a:rPr>
              <a:t>V</a:t>
            </a:r>
            <a:r>
              <a:rPr lang="en" sz="2400">
                <a:solidFill>
                  <a:schemeClr val="dk1"/>
                </a:solidFill>
                <a:latin typeface="Noto Sans Symbols"/>
                <a:ea typeface="Noto Sans Symbols"/>
                <a:cs typeface="Noto Sans Symbols"/>
                <a:sym typeface="Noto Sans Symbols"/>
              </a:rPr>
              <a:t>－1</a:t>
            </a:r>
            <a:r>
              <a:rPr lang="en" sz="2400">
                <a:solidFill>
                  <a:srgbClr val="6AA84F"/>
                </a:solidFill>
              </a:rPr>
              <a:t> full passes therefore incur a total time compexity of </a:t>
            </a:r>
            <a:r>
              <a:rPr lang="en" sz="2400" i="1">
                <a:solidFill>
                  <a:schemeClr val="dk1"/>
                </a:solidFill>
                <a:latin typeface="Noto Sans Symbols"/>
                <a:ea typeface="Noto Sans Symbols"/>
                <a:cs typeface="Noto Sans Symbols"/>
                <a:sym typeface="Noto Sans Symbols"/>
              </a:rPr>
              <a:t>O</a:t>
            </a:r>
            <a:r>
              <a:rPr lang="en" sz="2400">
                <a:solidFill>
                  <a:schemeClr val="dk1"/>
                </a:solidFill>
                <a:latin typeface="Noto Sans Symbols"/>
                <a:ea typeface="Noto Sans Symbols"/>
                <a:cs typeface="Noto Sans Symbols"/>
                <a:sym typeface="Noto Sans Symbols"/>
              </a:rPr>
              <a:t>((</a:t>
            </a:r>
            <a:r>
              <a:rPr lang="en" sz="2400" i="1">
                <a:solidFill>
                  <a:schemeClr val="dk1"/>
                </a:solidFill>
                <a:latin typeface="Noto Sans Symbols"/>
                <a:ea typeface="Noto Sans Symbols"/>
                <a:cs typeface="Noto Sans Symbols"/>
                <a:sym typeface="Noto Sans Symbols"/>
              </a:rPr>
              <a:t>V</a:t>
            </a:r>
            <a:r>
              <a:rPr lang="en" sz="2400">
                <a:solidFill>
                  <a:schemeClr val="dk1"/>
                </a:solidFill>
                <a:latin typeface="Noto Sans Symbols"/>
                <a:ea typeface="Noto Sans Symbols"/>
                <a:cs typeface="Noto Sans Symbols"/>
                <a:sym typeface="Noto Sans Symbols"/>
              </a:rPr>
              <a:t>－1)E)＝</a:t>
            </a:r>
            <a:r>
              <a:rPr lang="en" sz="2400" i="1">
                <a:solidFill>
                  <a:schemeClr val="dk1"/>
                </a:solidFill>
                <a:latin typeface="Noto Sans Symbols"/>
                <a:ea typeface="Noto Sans Symbols"/>
                <a:cs typeface="Noto Sans Symbols"/>
                <a:sym typeface="Noto Sans Symbols"/>
              </a:rPr>
              <a:t>O</a:t>
            </a:r>
            <a:r>
              <a:rPr lang="en" sz="2400">
                <a:solidFill>
                  <a:schemeClr val="dk1"/>
                </a:solidFill>
                <a:latin typeface="Noto Sans Symbols"/>
                <a:ea typeface="Noto Sans Symbols"/>
                <a:cs typeface="Noto Sans Symbols"/>
                <a:sym typeface="Noto Sans Symbols"/>
              </a:rPr>
              <a:t>(</a:t>
            </a:r>
            <a:r>
              <a:rPr lang="en" sz="2400" i="1">
                <a:solidFill>
                  <a:schemeClr val="dk1"/>
                </a:solidFill>
                <a:latin typeface="Noto Sans Symbols"/>
                <a:ea typeface="Noto Sans Symbols"/>
                <a:cs typeface="Noto Sans Symbols"/>
                <a:sym typeface="Noto Sans Symbols"/>
              </a:rPr>
              <a:t>VE</a:t>
            </a:r>
            <a:r>
              <a:rPr lang="en" sz="2400">
                <a:solidFill>
                  <a:schemeClr val="dk1"/>
                </a:solidFill>
                <a:latin typeface="Noto Sans Symbols"/>
                <a:ea typeface="Noto Sans Symbols"/>
                <a:cs typeface="Noto Sans Symbols"/>
                <a:sym typeface="Noto Sans Symbols"/>
              </a:rPr>
              <a:t>)</a:t>
            </a:r>
            <a:endParaRPr sz="2400"/>
          </a:p>
        </p:txBody>
      </p:sp>
      <p:sp>
        <p:nvSpPr>
          <p:cNvPr id="725" name="Google Shape;725;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56</a:t>
            </a:fld>
            <a:endParaRPr/>
          </a:p>
        </p:txBody>
      </p:sp>
      <p:sp>
        <p:nvSpPr>
          <p:cNvPr id="726" name="Google Shape;726;p56"/>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Bellman-Ford－Why require </a:t>
            </a:r>
            <a:r>
              <a:rPr lang="en" i="1">
                <a:latin typeface="Noto Sans Symbols"/>
                <a:ea typeface="Noto Sans Symbols"/>
                <a:cs typeface="Noto Sans Symbols"/>
                <a:sym typeface="Noto Sans Symbols"/>
              </a:rPr>
              <a:t>V</a:t>
            </a:r>
            <a:r>
              <a:rPr lang="en">
                <a:latin typeface="Noto Sans Symbols"/>
                <a:ea typeface="Noto Sans Symbols"/>
                <a:cs typeface="Noto Sans Symbols"/>
                <a:sym typeface="Noto Sans Symbols"/>
              </a:rPr>
              <a:t>－1</a:t>
            </a:r>
            <a:r>
              <a:rPr lang="en"/>
              <a:t> full passes?</a:t>
            </a:r>
            <a:endParaRPr/>
          </a:p>
        </p:txBody>
      </p:sp>
      <p:sp>
        <p:nvSpPr>
          <p:cNvPr id="732" name="Google Shape;732;p57"/>
          <p:cNvSpPr txBox="1">
            <a:spLocks noGrp="1"/>
          </p:cNvSpPr>
          <p:nvPr>
            <p:ph type="body" idx="1"/>
          </p:nvPr>
        </p:nvSpPr>
        <p:spPr>
          <a:xfrm>
            <a:off x="311700" y="1774475"/>
            <a:ext cx="6581100" cy="279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200"/>
              <a:t>Consider the Bellman-Ford’s adversarial example here (worst case).</a:t>
            </a:r>
            <a:endParaRPr sz="2200"/>
          </a:p>
          <a:p>
            <a:pPr marL="0" lvl="0" indent="0" algn="l" rtl="0">
              <a:lnSpc>
                <a:spcPct val="115000"/>
              </a:lnSpc>
              <a:spcBef>
                <a:spcPts val="1600"/>
              </a:spcBef>
              <a:spcAft>
                <a:spcPts val="0"/>
              </a:spcAft>
              <a:buSzPts val="1800"/>
              <a:buNone/>
            </a:pPr>
            <a:r>
              <a:rPr lang="en" sz="2200"/>
              <a:t>The Edge List is on the right.</a:t>
            </a:r>
            <a:endParaRPr sz="2200"/>
          </a:p>
          <a:p>
            <a:pPr marL="0" lvl="0" indent="0" algn="l" rtl="0">
              <a:lnSpc>
                <a:spcPct val="115000"/>
              </a:lnSpc>
              <a:spcBef>
                <a:spcPts val="1600"/>
              </a:spcBef>
              <a:spcAft>
                <a:spcPts val="1600"/>
              </a:spcAft>
              <a:buSzPts val="1800"/>
              <a:buNone/>
            </a:pPr>
            <a:r>
              <a:rPr lang="en" sz="2200"/>
              <a:t>We run Bellman-Ford with source vertex </a:t>
            </a:r>
            <a:r>
              <a:rPr lang="en" sz="2200">
                <a:solidFill>
                  <a:srgbClr val="000000"/>
                </a:solidFill>
                <a:latin typeface="Noto Sans Symbols"/>
                <a:ea typeface="Noto Sans Symbols"/>
                <a:cs typeface="Noto Sans Symbols"/>
                <a:sym typeface="Noto Sans Symbols"/>
              </a:rPr>
              <a:t>1</a:t>
            </a:r>
            <a:r>
              <a:rPr lang="en" sz="2200"/>
              <a:t> and iterate through each edge in the order defined in the edge list.</a:t>
            </a:r>
            <a:endParaRPr sz="2200"/>
          </a:p>
        </p:txBody>
      </p:sp>
      <p:sp>
        <p:nvSpPr>
          <p:cNvPr id="733" name="Google Shape;733;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57</a:t>
            </a:fld>
            <a:endParaRPr/>
          </a:p>
        </p:txBody>
      </p:sp>
      <p:sp>
        <p:nvSpPr>
          <p:cNvPr id="734" name="Google Shape;734;p57"/>
          <p:cNvSpPr/>
          <p:nvPr/>
        </p:nvSpPr>
        <p:spPr>
          <a:xfrm>
            <a:off x="311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735" name="Google Shape;735;p57"/>
          <p:cNvSpPr/>
          <p:nvPr/>
        </p:nvSpPr>
        <p:spPr>
          <a:xfrm>
            <a:off x="1214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cxnSp>
        <p:nvCxnSpPr>
          <p:cNvPr id="736" name="Google Shape;736;p57"/>
          <p:cNvCxnSpPr>
            <a:stCxn id="734" idx="6"/>
            <a:endCxn id="735" idx="2"/>
          </p:cNvCxnSpPr>
          <p:nvPr/>
        </p:nvCxnSpPr>
        <p:spPr>
          <a:xfrm>
            <a:off x="705300" y="1577675"/>
            <a:ext cx="509400" cy="0"/>
          </a:xfrm>
          <a:prstGeom prst="straightConnector1">
            <a:avLst/>
          </a:prstGeom>
          <a:noFill/>
          <a:ln w="28575" cap="flat" cmpd="sng">
            <a:solidFill>
              <a:schemeClr val="dk2"/>
            </a:solidFill>
            <a:prstDash val="solid"/>
            <a:round/>
            <a:headEnd type="none" w="sm" len="sm"/>
            <a:tailEnd type="triangle" w="med" len="med"/>
          </a:ln>
        </p:spPr>
      </p:cxnSp>
      <p:sp>
        <p:nvSpPr>
          <p:cNvPr id="737" name="Google Shape;737;p57"/>
          <p:cNvSpPr txBox="1"/>
          <p:nvPr/>
        </p:nvSpPr>
        <p:spPr>
          <a:xfrm>
            <a:off x="705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738" name="Google Shape;738;p57"/>
          <p:cNvSpPr/>
          <p:nvPr/>
        </p:nvSpPr>
        <p:spPr>
          <a:xfrm>
            <a:off x="2117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3</a:t>
            </a:r>
            <a:endParaRPr sz="1400" b="0" i="0" u="none" strike="noStrike" cap="none">
              <a:solidFill>
                <a:srgbClr val="000000"/>
              </a:solidFill>
              <a:latin typeface="Noto Sans Symbols"/>
              <a:ea typeface="Noto Sans Symbols"/>
              <a:cs typeface="Noto Sans Symbols"/>
              <a:sym typeface="Noto Sans Symbols"/>
            </a:endParaRPr>
          </a:p>
        </p:txBody>
      </p:sp>
      <p:sp>
        <p:nvSpPr>
          <p:cNvPr id="739" name="Google Shape;739;p57"/>
          <p:cNvSpPr/>
          <p:nvPr/>
        </p:nvSpPr>
        <p:spPr>
          <a:xfrm>
            <a:off x="3020700" y="1380875"/>
            <a:ext cx="393600" cy="393600"/>
          </a:xfrm>
          <a:prstGeom prst="ellipse">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Arial"/>
              <a:ea typeface="Arial"/>
              <a:cs typeface="Arial"/>
              <a:sym typeface="Arial"/>
            </a:endParaRPr>
          </a:p>
        </p:txBody>
      </p:sp>
      <p:sp>
        <p:nvSpPr>
          <p:cNvPr id="740" name="Google Shape;740;p57"/>
          <p:cNvSpPr/>
          <p:nvPr/>
        </p:nvSpPr>
        <p:spPr>
          <a:xfrm>
            <a:off x="3923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sp>
        <p:nvSpPr>
          <p:cNvPr id="741" name="Google Shape;741;p57"/>
          <p:cNvSpPr/>
          <p:nvPr/>
        </p:nvSpPr>
        <p:spPr>
          <a:xfrm>
            <a:off x="4826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742" name="Google Shape;742;p57"/>
          <p:cNvSpPr/>
          <p:nvPr/>
        </p:nvSpPr>
        <p:spPr>
          <a:xfrm>
            <a:off x="5729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endParaRPr sz="1400" b="0" i="1" u="none" strike="noStrike" cap="none">
              <a:solidFill>
                <a:srgbClr val="000000"/>
              </a:solidFill>
              <a:latin typeface="Noto Sans Symbols"/>
              <a:ea typeface="Noto Sans Symbols"/>
              <a:cs typeface="Noto Sans Symbols"/>
              <a:sym typeface="Noto Sans Symbols"/>
            </a:endParaRPr>
          </a:p>
        </p:txBody>
      </p:sp>
      <p:cxnSp>
        <p:nvCxnSpPr>
          <p:cNvPr id="743" name="Google Shape;743;p57"/>
          <p:cNvCxnSpPr>
            <a:stCxn id="735" idx="6"/>
            <a:endCxn id="738" idx="2"/>
          </p:cNvCxnSpPr>
          <p:nvPr/>
        </p:nvCxnSpPr>
        <p:spPr>
          <a:xfrm>
            <a:off x="1608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744" name="Google Shape;744;p57"/>
          <p:cNvCxnSpPr>
            <a:stCxn id="738" idx="6"/>
            <a:endCxn id="739" idx="2"/>
          </p:cNvCxnSpPr>
          <p:nvPr/>
        </p:nvCxnSpPr>
        <p:spPr>
          <a:xfrm>
            <a:off x="2511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745" name="Google Shape;745;p57"/>
          <p:cNvCxnSpPr>
            <a:stCxn id="739" idx="6"/>
            <a:endCxn id="740" idx="2"/>
          </p:cNvCxnSpPr>
          <p:nvPr/>
        </p:nvCxnSpPr>
        <p:spPr>
          <a:xfrm>
            <a:off x="3414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746" name="Google Shape;746;p57"/>
          <p:cNvCxnSpPr>
            <a:stCxn id="740" idx="6"/>
            <a:endCxn id="741" idx="2"/>
          </p:cNvCxnSpPr>
          <p:nvPr/>
        </p:nvCxnSpPr>
        <p:spPr>
          <a:xfrm>
            <a:off x="4317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747" name="Google Shape;747;p57"/>
          <p:cNvCxnSpPr>
            <a:stCxn id="741" idx="6"/>
            <a:endCxn id="742" idx="2"/>
          </p:cNvCxnSpPr>
          <p:nvPr/>
        </p:nvCxnSpPr>
        <p:spPr>
          <a:xfrm>
            <a:off x="5220300" y="1577675"/>
            <a:ext cx="509400" cy="0"/>
          </a:xfrm>
          <a:prstGeom prst="straightConnector1">
            <a:avLst/>
          </a:prstGeom>
          <a:noFill/>
          <a:ln w="28575" cap="flat" cmpd="sng">
            <a:solidFill>
              <a:schemeClr val="dk2"/>
            </a:solidFill>
            <a:prstDash val="solid"/>
            <a:round/>
            <a:headEnd type="none" w="sm" len="sm"/>
            <a:tailEnd type="triangle" w="med" len="med"/>
          </a:ln>
        </p:spPr>
      </p:cxnSp>
      <p:sp>
        <p:nvSpPr>
          <p:cNvPr id="748" name="Google Shape;748;p57"/>
          <p:cNvSpPr txBox="1"/>
          <p:nvPr/>
        </p:nvSpPr>
        <p:spPr>
          <a:xfrm>
            <a:off x="1608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2</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749" name="Google Shape;749;p57"/>
          <p:cNvSpPr txBox="1"/>
          <p:nvPr/>
        </p:nvSpPr>
        <p:spPr>
          <a:xfrm>
            <a:off x="4317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chemeClr val="dk1"/>
                </a:solidFill>
                <a:latin typeface="Noto Sans Symbols"/>
                <a:ea typeface="Noto Sans Symbols"/>
                <a:cs typeface="Noto Sans Symbols"/>
                <a:sym typeface="Noto Sans Symbols"/>
              </a:rPr>
              <a:t>w</a:t>
            </a:r>
            <a:r>
              <a:rPr lang="en" sz="2000" b="0" i="1" u="none" strike="noStrike" cap="none" baseline="-25000">
                <a:solidFill>
                  <a:schemeClr val="dk1"/>
                </a:solidFill>
                <a:latin typeface="Noto Sans Symbols"/>
                <a:ea typeface="Noto Sans Symbols"/>
                <a:cs typeface="Noto Sans Symbols"/>
                <a:sym typeface="Noto Sans Symbols"/>
              </a:rPr>
              <a:t>E</a:t>
            </a:r>
            <a:r>
              <a:rPr lang="en" sz="2000" b="0" i="0" u="none" strike="noStrike" cap="none" baseline="-25000">
                <a:solidFill>
                  <a:schemeClr val="dk1"/>
                </a:solidFill>
                <a:latin typeface="Noto Sans Symbols"/>
                <a:ea typeface="Noto Sans Symbols"/>
                <a:cs typeface="Noto Sans Symbols"/>
                <a:sym typeface="Noto Sans Symbols"/>
              </a:rPr>
              <a:t>－1</a:t>
            </a:r>
            <a:endParaRPr sz="2000" b="0" i="1" u="none" strike="noStrike" cap="none">
              <a:solidFill>
                <a:srgbClr val="000000"/>
              </a:solidFill>
              <a:latin typeface="Noto Sans Symbols"/>
              <a:ea typeface="Noto Sans Symbols"/>
              <a:cs typeface="Noto Sans Symbols"/>
              <a:sym typeface="Noto Sans Symbols"/>
            </a:endParaRPr>
          </a:p>
        </p:txBody>
      </p:sp>
      <p:sp>
        <p:nvSpPr>
          <p:cNvPr id="750" name="Google Shape;750;p57"/>
          <p:cNvSpPr txBox="1"/>
          <p:nvPr/>
        </p:nvSpPr>
        <p:spPr>
          <a:xfrm>
            <a:off x="5220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endParaRPr sz="2000" b="0" i="1" u="none" strike="noStrike" cap="none" baseline="-25000">
              <a:solidFill>
                <a:srgbClr val="000000"/>
              </a:solidFill>
              <a:latin typeface="Noto Sans Symbols"/>
              <a:ea typeface="Noto Sans Symbols"/>
              <a:cs typeface="Noto Sans Symbols"/>
              <a:sym typeface="Noto Sans Symbols"/>
            </a:endParaRPr>
          </a:p>
        </p:txBody>
      </p:sp>
      <p:sp>
        <p:nvSpPr>
          <p:cNvPr id="751" name="Google Shape;751;p57"/>
          <p:cNvSpPr txBox="1"/>
          <p:nvPr/>
        </p:nvSpPr>
        <p:spPr>
          <a:xfrm>
            <a:off x="2511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3</a:t>
            </a:r>
            <a:endParaRPr sz="2000" b="0" i="0" u="none" strike="noStrike" cap="none" baseline="-25000">
              <a:solidFill>
                <a:srgbClr val="000000"/>
              </a:solidFill>
              <a:latin typeface="Noto Sans Symbols"/>
              <a:ea typeface="Noto Sans Symbols"/>
              <a:cs typeface="Noto Sans Symbols"/>
              <a:sym typeface="Noto Sans Symbols"/>
            </a:endParaRPr>
          </a:p>
        </p:txBody>
      </p:sp>
      <p:grpSp>
        <p:nvGrpSpPr>
          <p:cNvPr id="752" name="Google Shape;752;p57"/>
          <p:cNvGrpSpPr/>
          <p:nvPr/>
        </p:nvGrpSpPr>
        <p:grpSpPr>
          <a:xfrm rot="5400000">
            <a:off x="3180997" y="1413461"/>
            <a:ext cx="73000" cy="328429"/>
            <a:chOff x="2907575" y="3881675"/>
            <a:chExt cx="101700" cy="457550"/>
          </a:xfrm>
        </p:grpSpPr>
        <p:sp>
          <p:nvSpPr>
            <p:cNvPr id="753" name="Google Shape;753;p57"/>
            <p:cNvSpPr/>
            <p:nvPr/>
          </p:nvSpPr>
          <p:spPr>
            <a:xfrm>
              <a:off x="2907575" y="3881675"/>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57"/>
            <p:cNvSpPr/>
            <p:nvPr/>
          </p:nvSpPr>
          <p:spPr>
            <a:xfrm>
              <a:off x="2907575" y="4059600"/>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57"/>
            <p:cNvSpPr/>
            <p:nvPr/>
          </p:nvSpPr>
          <p:spPr>
            <a:xfrm>
              <a:off x="2907575" y="4237525"/>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756" name="Google Shape;756;p57"/>
          <p:cNvGraphicFramePr/>
          <p:nvPr/>
        </p:nvGraphicFramePr>
        <p:xfrm>
          <a:off x="6892800" y="1152483"/>
          <a:ext cx="1939525" cy="3502035"/>
        </p:xfrm>
        <a:graphic>
          <a:graphicData uri="http://schemas.openxmlformats.org/drawingml/2006/table">
            <a:tbl>
              <a:tblPr>
                <a:noFill/>
                <a:tableStyleId>{C804A78F-F641-4A54-A469-78C8CC7B30F7}</a:tableStyleId>
              </a:tblPr>
              <a:tblGrid>
                <a:gridCol w="1939525">
                  <a:extLst>
                    <a:ext uri="{9D8B030D-6E8A-4147-A177-3AD203B41FA5}">
                      <a16:colId xmlns:a16="http://schemas.microsoft.com/office/drawing/2014/main" val="20000"/>
                    </a:ext>
                  </a:extLst>
                </a:gridCol>
              </a:tblGrid>
              <a:tr h="586875">
                <a:tc>
                  <a:txBody>
                    <a:bodyPr/>
                    <a:lstStyle/>
                    <a:p>
                      <a:pPr marL="0" marR="0" lvl="0" indent="0" algn="ctr" rtl="0">
                        <a:lnSpc>
                          <a:spcPct val="100000"/>
                        </a:lnSpc>
                        <a:spcBef>
                          <a:spcPts val="0"/>
                        </a:spcBef>
                        <a:spcAft>
                          <a:spcPts val="0"/>
                        </a:spcAft>
                        <a:buClr>
                          <a:srgbClr val="000000"/>
                        </a:buClr>
                        <a:buSzPts val="2400"/>
                        <a:buFont typeface="Arial"/>
                        <a:buNone/>
                      </a:pPr>
                      <a:r>
                        <a:rPr lang="en" sz="2400" u="none" strike="noStrike" cap="none">
                          <a:latin typeface="Noto Sans Symbols"/>
                          <a:ea typeface="Noto Sans Symbols"/>
                          <a:cs typeface="Noto Sans Symbols"/>
                          <a:sym typeface="Noto Sans Symbols"/>
                        </a:rPr>
                        <a:t>(</a:t>
                      </a:r>
                      <a:r>
                        <a:rPr lang="en" sz="2400" i="1" u="none" strike="noStrike" cap="none">
                          <a:latin typeface="Noto Sans Symbols"/>
                          <a:ea typeface="Noto Sans Symbols"/>
                          <a:cs typeface="Noto Sans Symbols"/>
                          <a:sym typeface="Noto Sans Symbols"/>
                        </a:rPr>
                        <a:t>u</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v</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w</a:t>
                      </a:r>
                      <a:r>
                        <a:rPr lang="en" sz="2400" u="none" strike="noStrike" cap="none">
                          <a:latin typeface="Noto Sans Symbols"/>
                          <a:ea typeface="Noto Sans Symbols"/>
                          <a:cs typeface="Noto Sans Symbols"/>
                          <a:sym typeface="Noto Sans Symbols"/>
                        </a:rPr>
                        <a:t>)</a:t>
                      </a:r>
                      <a:endParaRPr sz="2400" i="1"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a:t>
                      </a:r>
                      <a:r>
                        <a:rPr lang="en" sz="1600" i="1" u="none" strike="noStrike" cap="none">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latin typeface="Noto Sans Symbols"/>
                          <a:ea typeface="Noto Sans Symbols"/>
                          <a:cs typeface="Noto Sans Symbols"/>
                          <a:sym typeface="Noto Sans Symbols"/>
                        </a:rPr>
                        <a:t>1, </a:t>
                      </a:r>
                      <a:r>
                        <a:rPr lang="en" sz="1600" i="1" u="none" strike="noStrike" cap="none">
                          <a:latin typeface="Noto Sans Symbols"/>
                          <a:ea typeface="Noto Sans Symbols"/>
                          <a:cs typeface="Noto Sans Symbols"/>
                          <a:sym typeface="Noto Sans Symbols"/>
                        </a:rPr>
                        <a:t>V</a:t>
                      </a:r>
                      <a:r>
                        <a:rPr lang="en" sz="1600" u="none" strike="noStrike" cap="none">
                          <a:latin typeface="Noto Sans Symbols"/>
                          <a:ea typeface="Noto Sans Symbols"/>
                          <a:cs typeface="Noto Sans Symbols"/>
                          <a:sym typeface="Noto Sans Symbols"/>
                        </a:rPr>
                        <a:t>,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solidFill>
                            <a:schemeClr val="dk1"/>
                          </a:solidFill>
                          <a:latin typeface="Noto Sans Symbols"/>
                          <a:ea typeface="Noto Sans Symbols"/>
                          <a:cs typeface="Noto Sans Symbols"/>
                          <a:sym typeface="Noto Sans Symbols"/>
                        </a:rPr>
                        <a:t>(</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2, </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1,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2000" u="none" strike="noStrike" cap="none" baseline="-25000">
                          <a:solidFill>
                            <a:schemeClr val="dk1"/>
                          </a:solidFill>
                          <a:latin typeface="Noto Sans Symbols"/>
                          <a:ea typeface="Noto Sans Symbols"/>
                          <a:cs typeface="Noto Sans Symbols"/>
                          <a:sym typeface="Noto Sans Symbols"/>
                        </a:rPr>
                        <a:t>－</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r h="463750">
                <a:tc>
                  <a:txBody>
                    <a:bodyPr/>
                    <a:lstStyle/>
                    <a:p>
                      <a:pPr marL="0" marR="0" lvl="0" indent="0" algn="ctr" rtl="0">
                        <a:lnSpc>
                          <a:spcPct val="100000"/>
                        </a:lnSpc>
                        <a:spcBef>
                          <a:spcPts val="0"/>
                        </a:spcBef>
                        <a:spcAft>
                          <a:spcPts val="0"/>
                        </a:spcAft>
                        <a:buClr>
                          <a:schemeClr val="dk1"/>
                        </a:buClr>
                        <a:buSzPts val="1100"/>
                        <a:buFont typeface="Arial"/>
                        <a:buNone/>
                      </a:pPr>
                      <a:r>
                        <a:rPr lang="en" sz="24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nchor="ctr">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3"/>
                  </a:ext>
                </a:extLst>
              </a:tr>
              <a:tr h="4637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T w="28575" cap="flat" cmpd="sng">
                      <a:solidFill>
                        <a:srgbClr val="595959"/>
                      </a:solidFill>
                      <a:prstDash val="solid"/>
                      <a:round/>
                      <a:headEnd type="none" w="sm" len="sm"/>
                      <a:tailEnd type="none" w="sm" len="sm"/>
                    </a:lnT>
                  </a:tcPr>
                </a:tc>
                <a:extLst>
                  <a:ext uri="{0D108BD9-81ED-4DB2-BD59-A6C34878D82A}">
                    <a16:rowId xmlns:a16="http://schemas.microsoft.com/office/drawing/2014/main" val="10004"/>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(2, 3,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2</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5"/>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(1, 2,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57" name="Google Shape;757;p57"/>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Bellman-Ford－Why require </a:t>
            </a:r>
            <a:r>
              <a:rPr lang="en" i="1">
                <a:latin typeface="Noto Sans Symbols"/>
                <a:ea typeface="Noto Sans Symbols"/>
                <a:cs typeface="Noto Sans Symbols"/>
                <a:sym typeface="Noto Sans Symbols"/>
              </a:rPr>
              <a:t>V</a:t>
            </a:r>
            <a:r>
              <a:rPr lang="en">
                <a:latin typeface="Noto Sans Symbols"/>
                <a:ea typeface="Noto Sans Symbols"/>
                <a:cs typeface="Noto Sans Symbols"/>
                <a:sym typeface="Noto Sans Symbols"/>
              </a:rPr>
              <a:t>－1</a:t>
            </a:r>
            <a:r>
              <a:rPr lang="en"/>
              <a:t> full passes?</a:t>
            </a:r>
            <a:endParaRPr/>
          </a:p>
        </p:txBody>
      </p:sp>
      <p:sp>
        <p:nvSpPr>
          <p:cNvPr id="763" name="Google Shape;763;p58"/>
          <p:cNvSpPr txBox="1">
            <a:spLocks noGrp="1"/>
          </p:cNvSpPr>
          <p:nvPr>
            <p:ph type="body" idx="1"/>
          </p:nvPr>
        </p:nvSpPr>
        <p:spPr>
          <a:xfrm>
            <a:off x="311700" y="1774475"/>
            <a:ext cx="6581100" cy="27945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1</a:t>
            </a:r>
            <a:r>
              <a:rPr lang="en" sz="2000" baseline="30000"/>
              <a:t>st</a:t>
            </a:r>
            <a:r>
              <a:rPr lang="en" sz="2000"/>
              <a:t> pass: only managed to relax vertex </a:t>
            </a:r>
            <a:r>
              <a:rPr lang="en" sz="2000">
                <a:solidFill>
                  <a:srgbClr val="000000"/>
                </a:solidFill>
                <a:latin typeface="Noto Sans Symbols"/>
                <a:ea typeface="Noto Sans Symbols"/>
                <a:cs typeface="Noto Sans Symbols"/>
                <a:sym typeface="Noto Sans Symbols"/>
              </a:rPr>
              <a:t>2</a:t>
            </a:r>
            <a:endParaRPr sz="2000">
              <a:solidFill>
                <a:srgbClr val="000000"/>
              </a:solidFill>
              <a:latin typeface="Noto Sans Symbols"/>
              <a:ea typeface="Noto Sans Symbols"/>
              <a:cs typeface="Noto Sans Symbols"/>
              <a:sym typeface="Noto Sans Symbols"/>
            </a:endParaRPr>
          </a:p>
          <a:p>
            <a:pPr marL="457200" lvl="0" indent="-355600" algn="l" rtl="0">
              <a:lnSpc>
                <a:spcPct val="115000"/>
              </a:lnSpc>
              <a:spcBef>
                <a:spcPts val="0"/>
              </a:spcBef>
              <a:spcAft>
                <a:spcPts val="0"/>
              </a:spcAft>
              <a:buSzPts val="2000"/>
              <a:buChar char="●"/>
            </a:pPr>
            <a:r>
              <a:rPr lang="en" sz="2000"/>
              <a:t>2</a:t>
            </a:r>
            <a:r>
              <a:rPr lang="en" sz="2000" baseline="30000"/>
              <a:t>nd</a:t>
            </a:r>
            <a:r>
              <a:rPr lang="en" sz="2000"/>
              <a:t> pass: only managed to relax vertex </a:t>
            </a:r>
            <a:r>
              <a:rPr lang="en" sz="2000">
                <a:solidFill>
                  <a:srgbClr val="000000"/>
                </a:solidFill>
                <a:latin typeface="Noto Sans Symbols"/>
                <a:ea typeface="Noto Sans Symbols"/>
                <a:cs typeface="Noto Sans Symbols"/>
                <a:sym typeface="Noto Sans Symbols"/>
              </a:rPr>
              <a:t>3</a:t>
            </a:r>
            <a:endParaRPr sz="2000">
              <a:solidFill>
                <a:srgbClr val="000000"/>
              </a:solidFill>
              <a:latin typeface="Noto Sans Symbols"/>
              <a:ea typeface="Noto Sans Symbols"/>
              <a:cs typeface="Noto Sans Symbols"/>
              <a:sym typeface="Noto Sans Symbols"/>
            </a:endParaRPr>
          </a:p>
          <a:p>
            <a:pPr marL="457200" lvl="0" indent="-355600" algn="l" rtl="0">
              <a:lnSpc>
                <a:spcPct val="115000"/>
              </a:lnSpc>
              <a:spcBef>
                <a:spcPts val="0"/>
              </a:spcBef>
              <a:spcAft>
                <a:spcPts val="0"/>
              </a:spcAft>
              <a:buSzPts val="2000"/>
              <a:buChar char="●"/>
            </a:pPr>
            <a:r>
              <a:rPr lang="en" sz="2000"/>
              <a:t>And so on…</a:t>
            </a:r>
            <a:endParaRPr sz="2000"/>
          </a:p>
          <a:p>
            <a:pPr marL="457200" lvl="0" indent="-355600" algn="l" rtl="0">
              <a:lnSpc>
                <a:spcPct val="115000"/>
              </a:lnSpc>
              <a:spcBef>
                <a:spcPts val="0"/>
              </a:spcBef>
              <a:spcAft>
                <a:spcPts val="0"/>
              </a:spcAft>
              <a:buSzPts val="2000"/>
              <a:buChar char="●"/>
            </a:pPr>
            <a:r>
              <a:rPr lang="en" sz="2000"/>
              <a:t>Realize that in this graph, each vertex just need 1 relaxation to attain its optimal distance from source</a:t>
            </a:r>
            <a:endParaRPr sz="2000"/>
          </a:p>
          <a:p>
            <a:pPr marL="457200" lvl="0" indent="-355600" algn="l" rtl="0">
              <a:lnSpc>
                <a:spcPct val="115000"/>
              </a:lnSpc>
              <a:spcBef>
                <a:spcPts val="0"/>
              </a:spcBef>
              <a:spcAft>
                <a:spcPts val="0"/>
              </a:spcAft>
              <a:buSzPts val="2000"/>
              <a:buChar char="●"/>
            </a:pPr>
            <a:r>
              <a:rPr lang="en" sz="2000"/>
              <a:t>Therefore vertex </a:t>
            </a:r>
            <a:r>
              <a:rPr lang="en" sz="2000" i="1">
                <a:solidFill>
                  <a:schemeClr val="dk1"/>
                </a:solidFill>
                <a:latin typeface="Noto Sans Symbols"/>
                <a:ea typeface="Noto Sans Symbols"/>
                <a:cs typeface="Noto Sans Symbols"/>
                <a:sym typeface="Noto Sans Symbols"/>
              </a:rPr>
              <a:t>V</a:t>
            </a:r>
            <a:r>
              <a:rPr lang="en" sz="2000"/>
              <a:t>’s distance could only be determined on the </a:t>
            </a:r>
            <a:r>
              <a:rPr lang="en" sz="2000" i="1">
                <a:solidFill>
                  <a:schemeClr val="dk1"/>
                </a:solidFill>
                <a:latin typeface="Noto Sans Symbols"/>
                <a:ea typeface="Noto Sans Symbols"/>
                <a:cs typeface="Noto Sans Symbols"/>
                <a:sym typeface="Noto Sans Symbols"/>
              </a:rPr>
              <a:t>V</a:t>
            </a:r>
            <a:r>
              <a:rPr lang="en" sz="2000">
                <a:solidFill>
                  <a:schemeClr val="dk1"/>
                </a:solidFill>
                <a:latin typeface="Noto Sans Symbols"/>
                <a:ea typeface="Noto Sans Symbols"/>
                <a:cs typeface="Noto Sans Symbols"/>
                <a:sym typeface="Noto Sans Symbols"/>
              </a:rPr>
              <a:t>－1</a:t>
            </a:r>
            <a:r>
              <a:rPr lang="en" sz="2000" baseline="30000"/>
              <a:t>th</a:t>
            </a:r>
            <a:r>
              <a:rPr lang="en" sz="2000"/>
              <a:t> pass</a:t>
            </a:r>
            <a:endParaRPr sz="2000"/>
          </a:p>
        </p:txBody>
      </p:sp>
      <p:sp>
        <p:nvSpPr>
          <p:cNvPr id="764" name="Google Shape;764;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58</a:t>
            </a:fld>
            <a:endParaRPr/>
          </a:p>
        </p:txBody>
      </p:sp>
      <p:sp>
        <p:nvSpPr>
          <p:cNvPr id="765" name="Google Shape;765;p58"/>
          <p:cNvSpPr/>
          <p:nvPr/>
        </p:nvSpPr>
        <p:spPr>
          <a:xfrm>
            <a:off x="311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766" name="Google Shape;766;p58"/>
          <p:cNvSpPr/>
          <p:nvPr/>
        </p:nvSpPr>
        <p:spPr>
          <a:xfrm>
            <a:off x="1214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cxnSp>
        <p:nvCxnSpPr>
          <p:cNvPr id="767" name="Google Shape;767;p58"/>
          <p:cNvCxnSpPr>
            <a:stCxn id="765" idx="6"/>
            <a:endCxn id="766" idx="2"/>
          </p:cNvCxnSpPr>
          <p:nvPr/>
        </p:nvCxnSpPr>
        <p:spPr>
          <a:xfrm>
            <a:off x="705300" y="1577675"/>
            <a:ext cx="509400" cy="0"/>
          </a:xfrm>
          <a:prstGeom prst="straightConnector1">
            <a:avLst/>
          </a:prstGeom>
          <a:noFill/>
          <a:ln w="28575" cap="flat" cmpd="sng">
            <a:solidFill>
              <a:schemeClr val="dk2"/>
            </a:solidFill>
            <a:prstDash val="solid"/>
            <a:round/>
            <a:headEnd type="none" w="sm" len="sm"/>
            <a:tailEnd type="triangle" w="med" len="med"/>
          </a:ln>
        </p:spPr>
      </p:cxnSp>
      <p:sp>
        <p:nvSpPr>
          <p:cNvPr id="768" name="Google Shape;768;p58"/>
          <p:cNvSpPr txBox="1"/>
          <p:nvPr/>
        </p:nvSpPr>
        <p:spPr>
          <a:xfrm>
            <a:off x="705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769" name="Google Shape;769;p58"/>
          <p:cNvSpPr/>
          <p:nvPr/>
        </p:nvSpPr>
        <p:spPr>
          <a:xfrm>
            <a:off x="2117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3</a:t>
            </a:r>
            <a:endParaRPr sz="1400" b="0" i="0" u="none" strike="noStrike" cap="none">
              <a:solidFill>
                <a:srgbClr val="000000"/>
              </a:solidFill>
              <a:latin typeface="Noto Sans Symbols"/>
              <a:ea typeface="Noto Sans Symbols"/>
              <a:cs typeface="Noto Sans Symbols"/>
              <a:sym typeface="Noto Sans Symbols"/>
            </a:endParaRPr>
          </a:p>
        </p:txBody>
      </p:sp>
      <p:sp>
        <p:nvSpPr>
          <p:cNvPr id="770" name="Google Shape;770;p58"/>
          <p:cNvSpPr/>
          <p:nvPr/>
        </p:nvSpPr>
        <p:spPr>
          <a:xfrm>
            <a:off x="3020700" y="1380875"/>
            <a:ext cx="393600" cy="393600"/>
          </a:xfrm>
          <a:prstGeom prst="ellipse">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Arial"/>
              <a:ea typeface="Arial"/>
              <a:cs typeface="Arial"/>
              <a:sym typeface="Arial"/>
            </a:endParaRPr>
          </a:p>
        </p:txBody>
      </p:sp>
      <p:sp>
        <p:nvSpPr>
          <p:cNvPr id="771" name="Google Shape;771;p58"/>
          <p:cNvSpPr/>
          <p:nvPr/>
        </p:nvSpPr>
        <p:spPr>
          <a:xfrm>
            <a:off x="3923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sp>
        <p:nvSpPr>
          <p:cNvPr id="772" name="Google Shape;772;p58"/>
          <p:cNvSpPr/>
          <p:nvPr/>
        </p:nvSpPr>
        <p:spPr>
          <a:xfrm>
            <a:off x="4826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773" name="Google Shape;773;p58"/>
          <p:cNvSpPr/>
          <p:nvPr/>
        </p:nvSpPr>
        <p:spPr>
          <a:xfrm>
            <a:off x="5729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endParaRPr sz="1400" b="0" i="1" u="none" strike="noStrike" cap="none">
              <a:solidFill>
                <a:srgbClr val="000000"/>
              </a:solidFill>
              <a:latin typeface="Noto Sans Symbols"/>
              <a:ea typeface="Noto Sans Symbols"/>
              <a:cs typeface="Noto Sans Symbols"/>
              <a:sym typeface="Noto Sans Symbols"/>
            </a:endParaRPr>
          </a:p>
        </p:txBody>
      </p:sp>
      <p:cxnSp>
        <p:nvCxnSpPr>
          <p:cNvPr id="774" name="Google Shape;774;p58"/>
          <p:cNvCxnSpPr>
            <a:stCxn id="766" idx="6"/>
            <a:endCxn id="769" idx="2"/>
          </p:cNvCxnSpPr>
          <p:nvPr/>
        </p:nvCxnSpPr>
        <p:spPr>
          <a:xfrm>
            <a:off x="1608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775" name="Google Shape;775;p58"/>
          <p:cNvCxnSpPr>
            <a:stCxn id="769" idx="6"/>
            <a:endCxn id="770" idx="2"/>
          </p:cNvCxnSpPr>
          <p:nvPr/>
        </p:nvCxnSpPr>
        <p:spPr>
          <a:xfrm>
            <a:off x="2511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776" name="Google Shape;776;p58"/>
          <p:cNvCxnSpPr>
            <a:stCxn id="770" idx="6"/>
            <a:endCxn id="771" idx="2"/>
          </p:cNvCxnSpPr>
          <p:nvPr/>
        </p:nvCxnSpPr>
        <p:spPr>
          <a:xfrm>
            <a:off x="3414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777" name="Google Shape;777;p58"/>
          <p:cNvCxnSpPr>
            <a:stCxn id="771" idx="6"/>
            <a:endCxn id="772" idx="2"/>
          </p:cNvCxnSpPr>
          <p:nvPr/>
        </p:nvCxnSpPr>
        <p:spPr>
          <a:xfrm>
            <a:off x="4317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778" name="Google Shape;778;p58"/>
          <p:cNvCxnSpPr>
            <a:stCxn id="772" idx="6"/>
            <a:endCxn id="773" idx="2"/>
          </p:cNvCxnSpPr>
          <p:nvPr/>
        </p:nvCxnSpPr>
        <p:spPr>
          <a:xfrm>
            <a:off x="5220300" y="1577675"/>
            <a:ext cx="509400" cy="0"/>
          </a:xfrm>
          <a:prstGeom prst="straightConnector1">
            <a:avLst/>
          </a:prstGeom>
          <a:noFill/>
          <a:ln w="28575" cap="flat" cmpd="sng">
            <a:solidFill>
              <a:schemeClr val="dk2"/>
            </a:solidFill>
            <a:prstDash val="solid"/>
            <a:round/>
            <a:headEnd type="none" w="sm" len="sm"/>
            <a:tailEnd type="triangle" w="med" len="med"/>
          </a:ln>
        </p:spPr>
      </p:cxnSp>
      <p:sp>
        <p:nvSpPr>
          <p:cNvPr id="779" name="Google Shape;779;p58"/>
          <p:cNvSpPr txBox="1"/>
          <p:nvPr/>
        </p:nvSpPr>
        <p:spPr>
          <a:xfrm>
            <a:off x="1608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2</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780" name="Google Shape;780;p58"/>
          <p:cNvSpPr txBox="1"/>
          <p:nvPr/>
        </p:nvSpPr>
        <p:spPr>
          <a:xfrm>
            <a:off x="4317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781" name="Google Shape;781;p58"/>
          <p:cNvSpPr txBox="1"/>
          <p:nvPr/>
        </p:nvSpPr>
        <p:spPr>
          <a:xfrm>
            <a:off x="5220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endParaRPr sz="2000" b="0" i="1" u="none" strike="noStrike" cap="none" baseline="-25000">
              <a:solidFill>
                <a:srgbClr val="000000"/>
              </a:solidFill>
              <a:latin typeface="Noto Sans Symbols"/>
              <a:ea typeface="Noto Sans Symbols"/>
              <a:cs typeface="Noto Sans Symbols"/>
              <a:sym typeface="Noto Sans Symbols"/>
            </a:endParaRPr>
          </a:p>
        </p:txBody>
      </p:sp>
      <p:sp>
        <p:nvSpPr>
          <p:cNvPr id="782" name="Google Shape;782;p58"/>
          <p:cNvSpPr txBox="1"/>
          <p:nvPr/>
        </p:nvSpPr>
        <p:spPr>
          <a:xfrm>
            <a:off x="2511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3</a:t>
            </a:r>
            <a:endParaRPr sz="2000" b="0" i="0" u="none" strike="noStrike" cap="none" baseline="-25000">
              <a:solidFill>
                <a:srgbClr val="000000"/>
              </a:solidFill>
              <a:latin typeface="Noto Sans Symbols"/>
              <a:ea typeface="Noto Sans Symbols"/>
              <a:cs typeface="Noto Sans Symbols"/>
              <a:sym typeface="Noto Sans Symbols"/>
            </a:endParaRPr>
          </a:p>
        </p:txBody>
      </p:sp>
      <p:grpSp>
        <p:nvGrpSpPr>
          <p:cNvPr id="783" name="Google Shape;783;p58"/>
          <p:cNvGrpSpPr/>
          <p:nvPr/>
        </p:nvGrpSpPr>
        <p:grpSpPr>
          <a:xfrm rot="5400000">
            <a:off x="3180997" y="1413461"/>
            <a:ext cx="73000" cy="328429"/>
            <a:chOff x="2907575" y="3881675"/>
            <a:chExt cx="101700" cy="457550"/>
          </a:xfrm>
        </p:grpSpPr>
        <p:sp>
          <p:nvSpPr>
            <p:cNvPr id="784" name="Google Shape;784;p58"/>
            <p:cNvSpPr/>
            <p:nvPr/>
          </p:nvSpPr>
          <p:spPr>
            <a:xfrm>
              <a:off x="2907575" y="3881675"/>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58"/>
            <p:cNvSpPr/>
            <p:nvPr/>
          </p:nvSpPr>
          <p:spPr>
            <a:xfrm>
              <a:off x="2907575" y="4059600"/>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58"/>
            <p:cNvSpPr/>
            <p:nvPr/>
          </p:nvSpPr>
          <p:spPr>
            <a:xfrm>
              <a:off x="2907575" y="4237525"/>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787" name="Google Shape;787;p58"/>
          <p:cNvGraphicFramePr/>
          <p:nvPr/>
        </p:nvGraphicFramePr>
        <p:xfrm>
          <a:off x="6892800" y="1152483"/>
          <a:ext cx="1939525" cy="3502035"/>
        </p:xfrm>
        <a:graphic>
          <a:graphicData uri="http://schemas.openxmlformats.org/drawingml/2006/table">
            <a:tbl>
              <a:tblPr>
                <a:noFill/>
                <a:tableStyleId>{C804A78F-F641-4A54-A469-78C8CC7B30F7}</a:tableStyleId>
              </a:tblPr>
              <a:tblGrid>
                <a:gridCol w="1939525">
                  <a:extLst>
                    <a:ext uri="{9D8B030D-6E8A-4147-A177-3AD203B41FA5}">
                      <a16:colId xmlns:a16="http://schemas.microsoft.com/office/drawing/2014/main" val="20000"/>
                    </a:ext>
                  </a:extLst>
                </a:gridCol>
              </a:tblGrid>
              <a:tr h="586875">
                <a:tc>
                  <a:txBody>
                    <a:bodyPr/>
                    <a:lstStyle/>
                    <a:p>
                      <a:pPr marL="0" marR="0" lvl="0" indent="0" algn="ctr" rtl="0">
                        <a:lnSpc>
                          <a:spcPct val="100000"/>
                        </a:lnSpc>
                        <a:spcBef>
                          <a:spcPts val="0"/>
                        </a:spcBef>
                        <a:spcAft>
                          <a:spcPts val="0"/>
                        </a:spcAft>
                        <a:buClr>
                          <a:srgbClr val="000000"/>
                        </a:buClr>
                        <a:buSzPts val="2400"/>
                        <a:buFont typeface="Arial"/>
                        <a:buNone/>
                      </a:pPr>
                      <a:r>
                        <a:rPr lang="en" sz="2400" u="none" strike="noStrike" cap="none">
                          <a:latin typeface="Noto Sans Symbols"/>
                          <a:ea typeface="Noto Sans Symbols"/>
                          <a:cs typeface="Noto Sans Symbols"/>
                          <a:sym typeface="Noto Sans Symbols"/>
                        </a:rPr>
                        <a:t>(</a:t>
                      </a:r>
                      <a:r>
                        <a:rPr lang="en" sz="2400" i="1" u="none" strike="noStrike" cap="none">
                          <a:latin typeface="Noto Sans Symbols"/>
                          <a:ea typeface="Noto Sans Symbols"/>
                          <a:cs typeface="Noto Sans Symbols"/>
                          <a:sym typeface="Noto Sans Symbols"/>
                        </a:rPr>
                        <a:t>u</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v</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w</a:t>
                      </a:r>
                      <a:r>
                        <a:rPr lang="en" sz="2400" u="none" strike="noStrike" cap="none">
                          <a:latin typeface="Noto Sans Symbols"/>
                          <a:ea typeface="Noto Sans Symbols"/>
                          <a:cs typeface="Noto Sans Symbols"/>
                          <a:sym typeface="Noto Sans Symbols"/>
                        </a:rPr>
                        <a:t>)</a:t>
                      </a:r>
                      <a:endParaRPr sz="2400" i="1"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a:t>
                      </a:r>
                      <a:r>
                        <a:rPr lang="en" sz="1600" i="1" u="none" strike="noStrike" cap="none">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latin typeface="Noto Sans Symbols"/>
                          <a:ea typeface="Noto Sans Symbols"/>
                          <a:cs typeface="Noto Sans Symbols"/>
                          <a:sym typeface="Noto Sans Symbols"/>
                        </a:rPr>
                        <a:t>1, </a:t>
                      </a:r>
                      <a:r>
                        <a:rPr lang="en" sz="1600" i="1" u="none" strike="noStrike" cap="none">
                          <a:latin typeface="Noto Sans Symbols"/>
                          <a:ea typeface="Noto Sans Symbols"/>
                          <a:cs typeface="Noto Sans Symbols"/>
                          <a:sym typeface="Noto Sans Symbols"/>
                        </a:rPr>
                        <a:t>V</a:t>
                      </a:r>
                      <a:r>
                        <a:rPr lang="en" sz="1600" u="none" strike="noStrike" cap="none">
                          <a:latin typeface="Noto Sans Symbols"/>
                          <a:ea typeface="Noto Sans Symbols"/>
                          <a:cs typeface="Noto Sans Symbols"/>
                          <a:sym typeface="Noto Sans Symbols"/>
                        </a:rPr>
                        <a:t>,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solidFill>
                            <a:schemeClr val="dk1"/>
                          </a:solidFill>
                          <a:latin typeface="Noto Sans Symbols"/>
                          <a:ea typeface="Noto Sans Symbols"/>
                          <a:cs typeface="Noto Sans Symbols"/>
                          <a:sym typeface="Noto Sans Symbols"/>
                        </a:rPr>
                        <a:t>(</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2, </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1,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2000" u="none" strike="noStrike" cap="none" baseline="-25000">
                          <a:solidFill>
                            <a:schemeClr val="dk1"/>
                          </a:solidFill>
                          <a:latin typeface="Noto Sans Symbols"/>
                          <a:ea typeface="Noto Sans Symbols"/>
                          <a:cs typeface="Noto Sans Symbols"/>
                          <a:sym typeface="Noto Sans Symbols"/>
                        </a:rPr>
                        <a:t>－</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r h="463750">
                <a:tc>
                  <a:txBody>
                    <a:bodyPr/>
                    <a:lstStyle/>
                    <a:p>
                      <a:pPr marL="0" marR="0" lvl="0" indent="0" algn="ctr" rtl="0">
                        <a:lnSpc>
                          <a:spcPct val="100000"/>
                        </a:lnSpc>
                        <a:spcBef>
                          <a:spcPts val="0"/>
                        </a:spcBef>
                        <a:spcAft>
                          <a:spcPts val="0"/>
                        </a:spcAft>
                        <a:buClr>
                          <a:schemeClr val="dk1"/>
                        </a:buClr>
                        <a:buSzPts val="1100"/>
                        <a:buFont typeface="Arial"/>
                        <a:buNone/>
                      </a:pPr>
                      <a:r>
                        <a:rPr lang="en" sz="24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nchor="ctr">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3"/>
                  </a:ext>
                </a:extLst>
              </a:tr>
              <a:tr h="4637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T w="28575" cap="flat" cmpd="sng">
                      <a:solidFill>
                        <a:srgbClr val="595959"/>
                      </a:solidFill>
                      <a:prstDash val="solid"/>
                      <a:round/>
                      <a:headEnd type="none" w="sm" len="sm"/>
                      <a:tailEnd type="none" w="sm" len="sm"/>
                    </a:lnT>
                  </a:tcPr>
                </a:tc>
                <a:extLst>
                  <a:ext uri="{0D108BD9-81ED-4DB2-BD59-A6C34878D82A}">
                    <a16:rowId xmlns:a16="http://schemas.microsoft.com/office/drawing/2014/main" val="10004"/>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(2, 3,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2</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5"/>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(1, 2,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88" name="Google Shape;788;p58"/>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Bellman-Ford－Why require </a:t>
            </a:r>
            <a:r>
              <a:rPr lang="en" i="1">
                <a:latin typeface="Noto Sans Symbols"/>
                <a:ea typeface="Noto Sans Symbols"/>
                <a:cs typeface="Noto Sans Symbols"/>
                <a:sym typeface="Noto Sans Symbols"/>
              </a:rPr>
              <a:t>V</a:t>
            </a:r>
            <a:r>
              <a:rPr lang="en">
                <a:latin typeface="Noto Sans Symbols"/>
                <a:ea typeface="Noto Sans Symbols"/>
                <a:cs typeface="Noto Sans Symbols"/>
                <a:sym typeface="Noto Sans Symbols"/>
              </a:rPr>
              <a:t>－1</a:t>
            </a:r>
            <a:r>
              <a:rPr lang="en"/>
              <a:t> full passes?</a:t>
            </a:r>
            <a:endParaRPr/>
          </a:p>
        </p:txBody>
      </p:sp>
      <p:sp>
        <p:nvSpPr>
          <p:cNvPr id="794" name="Google Shape;794;p59"/>
          <p:cNvSpPr txBox="1">
            <a:spLocks noGrp="1"/>
          </p:cNvSpPr>
          <p:nvPr>
            <p:ph type="body" idx="1"/>
          </p:nvPr>
        </p:nvSpPr>
        <p:spPr>
          <a:xfrm>
            <a:off x="311700" y="1774475"/>
            <a:ext cx="6581100" cy="27945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1</a:t>
            </a:r>
            <a:r>
              <a:rPr lang="en" sz="2000" baseline="30000"/>
              <a:t>st</a:t>
            </a:r>
            <a:r>
              <a:rPr lang="en" sz="2000"/>
              <a:t> pass: only managed to relax vertex </a:t>
            </a:r>
            <a:r>
              <a:rPr lang="en" sz="2000">
                <a:solidFill>
                  <a:srgbClr val="000000"/>
                </a:solidFill>
                <a:latin typeface="Noto Sans Symbols"/>
                <a:ea typeface="Noto Sans Symbols"/>
                <a:cs typeface="Noto Sans Symbols"/>
                <a:sym typeface="Noto Sans Symbols"/>
              </a:rPr>
              <a:t>2</a:t>
            </a:r>
            <a:endParaRPr sz="2000">
              <a:solidFill>
                <a:srgbClr val="000000"/>
              </a:solidFill>
              <a:latin typeface="Noto Sans Symbols"/>
              <a:ea typeface="Noto Sans Symbols"/>
              <a:cs typeface="Noto Sans Symbols"/>
              <a:sym typeface="Noto Sans Symbols"/>
            </a:endParaRPr>
          </a:p>
          <a:p>
            <a:pPr marL="0" lvl="0" indent="0" algn="l" rtl="0">
              <a:lnSpc>
                <a:spcPct val="115000"/>
              </a:lnSpc>
              <a:spcBef>
                <a:spcPts val="1600"/>
              </a:spcBef>
              <a:spcAft>
                <a:spcPts val="1600"/>
              </a:spcAft>
              <a:buSzPts val="1800"/>
              <a:buNone/>
            </a:pPr>
            <a:endParaRPr sz="2000"/>
          </a:p>
        </p:txBody>
      </p:sp>
      <p:sp>
        <p:nvSpPr>
          <p:cNvPr id="795" name="Google Shape;795;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59</a:t>
            </a:fld>
            <a:endParaRPr/>
          </a:p>
        </p:txBody>
      </p:sp>
      <p:sp>
        <p:nvSpPr>
          <p:cNvPr id="796" name="Google Shape;796;p59"/>
          <p:cNvSpPr/>
          <p:nvPr/>
        </p:nvSpPr>
        <p:spPr>
          <a:xfrm>
            <a:off x="311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797" name="Google Shape;797;p59"/>
          <p:cNvSpPr/>
          <p:nvPr/>
        </p:nvSpPr>
        <p:spPr>
          <a:xfrm>
            <a:off x="1214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cxnSp>
        <p:nvCxnSpPr>
          <p:cNvPr id="798" name="Google Shape;798;p59"/>
          <p:cNvCxnSpPr>
            <a:stCxn id="796" idx="6"/>
            <a:endCxn id="797" idx="2"/>
          </p:cNvCxnSpPr>
          <p:nvPr/>
        </p:nvCxnSpPr>
        <p:spPr>
          <a:xfrm>
            <a:off x="705300" y="1577675"/>
            <a:ext cx="509400" cy="0"/>
          </a:xfrm>
          <a:prstGeom prst="straightConnector1">
            <a:avLst/>
          </a:prstGeom>
          <a:noFill/>
          <a:ln w="28575" cap="flat" cmpd="sng">
            <a:solidFill>
              <a:srgbClr val="6AA84F"/>
            </a:solidFill>
            <a:prstDash val="solid"/>
            <a:round/>
            <a:headEnd type="none" w="sm" len="sm"/>
            <a:tailEnd type="triangle" w="med" len="med"/>
          </a:ln>
        </p:spPr>
      </p:cxnSp>
      <p:sp>
        <p:nvSpPr>
          <p:cNvPr id="799" name="Google Shape;799;p59"/>
          <p:cNvSpPr txBox="1"/>
          <p:nvPr/>
        </p:nvSpPr>
        <p:spPr>
          <a:xfrm>
            <a:off x="705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800" name="Google Shape;800;p59"/>
          <p:cNvSpPr/>
          <p:nvPr/>
        </p:nvSpPr>
        <p:spPr>
          <a:xfrm>
            <a:off x="2117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3</a:t>
            </a:r>
            <a:endParaRPr sz="1400" b="0" i="0" u="none" strike="noStrike" cap="none">
              <a:solidFill>
                <a:srgbClr val="000000"/>
              </a:solidFill>
              <a:latin typeface="Noto Sans Symbols"/>
              <a:ea typeface="Noto Sans Symbols"/>
              <a:cs typeface="Noto Sans Symbols"/>
              <a:sym typeface="Noto Sans Symbols"/>
            </a:endParaRPr>
          </a:p>
        </p:txBody>
      </p:sp>
      <p:sp>
        <p:nvSpPr>
          <p:cNvPr id="801" name="Google Shape;801;p59"/>
          <p:cNvSpPr/>
          <p:nvPr/>
        </p:nvSpPr>
        <p:spPr>
          <a:xfrm>
            <a:off x="3020700" y="1380875"/>
            <a:ext cx="393600" cy="393600"/>
          </a:xfrm>
          <a:prstGeom prst="ellipse">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Arial"/>
              <a:ea typeface="Arial"/>
              <a:cs typeface="Arial"/>
              <a:sym typeface="Arial"/>
            </a:endParaRPr>
          </a:p>
        </p:txBody>
      </p:sp>
      <p:sp>
        <p:nvSpPr>
          <p:cNvPr id="802" name="Google Shape;802;p59"/>
          <p:cNvSpPr/>
          <p:nvPr/>
        </p:nvSpPr>
        <p:spPr>
          <a:xfrm>
            <a:off x="3923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sp>
        <p:nvSpPr>
          <p:cNvPr id="803" name="Google Shape;803;p59"/>
          <p:cNvSpPr/>
          <p:nvPr/>
        </p:nvSpPr>
        <p:spPr>
          <a:xfrm>
            <a:off x="4826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804" name="Google Shape;804;p59"/>
          <p:cNvSpPr/>
          <p:nvPr/>
        </p:nvSpPr>
        <p:spPr>
          <a:xfrm>
            <a:off x="5729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endParaRPr sz="1400" b="0" i="1" u="none" strike="noStrike" cap="none">
              <a:solidFill>
                <a:srgbClr val="000000"/>
              </a:solidFill>
              <a:latin typeface="Noto Sans Symbols"/>
              <a:ea typeface="Noto Sans Symbols"/>
              <a:cs typeface="Noto Sans Symbols"/>
              <a:sym typeface="Noto Sans Symbols"/>
            </a:endParaRPr>
          </a:p>
        </p:txBody>
      </p:sp>
      <p:cxnSp>
        <p:nvCxnSpPr>
          <p:cNvPr id="805" name="Google Shape;805;p59"/>
          <p:cNvCxnSpPr>
            <a:stCxn id="797" idx="6"/>
            <a:endCxn id="800" idx="2"/>
          </p:cNvCxnSpPr>
          <p:nvPr/>
        </p:nvCxnSpPr>
        <p:spPr>
          <a:xfrm>
            <a:off x="1608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806" name="Google Shape;806;p59"/>
          <p:cNvCxnSpPr>
            <a:stCxn id="800" idx="6"/>
            <a:endCxn id="801" idx="2"/>
          </p:cNvCxnSpPr>
          <p:nvPr/>
        </p:nvCxnSpPr>
        <p:spPr>
          <a:xfrm>
            <a:off x="2511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807" name="Google Shape;807;p59"/>
          <p:cNvCxnSpPr>
            <a:stCxn id="801" idx="6"/>
            <a:endCxn id="802" idx="2"/>
          </p:cNvCxnSpPr>
          <p:nvPr/>
        </p:nvCxnSpPr>
        <p:spPr>
          <a:xfrm>
            <a:off x="3414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808" name="Google Shape;808;p59"/>
          <p:cNvCxnSpPr>
            <a:stCxn id="802" idx="6"/>
            <a:endCxn id="803" idx="2"/>
          </p:cNvCxnSpPr>
          <p:nvPr/>
        </p:nvCxnSpPr>
        <p:spPr>
          <a:xfrm>
            <a:off x="4317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809" name="Google Shape;809;p59"/>
          <p:cNvCxnSpPr>
            <a:stCxn id="803" idx="6"/>
            <a:endCxn id="804" idx="2"/>
          </p:cNvCxnSpPr>
          <p:nvPr/>
        </p:nvCxnSpPr>
        <p:spPr>
          <a:xfrm>
            <a:off x="5220300" y="1577675"/>
            <a:ext cx="509400" cy="0"/>
          </a:xfrm>
          <a:prstGeom prst="straightConnector1">
            <a:avLst/>
          </a:prstGeom>
          <a:noFill/>
          <a:ln w="28575" cap="flat" cmpd="sng">
            <a:solidFill>
              <a:schemeClr val="dk2"/>
            </a:solidFill>
            <a:prstDash val="solid"/>
            <a:round/>
            <a:headEnd type="none" w="sm" len="sm"/>
            <a:tailEnd type="triangle" w="med" len="med"/>
          </a:ln>
        </p:spPr>
      </p:cxnSp>
      <p:sp>
        <p:nvSpPr>
          <p:cNvPr id="810" name="Google Shape;810;p59"/>
          <p:cNvSpPr txBox="1"/>
          <p:nvPr/>
        </p:nvSpPr>
        <p:spPr>
          <a:xfrm>
            <a:off x="1608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2</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811" name="Google Shape;811;p59"/>
          <p:cNvSpPr txBox="1"/>
          <p:nvPr/>
        </p:nvSpPr>
        <p:spPr>
          <a:xfrm>
            <a:off x="4317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812" name="Google Shape;812;p59"/>
          <p:cNvSpPr txBox="1"/>
          <p:nvPr/>
        </p:nvSpPr>
        <p:spPr>
          <a:xfrm>
            <a:off x="5220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endParaRPr sz="2000" b="0" i="1" u="none" strike="noStrike" cap="none" baseline="-25000">
              <a:solidFill>
                <a:srgbClr val="000000"/>
              </a:solidFill>
              <a:latin typeface="Noto Sans Symbols"/>
              <a:ea typeface="Noto Sans Symbols"/>
              <a:cs typeface="Noto Sans Symbols"/>
              <a:sym typeface="Noto Sans Symbols"/>
            </a:endParaRPr>
          </a:p>
        </p:txBody>
      </p:sp>
      <p:sp>
        <p:nvSpPr>
          <p:cNvPr id="813" name="Google Shape;813;p59"/>
          <p:cNvSpPr txBox="1"/>
          <p:nvPr/>
        </p:nvSpPr>
        <p:spPr>
          <a:xfrm>
            <a:off x="2511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3</a:t>
            </a:r>
            <a:endParaRPr sz="2000" b="0" i="0" u="none" strike="noStrike" cap="none" baseline="-25000">
              <a:solidFill>
                <a:srgbClr val="000000"/>
              </a:solidFill>
              <a:latin typeface="Noto Sans Symbols"/>
              <a:ea typeface="Noto Sans Symbols"/>
              <a:cs typeface="Noto Sans Symbols"/>
              <a:sym typeface="Noto Sans Symbols"/>
            </a:endParaRPr>
          </a:p>
        </p:txBody>
      </p:sp>
      <p:grpSp>
        <p:nvGrpSpPr>
          <p:cNvPr id="814" name="Google Shape;814;p59"/>
          <p:cNvGrpSpPr/>
          <p:nvPr/>
        </p:nvGrpSpPr>
        <p:grpSpPr>
          <a:xfrm rot="5400000">
            <a:off x="3180997" y="1413461"/>
            <a:ext cx="73000" cy="328429"/>
            <a:chOff x="2907575" y="3881675"/>
            <a:chExt cx="101700" cy="457550"/>
          </a:xfrm>
        </p:grpSpPr>
        <p:sp>
          <p:nvSpPr>
            <p:cNvPr id="815" name="Google Shape;815;p59"/>
            <p:cNvSpPr/>
            <p:nvPr/>
          </p:nvSpPr>
          <p:spPr>
            <a:xfrm>
              <a:off x="2907575" y="3881675"/>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59"/>
            <p:cNvSpPr/>
            <p:nvPr/>
          </p:nvSpPr>
          <p:spPr>
            <a:xfrm>
              <a:off x="2907575" y="4059600"/>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59"/>
            <p:cNvSpPr/>
            <p:nvPr/>
          </p:nvSpPr>
          <p:spPr>
            <a:xfrm>
              <a:off x="2907575" y="4237525"/>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818" name="Google Shape;818;p59"/>
          <p:cNvGraphicFramePr/>
          <p:nvPr/>
        </p:nvGraphicFramePr>
        <p:xfrm>
          <a:off x="6892800" y="1152483"/>
          <a:ext cx="1939525" cy="3502035"/>
        </p:xfrm>
        <a:graphic>
          <a:graphicData uri="http://schemas.openxmlformats.org/drawingml/2006/table">
            <a:tbl>
              <a:tblPr>
                <a:noFill/>
                <a:tableStyleId>{C804A78F-F641-4A54-A469-78C8CC7B30F7}</a:tableStyleId>
              </a:tblPr>
              <a:tblGrid>
                <a:gridCol w="1939525">
                  <a:extLst>
                    <a:ext uri="{9D8B030D-6E8A-4147-A177-3AD203B41FA5}">
                      <a16:colId xmlns:a16="http://schemas.microsoft.com/office/drawing/2014/main" val="20000"/>
                    </a:ext>
                  </a:extLst>
                </a:gridCol>
              </a:tblGrid>
              <a:tr h="586875">
                <a:tc>
                  <a:txBody>
                    <a:bodyPr/>
                    <a:lstStyle/>
                    <a:p>
                      <a:pPr marL="0" marR="0" lvl="0" indent="0" algn="ctr" rtl="0">
                        <a:lnSpc>
                          <a:spcPct val="100000"/>
                        </a:lnSpc>
                        <a:spcBef>
                          <a:spcPts val="0"/>
                        </a:spcBef>
                        <a:spcAft>
                          <a:spcPts val="0"/>
                        </a:spcAft>
                        <a:buClr>
                          <a:srgbClr val="000000"/>
                        </a:buClr>
                        <a:buSzPts val="2400"/>
                        <a:buFont typeface="Arial"/>
                        <a:buNone/>
                      </a:pPr>
                      <a:r>
                        <a:rPr lang="en" sz="2400" u="none" strike="noStrike" cap="none">
                          <a:latin typeface="Noto Sans Symbols"/>
                          <a:ea typeface="Noto Sans Symbols"/>
                          <a:cs typeface="Noto Sans Symbols"/>
                          <a:sym typeface="Noto Sans Symbols"/>
                        </a:rPr>
                        <a:t>(</a:t>
                      </a:r>
                      <a:r>
                        <a:rPr lang="en" sz="2400" i="1" u="none" strike="noStrike" cap="none">
                          <a:latin typeface="Noto Sans Symbols"/>
                          <a:ea typeface="Noto Sans Symbols"/>
                          <a:cs typeface="Noto Sans Symbols"/>
                          <a:sym typeface="Noto Sans Symbols"/>
                        </a:rPr>
                        <a:t>u</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v</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w</a:t>
                      </a:r>
                      <a:r>
                        <a:rPr lang="en" sz="2400" u="none" strike="noStrike" cap="none">
                          <a:latin typeface="Noto Sans Symbols"/>
                          <a:ea typeface="Noto Sans Symbols"/>
                          <a:cs typeface="Noto Sans Symbols"/>
                          <a:sym typeface="Noto Sans Symbols"/>
                        </a:rPr>
                        <a:t>)</a:t>
                      </a:r>
                      <a:endParaRPr sz="2400" i="1"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a:t>
                      </a:r>
                      <a:r>
                        <a:rPr lang="en" sz="1600" i="1" u="none" strike="noStrike" cap="none">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latin typeface="Noto Sans Symbols"/>
                          <a:ea typeface="Noto Sans Symbols"/>
                          <a:cs typeface="Noto Sans Symbols"/>
                          <a:sym typeface="Noto Sans Symbols"/>
                        </a:rPr>
                        <a:t>1, </a:t>
                      </a:r>
                      <a:r>
                        <a:rPr lang="en" sz="1600" i="1" u="none" strike="noStrike" cap="none">
                          <a:latin typeface="Noto Sans Symbols"/>
                          <a:ea typeface="Noto Sans Symbols"/>
                          <a:cs typeface="Noto Sans Symbols"/>
                          <a:sym typeface="Noto Sans Symbols"/>
                        </a:rPr>
                        <a:t>V</a:t>
                      </a:r>
                      <a:r>
                        <a:rPr lang="en" sz="1600" u="none" strike="noStrike" cap="none">
                          <a:latin typeface="Noto Sans Symbols"/>
                          <a:ea typeface="Noto Sans Symbols"/>
                          <a:cs typeface="Noto Sans Symbols"/>
                          <a:sym typeface="Noto Sans Symbols"/>
                        </a:rPr>
                        <a:t>,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solidFill>
                            <a:schemeClr val="dk1"/>
                          </a:solidFill>
                          <a:latin typeface="Noto Sans Symbols"/>
                          <a:ea typeface="Noto Sans Symbols"/>
                          <a:cs typeface="Noto Sans Symbols"/>
                          <a:sym typeface="Noto Sans Symbols"/>
                        </a:rPr>
                        <a:t>(</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2, </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1,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2000" u="none" strike="noStrike" cap="none" baseline="-25000">
                          <a:solidFill>
                            <a:schemeClr val="dk1"/>
                          </a:solidFill>
                          <a:latin typeface="Noto Sans Symbols"/>
                          <a:ea typeface="Noto Sans Symbols"/>
                          <a:cs typeface="Noto Sans Symbols"/>
                          <a:sym typeface="Noto Sans Symbols"/>
                        </a:rPr>
                        <a:t>－</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r h="463750">
                <a:tc>
                  <a:txBody>
                    <a:bodyPr/>
                    <a:lstStyle/>
                    <a:p>
                      <a:pPr marL="0" marR="0" lvl="0" indent="0" algn="ctr" rtl="0">
                        <a:lnSpc>
                          <a:spcPct val="100000"/>
                        </a:lnSpc>
                        <a:spcBef>
                          <a:spcPts val="0"/>
                        </a:spcBef>
                        <a:spcAft>
                          <a:spcPts val="0"/>
                        </a:spcAft>
                        <a:buClr>
                          <a:schemeClr val="dk1"/>
                        </a:buClr>
                        <a:buSzPts val="1100"/>
                        <a:buFont typeface="Arial"/>
                        <a:buNone/>
                      </a:pPr>
                      <a:r>
                        <a:rPr lang="en" sz="24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nchor="ctr">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3"/>
                  </a:ext>
                </a:extLst>
              </a:tr>
              <a:tr h="4637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T w="28575" cap="flat" cmpd="sng">
                      <a:solidFill>
                        <a:srgbClr val="595959"/>
                      </a:solidFill>
                      <a:prstDash val="solid"/>
                      <a:round/>
                      <a:headEnd type="none" w="sm" len="sm"/>
                      <a:tailEnd type="none" w="sm" len="sm"/>
                    </a:lnT>
                  </a:tcPr>
                </a:tc>
                <a:extLst>
                  <a:ext uri="{0D108BD9-81ED-4DB2-BD59-A6C34878D82A}">
                    <a16:rowId xmlns:a16="http://schemas.microsoft.com/office/drawing/2014/main" val="10004"/>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(2, 3,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2</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5"/>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(1, 2,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19" name="Google Shape;819;p59"/>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DAGs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Bellman-Ford－Why require </a:t>
            </a:r>
            <a:r>
              <a:rPr lang="en" i="1">
                <a:latin typeface="Noto Sans Symbols"/>
                <a:ea typeface="Noto Sans Symbols"/>
                <a:cs typeface="Noto Sans Symbols"/>
                <a:sym typeface="Noto Sans Symbols"/>
              </a:rPr>
              <a:t>V</a:t>
            </a:r>
            <a:r>
              <a:rPr lang="en">
                <a:latin typeface="Noto Sans Symbols"/>
                <a:ea typeface="Noto Sans Symbols"/>
                <a:cs typeface="Noto Sans Symbols"/>
                <a:sym typeface="Noto Sans Symbols"/>
              </a:rPr>
              <a:t>－1</a:t>
            </a:r>
            <a:r>
              <a:rPr lang="en"/>
              <a:t> full passes?</a:t>
            </a:r>
            <a:endParaRPr/>
          </a:p>
        </p:txBody>
      </p:sp>
      <p:sp>
        <p:nvSpPr>
          <p:cNvPr id="825" name="Google Shape;825;p60"/>
          <p:cNvSpPr txBox="1">
            <a:spLocks noGrp="1"/>
          </p:cNvSpPr>
          <p:nvPr>
            <p:ph type="body" idx="1"/>
          </p:nvPr>
        </p:nvSpPr>
        <p:spPr>
          <a:xfrm>
            <a:off x="311700" y="1774475"/>
            <a:ext cx="6581100" cy="27945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1</a:t>
            </a:r>
            <a:r>
              <a:rPr lang="en" sz="2000" baseline="30000"/>
              <a:t>st</a:t>
            </a:r>
            <a:r>
              <a:rPr lang="en" sz="2000"/>
              <a:t> pass: only managed to relax vertex </a:t>
            </a:r>
            <a:r>
              <a:rPr lang="en" sz="2000">
                <a:solidFill>
                  <a:srgbClr val="000000"/>
                </a:solidFill>
                <a:latin typeface="Noto Sans Symbols"/>
                <a:ea typeface="Noto Sans Symbols"/>
                <a:cs typeface="Noto Sans Symbols"/>
                <a:sym typeface="Noto Sans Symbols"/>
              </a:rPr>
              <a:t>2</a:t>
            </a:r>
            <a:endParaRPr sz="2000">
              <a:solidFill>
                <a:srgbClr val="000000"/>
              </a:solidFill>
              <a:latin typeface="Noto Sans Symbols"/>
              <a:ea typeface="Noto Sans Symbols"/>
              <a:cs typeface="Noto Sans Symbols"/>
              <a:sym typeface="Noto Sans Symbols"/>
            </a:endParaRPr>
          </a:p>
          <a:p>
            <a:pPr marL="457200" lvl="0" indent="-355600" algn="l" rtl="0">
              <a:lnSpc>
                <a:spcPct val="115000"/>
              </a:lnSpc>
              <a:spcBef>
                <a:spcPts val="0"/>
              </a:spcBef>
              <a:spcAft>
                <a:spcPts val="0"/>
              </a:spcAft>
              <a:buSzPts val="2000"/>
              <a:buChar char="●"/>
            </a:pPr>
            <a:r>
              <a:rPr lang="en" sz="2000"/>
              <a:t>2</a:t>
            </a:r>
            <a:r>
              <a:rPr lang="en" sz="2000" baseline="30000"/>
              <a:t>nd</a:t>
            </a:r>
            <a:r>
              <a:rPr lang="en" sz="2000"/>
              <a:t> pass: only managed to relax vertex </a:t>
            </a:r>
            <a:r>
              <a:rPr lang="en" sz="2000">
                <a:solidFill>
                  <a:schemeClr val="dk1"/>
                </a:solidFill>
                <a:latin typeface="Noto Sans Symbols"/>
                <a:ea typeface="Noto Sans Symbols"/>
                <a:cs typeface="Noto Sans Symbols"/>
                <a:sym typeface="Noto Sans Symbols"/>
              </a:rPr>
              <a:t>3</a:t>
            </a:r>
            <a:endParaRPr sz="2000">
              <a:solidFill>
                <a:srgbClr val="000000"/>
              </a:solidFill>
              <a:latin typeface="Noto Sans Symbols"/>
              <a:ea typeface="Noto Sans Symbols"/>
              <a:cs typeface="Noto Sans Symbols"/>
              <a:sym typeface="Noto Sans Symbols"/>
            </a:endParaRPr>
          </a:p>
          <a:p>
            <a:pPr marL="0" lvl="0" indent="0" algn="l" rtl="0">
              <a:lnSpc>
                <a:spcPct val="115000"/>
              </a:lnSpc>
              <a:spcBef>
                <a:spcPts val="1600"/>
              </a:spcBef>
              <a:spcAft>
                <a:spcPts val="1600"/>
              </a:spcAft>
              <a:buSzPts val="1800"/>
              <a:buNone/>
            </a:pPr>
            <a:endParaRPr sz="2000"/>
          </a:p>
        </p:txBody>
      </p:sp>
      <p:sp>
        <p:nvSpPr>
          <p:cNvPr id="826" name="Google Shape;826;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60</a:t>
            </a:fld>
            <a:endParaRPr/>
          </a:p>
        </p:txBody>
      </p:sp>
      <p:sp>
        <p:nvSpPr>
          <p:cNvPr id="827" name="Google Shape;827;p60"/>
          <p:cNvSpPr/>
          <p:nvPr/>
        </p:nvSpPr>
        <p:spPr>
          <a:xfrm>
            <a:off x="311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828" name="Google Shape;828;p60"/>
          <p:cNvSpPr/>
          <p:nvPr/>
        </p:nvSpPr>
        <p:spPr>
          <a:xfrm>
            <a:off x="1214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cxnSp>
        <p:nvCxnSpPr>
          <p:cNvPr id="829" name="Google Shape;829;p60"/>
          <p:cNvCxnSpPr>
            <a:stCxn id="827" idx="6"/>
            <a:endCxn id="828" idx="2"/>
          </p:cNvCxnSpPr>
          <p:nvPr/>
        </p:nvCxnSpPr>
        <p:spPr>
          <a:xfrm>
            <a:off x="705300" y="1577675"/>
            <a:ext cx="509400" cy="0"/>
          </a:xfrm>
          <a:prstGeom prst="straightConnector1">
            <a:avLst/>
          </a:prstGeom>
          <a:noFill/>
          <a:ln w="28575" cap="flat" cmpd="sng">
            <a:solidFill>
              <a:srgbClr val="6AA84F"/>
            </a:solidFill>
            <a:prstDash val="solid"/>
            <a:round/>
            <a:headEnd type="none" w="sm" len="sm"/>
            <a:tailEnd type="triangle" w="med" len="med"/>
          </a:ln>
        </p:spPr>
      </p:cxnSp>
      <p:sp>
        <p:nvSpPr>
          <p:cNvPr id="830" name="Google Shape;830;p60"/>
          <p:cNvSpPr txBox="1"/>
          <p:nvPr/>
        </p:nvSpPr>
        <p:spPr>
          <a:xfrm>
            <a:off x="705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831" name="Google Shape;831;p60"/>
          <p:cNvSpPr/>
          <p:nvPr/>
        </p:nvSpPr>
        <p:spPr>
          <a:xfrm>
            <a:off x="2117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3</a:t>
            </a:r>
            <a:endParaRPr sz="1400" b="0" i="0" u="none" strike="noStrike" cap="none">
              <a:solidFill>
                <a:srgbClr val="000000"/>
              </a:solidFill>
              <a:latin typeface="Noto Sans Symbols"/>
              <a:ea typeface="Noto Sans Symbols"/>
              <a:cs typeface="Noto Sans Symbols"/>
              <a:sym typeface="Noto Sans Symbols"/>
            </a:endParaRPr>
          </a:p>
        </p:txBody>
      </p:sp>
      <p:sp>
        <p:nvSpPr>
          <p:cNvPr id="832" name="Google Shape;832;p60"/>
          <p:cNvSpPr/>
          <p:nvPr/>
        </p:nvSpPr>
        <p:spPr>
          <a:xfrm>
            <a:off x="3020700" y="1380875"/>
            <a:ext cx="393600" cy="393600"/>
          </a:xfrm>
          <a:prstGeom prst="ellipse">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Arial"/>
              <a:ea typeface="Arial"/>
              <a:cs typeface="Arial"/>
              <a:sym typeface="Arial"/>
            </a:endParaRPr>
          </a:p>
        </p:txBody>
      </p:sp>
      <p:sp>
        <p:nvSpPr>
          <p:cNvPr id="833" name="Google Shape;833;p60"/>
          <p:cNvSpPr/>
          <p:nvPr/>
        </p:nvSpPr>
        <p:spPr>
          <a:xfrm>
            <a:off x="3923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sp>
        <p:nvSpPr>
          <p:cNvPr id="834" name="Google Shape;834;p60"/>
          <p:cNvSpPr/>
          <p:nvPr/>
        </p:nvSpPr>
        <p:spPr>
          <a:xfrm>
            <a:off x="4826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835" name="Google Shape;835;p60"/>
          <p:cNvSpPr/>
          <p:nvPr/>
        </p:nvSpPr>
        <p:spPr>
          <a:xfrm>
            <a:off x="5729700" y="1380875"/>
            <a:ext cx="393600" cy="3936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endParaRPr sz="1400" b="0" i="1" u="none" strike="noStrike" cap="none">
              <a:solidFill>
                <a:srgbClr val="000000"/>
              </a:solidFill>
              <a:latin typeface="Noto Sans Symbols"/>
              <a:ea typeface="Noto Sans Symbols"/>
              <a:cs typeface="Noto Sans Symbols"/>
              <a:sym typeface="Noto Sans Symbols"/>
            </a:endParaRPr>
          </a:p>
        </p:txBody>
      </p:sp>
      <p:cxnSp>
        <p:nvCxnSpPr>
          <p:cNvPr id="836" name="Google Shape;836;p60"/>
          <p:cNvCxnSpPr>
            <a:stCxn id="828" idx="6"/>
            <a:endCxn id="831" idx="2"/>
          </p:cNvCxnSpPr>
          <p:nvPr/>
        </p:nvCxnSpPr>
        <p:spPr>
          <a:xfrm>
            <a:off x="1608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837" name="Google Shape;837;p60"/>
          <p:cNvCxnSpPr>
            <a:stCxn id="831" idx="6"/>
            <a:endCxn id="832" idx="2"/>
          </p:cNvCxnSpPr>
          <p:nvPr/>
        </p:nvCxnSpPr>
        <p:spPr>
          <a:xfrm>
            <a:off x="2511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838" name="Google Shape;838;p60"/>
          <p:cNvCxnSpPr>
            <a:stCxn id="832" idx="6"/>
            <a:endCxn id="833" idx="2"/>
          </p:cNvCxnSpPr>
          <p:nvPr/>
        </p:nvCxnSpPr>
        <p:spPr>
          <a:xfrm>
            <a:off x="3414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839" name="Google Shape;839;p60"/>
          <p:cNvCxnSpPr>
            <a:stCxn id="833" idx="6"/>
            <a:endCxn id="834" idx="2"/>
          </p:cNvCxnSpPr>
          <p:nvPr/>
        </p:nvCxnSpPr>
        <p:spPr>
          <a:xfrm>
            <a:off x="4317300" y="1577675"/>
            <a:ext cx="509400" cy="0"/>
          </a:xfrm>
          <a:prstGeom prst="straightConnector1">
            <a:avLst/>
          </a:prstGeom>
          <a:noFill/>
          <a:ln w="28575" cap="flat" cmpd="sng">
            <a:solidFill>
              <a:schemeClr val="dk2"/>
            </a:solidFill>
            <a:prstDash val="solid"/>
            <a:round/>
            <a:headEnd type="none" w="sm" len="sm"/>
            <a:tailEnd type="triangle" w="med" len="med"/>
          </a:ln>
        </p:spPr>
      </p:cxnSp>
      <p:cxnSp>
        <p:nvCxnSpPr>
          <p:cNvPr id="840" name="Google Shape;840;p60"/>
          <p:cNvCxnSpPr>
            <a:stCxn id="834" idx="6"/>
            <a:endCxn id="835" idx="2"/>
          </p:cNvCxnSpPr>
          <p:nvPr/>
        </p:nvCxnSpPr>
        <p:spPr>
          <a:xfrm>
            <a:off x="5220300" y="1577675"/>
            <a:ext cx="509400" cy="0"/>
          </a:xfrm>
          <a:prstGeom prst="straightConnector1">
            <a:avLst/>
          </a:prstGeom>
          <a:noFill/>
          <a:ln w="28575" cap="flat" cmpd="sng">
            <a:solidFill>
              <a:schemeClr val="dk2"/>
            </a:solidFill>
            <a:prstDash val="solid"/>
            <a:round/>
            <a:headEnd type="none" w="sm" len="sm"/>
            <a:tailEnd type="triangle" w="med" len="med"/>
          </a:ln>
        </p:spPr>
      </p:cxnSp>
      <p:sp>
        <p:nvSpPr>
          <p:cNvPr id="841" name="Google Shape;841;p60"/>
          <p:cNvSpPr txBox="1"/>
          <p:nvPr/>
        </p:nvSpPr>
        <p:spPr>
          <a:xfrm>
            <a:off x="1608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2</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842" name="Google Shape;842;p60"/>
          <p:cNvSpPr txBox="1"/>
          <p:nvPr/>
        </p:nvSpPr>
        <p:spPr>
          <a:xfrm>
            <a:off x="4317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843" name="Google Shape;843;p60"/>
          <p:cNvSpPr txBox="1"/>
          <p:nvPr/>
        </p:nvSpPr>
        <p:spPr>
          <a:xfrm>
            <a:off x="5220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endParaRPr sz="2000" b="0" i="1" u="none" strike="noStrike" cap="none" baseline="-25000">
              <a:solidFill>
                <a:srgbClr val="000000"/>
              </a:solidFill>
              <a:latin typeface="Noto Sans Symbols"/>
              <a:ea typeface="Noto Sans Symbols"/>
              <a:cs typeface="Noto Sans Symbols"/>
              <a:sym typeface="Noto Sans Symbols"/>
            </a:endParaRPr>
          </a:p>
        </p:txBody>
      </p:sp>
      <p:sp>
        <p:nvSpPr>
          <p:cNvPr id="844" name="Google Shape;844;p60"/>
          <p:cNvSpPr txBox="1"/>
          <p:nvPr/>
        </p:nvSpPr>
        <p:spPr>
          <a:xfrm>
            <a:off x="2511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3</a:t>
            </a:r>
            <a:endParaRPr sz="2000" b="0" i="0" u="none" strike="noStrike" cap="none" baseline="-25000">
              <a:solidFill>
                <a:srgbClr val="000000"/>
              </a:solidFill>
              <a:latin typeface="Noto Sans Symbols"/>
              <a:ea typeface="Noto Sans Symbols"/>
              <a:cs typeface="Noto Sans Symbols"/>
              <a:sym typeface="Noto Sans Symbols"/>
            </a:endParaRPr>
          </a:p>
        </p:txBody>
      </p:sp>
      <p:grpSp>
        <p:nvGrpSpPr>
          <p:cNvPr id="845" name="Google Shape;845;p60"/>
          <p:cNvGrpSpPr/>
          <p:nvPr/>
        </p:nvGrpSpPr>
        <p:grpSpPr>
          <a:xfrm rot="5400000">
            <a:off x="3180997" y="1413461"/>
            <a:ext cx="73000" cy="328429"/>
            <a:chOff x="2907575" y="3881675"/>
            <a:chExt cx="101700" cy="457550"/>
          </a:xfrm>
        </p:grpSpPr>
        <p:sp>
          <p:nvSpPr>
            <p:cNvPr id="846" name="Google Shape;846;p60"/>
            <p:cNvSpPr/>
            <p:nvPr/>
          </p:nvSpPr>
          <p:spPr>
            <a:xfrm>
              <a:off x="2907575" y="3881675"/>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60"/>
            <p:cNvSpPr/>
            <p:nvPr/>
          </p:nvSpPr>
          <p:spPr>
            <a:xfrm>
              <a:off x="2907575" y="4059600"/>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60"/>
            <p:cNvSpPr/>
            <p:nvPr/>
          </p:nvSpPr>
          <p:spPr>
            <a:xfrm>
              <a:off x="2907575" y="4237525"/>
              <a:ext cx="101700" cy="101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849" name="Google Shape;849;p60"/>
          <p:cNvGraphicFramePr/>
          <p:nvPr/>
        </p:nvGraphicFramePr>
        <p:xfrm>
          <a:off x="6892800" y="1152483"/>
          <a:ext cx="1939525" cy="3502035"/>
        </p:xfrm>
        <a:graphic>
          <a:graphicData uri="http://schemas.openxmlformats.org/drawingml/2006/table">
            <a:tbl>
              <a:tblPr>
                <a:noFill/>
                <a:tableStyleId>{C804A78F-F641-4A54-A469-78C8CC7B30F7}</a:tableStyleId>
              </a:tblPr>
              <a:tblGrid>
                <a:gridCol w="1939525">
                  <a:extLst>
                    <a:ext uri="{9D8B030D-6E8A-4147-A177-3AD203B41FA5}">
                      <a16:colId xmlns:a16="http://schemas.microsoft.com/office/drawing/2014/main" val="20000"/>
                    </a:ext>
                  </a:extLst>
                </a:gridCol>
              </a:tblGrid>
              <a:tr h="586875">
                <a:tc>
                  <a:txBody>
                    <a:bodyPr/>
                    <a:lstStyle/>
                    <a:p>
                      <a:pPr marL="0" marR="0" lvl="0" indent="0" algn="ctr" rtl="0">
                        <a:lnSpc>
                          <a:spcPct val="100000"/>
                        </a:lnSpc>
                        <a:spcBef>
                          <a:spcPts val="0"/>
                        </a:spcBef>
                        <a:spcAft>
                          <a:spcPts val="0"/>
                        </a:spcAft>
                        <a:buClr>
                          <a:srgbClr val="000000"/>
                        </a:buClr>
                        <a:buSzPts val="2400"/>
                        <a:buFont typeface="Arial"/>
                        <a:buNone/>
                      </a:pPr>
                      <a:r>
                        <a:rPr lang="en" sz="2400" u="none" strike="noStrike" cap="none">
                          <a:latin typeface="Noto Sans Symbols"/>
                          <a:ea typeface="Noto Sans Symbols"/>
                          <a:cs typeface="Noto Sans Symbols"/>
                          <a:sym typeface="Noto Sans Symbols"/>
                        </a:rPr>
                        <a:t>(</a:t>
                      </a:r>
                      <a:r>
                        <a:rPr lang="en" sz="2400" i="1" u="none" strike="noStrike" cap="none">
                          <a:latin typeface="Noto Sans Symbols"/>
                          <a:ea typeface="Noto Sans Symbols"/>
                          <a:cs typeface="Noto Sans Symbols"/>
                          <a:sym typeface="Noto Sans Symbols"/>
                        </a:rPr>
                        <a:t>u</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v</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w</a:t>
                      </a:r>
                      <a:r>
                        <a:rPr lang="en" sz="2400" u="none" strike="noStrike" cap="none">
                          <a:latin typeface="Noto Sans Symbols"/>
                          <a:ea typeface="Noto Sans Symbols"/>
                          <a:cs typeface="Noto Sans Symbols"/>
                          <a:sym typeface="Noto Sans Symbols"/>
                        </a:rPr>
                        <a:t>)</a:t>
                      </a:r>
                      <a:endParaRPr sz="2400" i="1"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a:t>
                      </a:r>
                      <a:r>
                        <a:rPr lang="en" sz="1600" i="1" u="none" strike="noStrike" cap="none">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latin typeface="Noto Sans Symbols"/>
                          <a:ea typeface="Noto Sans Symbols"/>
                          <a:cs typeface="Noto Sans Symbols"/>
                          <a:sym typeface="Noto Sans Symbols"/>
                        </a:rPr>
                        <a:t>1, </a:t>
                      </a:r>
                      <a:r>
                        <a:rPr lang="en" sz="1600" i="1" u="none" strike="noStrike" cap="none">
                          <a:latin typeface="Noto Sans Symbols"/>
                          <a:ea typeface="Noto Sans Symbols"/>
                          <a:cs typeface="Noto Sans Symbols"/>
                          <a:sym typeface="Noto Sans Symbols"/>
                        </a:rPr>
                        <a:t>V</a:t>
                      </a:r>
                      <a:r>
                        <a:rPr lang="en" sz="1600" u="none" strike="noStrike" cap="none">
                          <a:latin typeface="Noto Sans Symbols"/>
                          <a:ea typeface="Noto Sans Symbols"/>
                          <a:cs typeface="Noto Sans Symbols"/>
                          <a:sym typeface="Noto Sans Symbols"/>
                        </a:rPr>
                        <a:t>,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solidFill>
                            <a:schemeClr val="dk1"/>
                          </a:solidFill>
                          <a:latin typeface="Noto Sans Symbols"/>
                          <a:ea typeface="Noto Sans Symbols"/>
                          <a:cs typeface="Noto Sans Symbols"/>
                          <a:sym typeface="Noto Sans Symbols"/>
                        </a:rPr>
                        <a:t>(</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2, </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1,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2000" u="none" strike="noStrike" cap="none" baseline="-25000">
                          <a:solidFill>
                            <a:schemeClr val="dk1"/>
                          </a:solidFill>
                          <a:latin typeface="Noto Sans Symbols"/>
                          <a:ea typeface="Noto Sans Symbols"/>
                          <a:cs typeface="Noto Sans Symbols"/>
                          <a:sym typeface="Noto Sans Symbols"/>
                        </a:rPr>
                        <a:t>－</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r h="463750">
                <a:tc>
                  <a:txBody>
                    <a:bodyPr/>
                    <a:lstStyle/>
                    <a:p>
                      <a:pPr marL="0" marR="0" lvl="0" indent="0" algn="ctr" rtl="0">
                        <a:lnSpc>
                          <a:spcPct val="100000"/>
                        </a:lnSpc>
                        <a:spcBef>
                          <a:spcPts val="0"/>
                        </a:spcBef>
                        <a:spcAft>
                          <a:spcPts val="0"/>
                        </a:spcAft>
                        <a:buClr>
                          <a:schemeClr val="dk1"/>
                        </a:buClr>
                        <a:buSzPts val="1100"/>
                        <a:buFont typeface="Arial"/>
                        <a:buNone/>
                      </a:pPr>
                      <a:r>
                        <a:rPr lang="en" sz="24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nchor="ctr">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3"/>
                  </a:ext>
                </a:extLst>
              </a:tr>
              <a:tr h="4637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T w="28575" cap="flat" cmpd="sng">
                      <a:solidFill>
                        <a:srgbClr val="595959"/>
                      </a:solidFill>
                      <a:prstDash val="solid"/>
                      <a:round/>
                      <a:headEnd type="none" w="sm" len="sm"/>
                      <a:tailEnd type="none" w="sm" len="sm"/>
                    </a:lnT>
                  </a:tcPr>
                </a:tc>
                <a:extLst>
                  <a:ext uri="{0D108BD9-81ED-4DB2-BD59-A6C34878D82A}">
                    <a16:rowId xmlns:a16="http://schemas.microsoft.com/office/drawing/2014/main" val="10004"/>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(2, 3,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2</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5"/>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(1, 2,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50" name="Google Shape;850;p60"/>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Bellman-Ford－Why require </a:t>
            </a:r>
            <a:r>
              <a:rPr lang="en" i="1">
                <a:latin typeface="Noto Sans Symbols"/>
                <a:ea typeface="Noto Sans Symbols"/>
                <a:cs typeface="Noto Sans Symbols"/>
                <a:sym typeface="Noto Sans Symbols"/>
              </a:rPr>
              <a:t>V</a:t>
            </a:r>
            <a:r>
              <a:rPr lang="en">
                <a:latin typeface="Noto Sans Symbols"/>
                <a:ea typeface="Noto Sans Symbols"/>
                <a:cs typeface="Noto Sans Symbols"/>
                <a:sym typeface="Noto Sans Symbols"/>
              </a:rPr>
              <a:t>－1</a:t>
            </a:r>
            <a:r>
              <a:rPr lang="en"/>
              <a:t> full passes?</a:t>
            </a:r>
            <a:endParaRPr/>
          </a:p>
        </p:txBody>
      </p:sp>
      <p:sp>
        <p:nvSpPr>
          <p:cNvPr id="856" name="Google Shape;856;p61"/>
          <p:cNvSpPr txBox="1">
            <a:spLocks noGrp="1"/>
          </p:cNvSpPr>
          <p:nvPr>
            <p:ph type="body" idx="1"/>
          </p:nvPr>
        </p:nvSpPr>
        <p:spPr>
          <a:xfrm>
            <a:off x="311700" y="1774475"/>
            <a:ext cx="6581100" cy="27945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1</a:t>
            </a:r>
            <a:r>
              <a:rPr lang="en" sz="2000" baseline="30000"/>
              <a:t>st</a:t>
            </a:r>
            <a:r>
              <a:rPr lang="en" sz="2000"/>
              <a:t> pass: only managed to relax vertex </a:t>
            </a:r>
            <a:r>
              <a:rPr lang="en" sz="2000">
                <a:solidFill>
                  <a:srgbClr val="000000"/>
                </a:solidFill>
                <a:latin typeface="Noto Sans Symbols"/>
                <a:ea typeface="Noto Sans Symbols"/>
                <a:cs typeface="Noto Sans Symbols"/>
                <a:sym typeface="Noto Sans Symbols"/>
              </a:rPr>
              <a:t>2</a:t>
            </a:r>
            <a:endParaRPr sz="2000">
              <a:solidFill>
                <a:srgbClr val="000000"/>
              </a:solidFill>
              <a:latin typeface="Noto Sans Symbols"/>
              <a:ea typeface="Noto Sans Symbols"/>
              <a:cs typeface="Noto Sans Symbols"/>
              <a:sym typeface="Noto Sans Symbols"/>
            </a:endParaRPr>
          </a:p>
          <a:p>
            <a:pPr marL="457200" lvl="0" indent="-355600" algn="l" rtl="0">
              <a:lnSpc>
                <a:spcPct val="115000"/>
              </a:lnSpc>
              <a:spcBef>
                <a:spcPts val="0"/>
              </a:spcBef>
              <a:spcAft>
                <a:spcPts val="0"/>
              </a:spcAft>
              <a:buSzPts val="2000"/>
              <a:buChar char="●"/>
            </a:pPr>
            <a:r>
              <a:rPr lang="en" sz="2000"/>
              <a:t>2</a:t>
            </a:r>
            <a:r>
              <a:rPr lang="en" sz="2000" baseline="30000"/>
              <a:t>nd</a:t>
            </a:r>
            <a:r>
              <a:rPr lang="en" sz="2000"/>
              <a:t> pass: only managed to relax vertex </a:t>
            </a:r>
            <a:r>
              <a:rPr lang="en" sz="2000">
                <a:solidFill>
                  <a:schemeClr val="dk1"/>
                </a:solidFill>
                <a:latin typeface="Noto Sans Symbols"/>
                <a:ea typeface="Noto Sans Symbols"/>
                <a:cs typeface="Noto Sans Symbols"/>
                <a:sym typeface="Noto Sans Symbols"/>
              </a:rPr>
              <a:t>3</a:t>
            </a:r>
            <a:endParaRPr sz="2000">
              <a:solidFill>
                <a:schemeClr val="dk1"/>
              </a:solidFill>
              <a:latin typeface="Noto Sans Symbols"/>
              <a:ea typeface="Noto Sans Symbols"/>
              <a:cs typeface="Noto Sans Symbols"/>
              <a:sym typeface="Noto Sans Symbols"/>
            </a:endParaRPr>
          </a:p>
          <a:p>
            <a:pPr marL="457200" lvl="0" indent="-355600" algn="l" rtl="0">
              <a:lnSpc>
                <a:spcPct val="115000"/>
              </a:lnSpc>
              <a:spcBef>
                <a:spcPts val="0"/>
              </a:spcBef>
              <a:spcAft>
                <a:spcPts val="0"/>
              </a:spcAft>
              <a:buSzPts val="2000"/>
              <a:buChar char="●"/>
            </a:pPr>
            <a:r>
              <a:rPr lang="en" sz="2000"/>
              <a:t>And so on…</a:t>
            </a:r>
            <a:endParaRPr sz="2000">
              <a:solidFill>
                <a:schemeClr val="dk1"/>
              </a:solidFill>
              <a:latin typeface="Noto Sans Symbols"/>
              <a:ea typeface="Noto Sans Symbols"/>
              <a:cs typeface="Noto Sans Symbols"/>
              <a:sym typeface="Noto Sans Symbols"/>
            </a:endParaRPr>
          </a:p>
          <a:p>
            <a:pPr marL="0" lvl="0" indent="0" algn="l" rtl="0">
              <a:lnSpc>
                <a:spcPct val="115000"/>
              </a:lnSpc>
              <a:spcBef>
                <a:spcPts val="1600"/>
              </a:spcBef>
              <a:spcAft>
                <a:spcPts val="1600"/>
              </a:spcAft>
              <a:buSzPts val="1800"/>
              <a:buNone/>
            </a:pPr>
            <a:endParaRPr sz="2000"/>
          </a:p>
        </p:txBody>
      </p:sp>
      <p:sp>
        <p:nvSpPr>
          <p:cNvPr id="857" name="Google Shape;857;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61</a:t>
            </a:fld>
            <a:endParaRPr/>
          </a:p>
        </p:txBody>
      </p:sp>
      <p:sp>
        <p:nvSpPr>
          <p:cNvPr id="858" name="Google Shape;858;p61"/>
          <p:cNvSpPr/>
          <p:nvPr/>
        </p:nvSpPr>
        <p:spPr>
          <a:xfrm>
            <a:off x="311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859" name="Google Shape;859;p61"/>
          <p:cNvSpPr/>
          <p:nvPr/>
        </p:nvSpPr>
        <p:spPr>
          <a:xfrm>
            <a:off x="1214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cxnSp>
        <p:nvCxnSpPr>
          <p:cNvPr id="860" name="Google Shape;860;p61"/>
          <p:cNvCxnSpPr>
            <a:stCxn id="858" idx="6"/>
            <a:endCxn id="859" idx="2"/>
          </p:cNvCxnSpPr>
          <p:nvPr/>
        </p:nvCxnSpPr>
        <p:spPr>
          <a:xfrm>
            <a:off x="705300" y="1577675"/>
            <a:ext cx="509400" cy="0"/>
          </a:xfrm>
          <a:prstGeom prst="straightConnector1">
            <a:avLst/>
          </a:prstGeom>
          <a:noFill/>
          <a:ln w="28575" cap="flat" cmpd="sng">
            <a:solidFill>
              <a:srgbClr val="6AA84F"/>
            </a:solidFill>
            <a:prstDash val="solid"/>
            <a:round/>
            <a:headEnd type="none" w="sm" len="sm"/>
            <a:tailEnd type="triangle" w="med" len="med"/>
          </a:ln>
        </p:spPr>
      </p:cxnSp>
      <p:sp>
        <p:nvSpPr>
          <p:cNvPr id="861" name="Google Shape;861;p61"/>
          <p:cNvSpPr txBox="1"/>
          <p:nvPr/>
        </p:nvSpPr>
        <p:spPr>
          <a:xfrm>
            <a:off x="705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862" name="Google Shape;862;p61"/>
          <p:cNvSpPr/>
          <p:nvPr/>
        </p:nvSpPr>
        <p:spPr>
          <a:xfrm>
            <a:off x="2117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3</a:t>
            </a:r>
            <a:endParaRPr sz="1400" b="0" i="0" u="none" strike="noStrike" cap="none">
              <a:solidFill>
                <a:srgbClr val="000000"/>
              </a:solidFill>
              <a:latin typeface="Noto Sans Symbols"/>
              <a:ea typeface="Noto Sans Symbols"/>
              <a:cs typeface="Noto Sans Symbols"/>
              <a:sym typeface="Noto Sans Symbols"/>
            </a:endParaRPr>
          </a:p>
        </p:txBody>
      </p:sp>
      <p:sp>
        <p:nvSpPr>
          <p:cNvPr id="863" name="Google Shape;863;p61"/>
          <p:cNvSpPr/>
          <p:nvPr/>
        </p:nvSpPr>
        <p:spPr>
          <a:xfrm>
            <a:off x="3020700" y="1380875"/>
            <a:ext cx="393600" cy="393600"/>
          </a:xfrm>
          <a:prstGeom prst="ellipse">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Arial"/>
              <a:ea typeface="Arial"/>
              <a:cs typeface="Arial"/>
              <a:sym typeface="Arial"/>
            </a:endParaRPr>
          </a:p>
        </p:txBody>
      </p:sp>
      <p:sp>
        <p:nvSpPr>
          <p:cNvPr id="864" name="Google Shape;864;p61"/>
          <p:cNvSpPr/>
          <p:nvPr/>
        </p:nvSpPr>
        <p:spPr>
          <a:xfrm>
            <a:off x="3923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sp>
        <p:nvSpPr>
          <p:cNvPr id="865" name="Google Shape;865;p61"/>
          <p:cNvSpPr/>
          <p:nvPr/>
        </p:nvSpPr>
        <p:spPr>
          <a:xfrm>
            <a:off x="4826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866" name="Google Shape;866;p61"/>
          <p:cNvSpPr/>
          <p:nvPr/>
        </p:nvSpPr>
        <p:spPr>
          <a:xfrm>
            <a:off x="5729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endParaRPr sz="1400" b="0" i="1" u="none" strike="noStrike" cap="none">
              <a:solidFill>
                <a:srgbClr val="000000"/>
              </a:solidFill>
              <a:latin typeface="Noto Sans Symbols"/>
              <a:ea typeface="Noto Sans Symbols"/>
              <a:cs typeface="Noto Sans Symbols"/>
              <a:sym typeface="Noto Sans Symbols"/>
            </a:endParaRPr>
          </a:p>
        </p:txBody>
      </p:sp>
      <p:cxnSp>
        <p:nvCxnSpPr>
          <p:cNvPr id="867" name="Google Shape;867;p61"/>
          <p:cNvCxnSpPr>
            <a:stCxn id="859" idx="6"/>
            <a:endCxn id="862" idx="2"/>
          </p:cNvCxnSpPr>
          <p:nvPr/>
        </p:nvCxnSpPr>
        <p:spPr>
          <a:xfrm>
            <a:off x="1608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868" name="Google Shape;868;p61"/>
          <p:cNvCxnSpPr>
            <a:stCxn id="862" idx="6"/>
            <a:endCxn id="863" idx="2"/>
          </p:cNvCxnSpPr>
          <p:nvPr/>
        </p:nvCxnSpPr>
        <p:spPr>
          <a:xfrm>
            <a:off x="2511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869" name="Google Shape;869;p61"/>
          <p:cNvCxnSpPr>
            <a:stCxn id="863" idx="6"/>
            <a:endCxn id="864" idx="2"/>
          </p:cNvCxnSpPr>
          <p:nvPr/>
        </p:nvCxnSpPr>
        <p:spPr>
          <a:xfrm>
            <a:off x="3414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870" name="Google Shape;870;p61"/>
          <p:cNvCxnSpPr>
            <a:stCxn id="864" idx="6"/>
            <a:endCxn id="865" idx="2"/>
          </p:cNvCxnSpPr>
          <p:nvPr/>
        </p:nvCxnSpPr>
        <p:spPr>
          <a:xfrm>
            <a:off x="4317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871" name="Google Shape;871;p61"/>
          <p:cNvCxnSpPr>
            <a:stCxn id="865" idx="6"/>
            <a:endCxn id="866" idx="2"/>
          </p:cNvCxnSpPr>
          <p:nvPr/>
        </p:nvCxnSpPr>
        <p:spPr>
          <a:xfrm>
            <a:off x="5220300" y="1577675"/>
            <a:ext cx="509400" cy="0"/>
          </a:xfrm>
          <a:prstGeom prst="straightConnector1">
            <a:avLst/>
          </a:prstGeom>
          <a:noFill/>
          <a:ln w="28575" cap="flat" cmpd="sng">
            <a:solidFill>
              <a:srgbClr val="6AA84F"/>
            </a:solidFill>
            <a:prstDash val="solid"/>
            <a:round/>
            <a:headEnd type="none" w="sm" len="sm"/>
            <a:tailEnd type="triangle" w="med" len="med"/>
          </a:ln>
        </p:spPr>
      </p:cxnSp>
      <p:sp>
        <p:nvSpPr>
          <p:cNvPr id="872" name="Google Shape;872;p61"/>
          <p:cNvSpPr txBox="1"/>
          <p:nvPr/>
        </p:nvSpPr>
        <p:spPr>
          <a:xfrm>
            <a:off x="1608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2</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873" name="Google Shape;873;p61"/>
          <p:cNvSpPr txBox="1"/>
          <p:nvPr/>
        </p:nvSpPr>
        <p:spPr>
          <a:xfrm>
            <a:off x="4317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874" name="Google Shape;874;p61"/>
          <p:cNvSpPr txBox="1"/>
          <p:nvPr/>
        </p:nvSpPr>
        <p:spPr>
          <a:xfrm>
            <a:off x="5220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endParaRPr sz="2000" b="0" i="1" u="none" strike="noStrike" cap="none" baseline="-25000">
              <a:solidFill>
                <a:srgbClr val="000000"/>
              </a:solidFill>
              <a:latin typeface="Noto Sans Symbols"/>
              <a:ea typeface="Noto Sans Symbols"/>
              <a:cs typeface="Noto Sans Symbols"/>
              <a:sym typeface="Noto Sans Symbols"/>
            </a:endParaRPr>
          </a:p>
        </p:txBody>
      </p:sp>
      <p:sp>
        <p:nvSpPr>
          <p:cNvPr id="875" name="Google Shape;875;p61"/>
          <p:cNvSpPr txBox="1"/>
          <p:nvPr/>
        </p:nvSpPr>
        <p:spPr>
          <a:xfrm>
            <a:off x="2511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3</a:t>
            </a:r>
            <a:endParaRPr sz="2000" b="0" i="0" u="none" strike="noStrike" cap="none" baseline="-25000">
              <a:solidFill>
                <a:srgbClr val="000000"/>
              </a:solidFill>
              <a:latin typeface="Noto Sans Symbols"/>
              <a:ea typeface="Noto Sans Symbols"/>
              <a:cs typeface="Noto Sans Symbols"/>
              <a:sym typeface="Noto Sans Symbols"/>
            </a:endParaRPr>
          </a:p>
        </p:txBody>
      </p:sp>
      <p:grpSp>
        <p:nvGrpSpPr>
          <p:cNvPr id="876" name="Google Shape;876;p61"/>
          <p:cNvGrpSpPr/>
          <p:nvPr/>
        </p:nvGrpSpPr>
        <p:grpSpPr>
          <a:xfrm rot="5400000">
            <a:off x="3180997" y="1413461"/>
            <a:ext cx="73000" cy="328429"/>
            <a:chOff x="2907575" y="3881675"/>
            <a:chExt cx="101700" cy="457550"/>
          </a:xfrm>
        </p:grpSpPr>
        <p:sp>
          <p:nvSpPr>
            <p:cNvPr id="877" name="Google Shape;877;p61"/>
            <p:cNvSpPr/>
            <p:nvPr/>
          </p:nvSpPr>
          <p:spPr>
            <a:xfrm>
              <a:off x="2907575" y="3881675"/>
              <a:ext cx="101700" cy="1017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61"/>
            <p:cNvSpPr/>
            <p:nvPr/>
          </p:nvSpPr>
          <p:spPr>
            <a:xfrm>
              <a:off x="2907575" y="4059600"/>
              <a:ext cx="101700" cy="1017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61"/>
            <p:cNvSpPr/>
            <p:nvPr/>
          </p:nvSpPr>
          <p:spPr>
            <a:xfrm>
              <a:off x="2907575" y="4237525"/>
              <a:ext cx="101700" cy="1017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880" name="Google Shape;880;p61"/>
          <p:cNvGraphicFramePr/>
          <p:nvPr/>
        </p:nvGraphicFramePr>
        <p:xfrm>
          <a:off x="6892800" y="1152483"/>
          <a:ext cx="1939525" cy="3502035"/>
        </p:xfrm>
        <a:graphic>
          <a:graphicData uri="http://schemas.openxmlformats.org/drawingml/2006/table">
            <a:tbl>
              <a:tblPr>
                <a:noFill/>
                <a:tableStyleId>{C804A78F-F641-4A54-A469-78C8CC7B30F7}</a:tableStyleId>
              </a:tblPr>
              <a:tblGrid>
                <a:gridCol w="1939525">
                  <a:extLst>
                    <a:ext uri="{9D8B030D-6E8A-4147-A177-3AD203B41FA5}">
                      <a16:colId xmlns:a16="http://schemas.microsoft.com/office/drawing/2014/main" val="20000"/>
                    </a:ext>
                  </a:extLst>
                </a:gridCol>
              </a:tblGrid>
              <a:tr h="586875">
                <a:tc>
                  <a:txBody>
                    <a:bodyPr/>
                    <a:lstStyle/>
                    <a:p>
                      <a:pPr marL="0" marR="0" lvl="0" indent="0" algn="ctr" rtl="0">
                        <a:lnSpc>
                          <a:spcPct val="100000"/>
                        </a:lnSpc>
                        <a:spcBef>
                          <a:spcPts val="0"/>
                        </a:spcBef>
                        <a:spcAft>
                          <a:spcPts val="0"/>
                        </a:spcAft>
                        <a:buClr>
                          <a:srgbClr val="000000"/>
                        </a:buClr>
                        <a:buSzPts val="2400"/>
                        <a:buFont typeface="Arial"/>
                        <a:buNone/>
                      </a:pPr>
                      <a:r>
                        <a:rPr lang="en" sz="2400" u="none" strike="noStrike" cap="none">
                          <a:latin typeface="Noto Sans Symbols"/>
                          <a:ea typeface="Noto Sans Symbols"/>
                          <a:cs typeface="Noto Sans Symbols"/>
                          <a:sym typeface="Noto Sans Symbols"/>
                        </a:rPr>
                        <a:t>(</a:t>
                      </a:r>
                      <a:r>
                        <a:rPr lang="en" sz="2400" i="1" u="none" strike="noStrike" cap="none">
                          <a:latin typeface="Noto Sans Symbols"/>
                          <a:ea typeface="Noto Sans Symbols"/>
                          <a:cs typeface="Noto Sans Symbols"/>
                          <a:sym typeface="Noto Sans Symbols"/>
                        </a:rPr>
                        <a:t>u</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v</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w</a:t>
                      </a:r>
                      <a:r>
                        <a:rPr lang="en" sz="2400" u="none" strike="noStrike" cap="none">
                          <a:latin typeface="Noto Sans Symbols"/>
                          <a:ea typeface="Noto Sans Symbols"/>
                          <a:cs typeface="Noto Sans Symbols"/>
                          <a:sym typeface="Noto Sans Symbols"/>
                        </a:rPr>
                        <a:t>)</a:t>
                      </a:r>
                      <a:endParaRPr sz="2400" i="1"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a:t>
                      </a:r>
                      <a:r>
                        <a:rPr lang="en" sz="1600" i="1" u="none" strike="noStrike" cap="none">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latin typeface="Noto Sans Symbols"/>
                          <a:ea typeface="Noto Sans Symbols"/>
                          <a:cs typeface="Noto Sans Symbols"/>
                          <a:sym typeface="Noto Sans Symbols"/>
                        </a:rPr>
                        <a:t>1, </a:t>
                      </a:r>
                      <a:r>
                        <a:rPr lang="en" sz="1600" i="1" u="none" strike="noStrike" cap="none">
                          <a:latin typeface="Noto Sans Symbols"/>
                          <a:ea typeface="Noto Sans Symbols"/>
                          <a:cs typeface="Noto Sans Symbols"/>
                          <a:sym typeface="Noto Sans Symbols"/>
                        </a:rPr>
                        <a:t>V</a:t>
                      </a:r>
                      <a:r>
                        <a:rPr lang="en" sz="1600" u="none" strike="noStrike" cap="none">
                          <a:latin typeface="Noto Sans Symbols"/>
                          <a:ea typeface="Noto Sans Symbols"/>
                          <a:cs typeface="Noto Sans Symbols"/>
                          <a:sym typeface="Noto Sans Symbols"/>
                        </a:rPr>
                        <a:t>,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solidFill>
                            <a:schemeClr val="dk1"/>
                          </a:solidFill>
                          <a:latin typeface="Noto Sans Symbols"/>
                          <a:ea typeface="Noto Sans Symbols"/>
                          <a:cs typeface="Noto Sans Symbols"/>
                          <a:sym typeface="Noto Sans Symbols"/>
                        </a:rPr>
                        <a:t>(</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2, </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1,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2000" u="none" strike="noStrike" cap="none" baseline="-25000">
                          <a:solidFill>
                            <a:schemeClr val="dk1"/>
                          </a:solidFill>
                          <a:latin typeface="Noto Sans Symbols"/>
                          <a:ea typeface="Noto Sans Symbols"/>
                          <a:cs typeface="Noto Sans Symbols"/>
                          <a:sym typeface="Noto Sans Symbols"/>
                        </a:rPr>
                        <a:t>－</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r h="463750">
                <a:tc>
                  <a:txBody>
                    <a:bodyPr/>
                    <a:lstStyle/>
                    <a:p>
                      <a:pPr marL="0" marR="0" lvl="0" indent="0" algn="ctr" rtl="0">
                        <a:lnSpc>
                          <a:spcPct val="100000"/>
                        </a:lnSpc>
                        <a:spcBef>
                          <a:spcPts val="0"/>
                        </a:spcBef>
                        <a:spcAft>
                          <a:spcPts val="0"/>
                        </a:spcAft>
                        <a:buClr>
                          <a:schemeClr val="dk1"/>
                        </a:buClr>
                        <a:buSzPts val="1100"/>
                        <a:buFont typeface="Arial"/>
                        <a:buNone/>
                      </a:pPr>
                      <a:r>
                        <a:rPr lang="en" sz="24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nchor="ctr">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3"/>
                  </a:ext>
                </a:extLst>
              </a:tr>
              <a:tr h="4637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T w="28575" cap="flat" cmpd="sng">
                      <a:solidFill>
                        <a:srgbClr val="595959"/>
                      </a:solidFill>
                      <a:prstDash val="solid"/>
                      <a:round/>
                      <a:headEnd type="none" w="sm" len="sm"/>
                      <a:tailEnd type="none" w="sm" len="sm"/>
                    </a:lnT>
                  </a:tcPr>
                </a:tc>
                <a:extLst>
                  <a:ext uri="{0D108BD9-81ED-4DB2-BD59-A6C34878D82A}">
                    <a16:rowId xmlns:a16="http://schemas.microsoft.com/office/drawing/2014/main" val="10004"/>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(2, 3,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2</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5"/>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(1, 2,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81" name="Google Shape;881;p61"/>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Bellman-Ford－Why require </a:t>
            </a:r>
            <a:r>
              <a:rPr lang="en" i="1">
                <a:latin typeface="Noto Sans Symbols"/>
                <a:ea typeface="Noto Sans Symbols"/>
                <a:cs typeface="Noto Sans Symbols"/>
                <a:sym typeface="Noto Sans Symbols"/>
              </a:rPr>
              <a:t>V</a:t>
            </a:r>
            <a:r>
              <a:rPr lang="en">
                <a:latin typeface="Noto Sans Symbols"/>
                <a:ea typeface="Noto Sans Symbols"/>
                <a:cs typeface="Noto Sans Symbols"/>
                <a:sym typeface="Noto Sans Symbols"/>
              </a:rPr>
              <a:t>－1</a:t>
            </a:r>
            <a:r>
              <a:rPr lang="en"/>
              <a:t> full passes?</a:t>
            </a:r>
            <a:endParaRPr/>
          </a:p>
        </p:txBody>
      </p:sp>
      <p:sp>
        <p:nvSpPr>
          <p:cNvPr id="887" name="Google Shape;887;p62"/>
          <p:cNvSpPr txBox="1">
            <a:spLocks noGrp="1"/>
          </p:cNvSpPr>
          <p:nvPr>
            <p:ph type="body" idx="1"/>
          </p:nvPr>
        </p:nvSpPr>
        <p:spPr>
          <a:xfrm>
            <a:off x="311700" y="1774475"/>
            <a:ext cx="6581100" cy="27945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1</a:t>
            </a:r>
            <a:r>
              <a:rPr lang="en" sz="2000" baseline="30000"/>
              <a:t>st</a:t>
            </a:r>
            <a:r>
              <a:rPr lang="en" sz="2000"/>
              <a:t> pass: only managed to relax vertex </a:t>
            </a:r>
            <a:r>
              <a:rPr lang="en" sz="2000">
                <a:solidFill>
                  <a:srgbClr val="000000"/>
                </a:solidFill>
                <a:latin typeface="Noto Sans Symbols"/>
                <a:ea typeface="Noto Sans Symbols"/>
                <a:cs typeface="Noto Sans Symbols"/>
                <a:sym typeface="Noto Sans Symbols"/>
              </a:rPr>
              <a:t>2</a:t>
            </a:r>
            <a:endParaRPr sz="2000">
              <a:solidFill>
                <a:srgbClr val="000000"/>
              </a:solidFill>
              <a:latin typeface="Noto Sans Symbols"/>
              <a:ea typeface="Noto Sans Symbols"/>
              <a:cs typeface="Noto Sans Symbols"/>
              <a:sym typeface="Noto Sans Symbols"/>
            </a:endParaRPr>
          </a:p>
          <a:p>
            <a:pPr marL="457200" lvl="0" indent="-355600" algn="l" rtl="0">
              <a:lnSpc>
                <a:spcPct val="115000"/>
              </a:lnSpc>
              <a:spcBef>
                <a:spcPts val="0"/>
              </a:spcBef>
              <a:spcAft>
                <a:spcPts val="0"/>
              </a:spcAft>
              <a:buSzPts val="2000"/>
              <a:buChar char="●"/>
            </a:pPr>
            <a:r>
              <a:rPr lang="en" sz="2000"/>
              <a:t>2</a:t>
            </a:r>
            <a:r>
              <a:rPr lang="en" sz="2000" baseline="30000"/>
              <a:t>nd</a:t>
            </a:r>
            <a:r>
              <a:rPr lang="en" sz="2000"/>
              <a:t> pass: only managed to relax vertex </a:t>
            </a:r>
            <a:r>
              <a:rPr lang="en" sz="2000">
                <a:solidFill>
                  <a:schemeClr val="dk1"/>
                </a:solidFill>
                <a:latin typeface="Noto Sans Symbols"/>
                <a:ea typeface="Noto Sans Symbols"/>
                <a:cs typeface="Noto Sans Symbols"/>
                <a:sym typeface="Noto Sans Symbols"/>
              </a:rPr>
              <a:t>3</a:t>
            </a:r>
            <a:endParaRPr sz="2000">
              <a:solidFill>
                <a:schemeClr val="dk1"/>
              </a:solidFill>
              <a:latin typeface="Noto Sans Symbols"/>
              <a:ea typeface="Noto Sans Symbols"/>
              <a:cs typeface="Noto Sans Symbols"/>
              <a:sym typeface="Noto Sans Symbols"/>
            </a:endParaRPr>
          </a:p>
          <a:p>
            <a:pPr marL="457200" lvl="0" indent="-355600" algn="l" rtl="0">
              <a:lnSpc>
                <a:spcPct val="115000"/>
              </a:lnSpc>
              <a:spcBef>
                <a:spcPts val="0"/>
              </a:spcBef>
              <a:spcAft>
                <a:spcPts val="0"/>
              </a:spcAft>
              <a:buSzPts val="2000"/>
              <a:buChar char="●"/>
            </a:pPr>
            <a:r>
              <a:rPr lang="en" sz="2000"/>
              <a:t>And so on…</a:t>
            </a:r>
            <a:endParaRPr sz="2000">
              <a:solidFill>
                <a:schemeClr val="dk1"/>
              </a:solidFill>
              <a:latin typeface="Noto Sans Symbols"/>
              <a:ea typeface="Noto Sans Symbols"/>
              <a:cs typeface="Noto Sans Symbols"/>
              <a:sym typeface="Noto Sans Symbols"/>
            </a:endParaRPr>
          </a:p>
          <a:p>
            <a:pPr marL="457200" lvl="0" indent="-355600" algn="l" rtl="0">
              <a:lnSpc>
                <a:spcPct val="115000"/>
              </a:lnSpc>
              <a:spcBef>
                <a:spcPts val="0"/>
              </a:spcBef>
              <a:spcAft>
                <a:spcPts val="0"/>
              </a:spcAft>
              <a:buSzPts val="2000"/>
              <a:buChar char="●"/>
            </a:pPr>
            <a:r>
              <a:rPr lang="en" sz="2000"/>
              <a:t>Realize that in this graph, each vertex just need 1 relaxation to attain its optimal distance from source</a:t>
            </a:r>
            <a:endParaRPr sz="2000"/>
          </a:p>
        </p:txBody>
      </p:sp>
      <p:sp>
        <p:nvSpPr>
          <p:cNvPr id="888" name="Google Shape;888;p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62</a:t>
            </a:fld>
            <a:endParaRPr/>
          </a:p>
        </p:txBody>
      </p:sp>
      <p:sp>
        <p:nvSpPr>
          <p:cNvPr id="889" name="Google Shape;889;p62"/>
          <p:cNvSpPr/>
          <p:nvPr/>
        </p:nvSpPr>
        <p:spPr>
          <a:xfrm>
            <a:off x="311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890" name="Google Shape;890;p62"/>
          <p:cNvSpPr/>
          <p:nvPr/>
        </p:nvSpPr>
        <p:spPr>
          <a:xfrm>
            <a:off x="1214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cxnSp>
        <p:nvCxnSpPr>
          <p:cNvPr id="891" name="Google Shape;891;p62"/>
          <p:cNvCxnSpPr>
            <a:stCxn id="889" idx="6"/>
            <a:endCxn id="890" idx="2"/>
          </p:cNvCxnSpPr>
          <p:nvPr/>
        </p:nvCxnSpPr>
        <p:spPr>
          <a:xfrm>
            <a:off x="705300" y="1577675"/>
            <a:ext cx="509400" cy="0"/>
          </a:xfrm>
          <a:prstGeom prst="straightConnector1">
            <a:avLst/>
          </a:prstGeom>
          <a:noFill/>
          <a:ln w="28575" cap="flat" cmpd="sng">
            <a:solidFill>
              <a:srgbClr val="6AA84F"/>
            </a:solidFill>
            <a:prstDash val="solid"/>
            <a:round/>
            <a:headEnd type="none" w="sm" len="sm"/>
            <a:tailEnd type="triangle" w="med" len="med"/>
          </a:ln>
        </p:spPr>
      </p:cxnSp>
      <p:sp>
        <p:nvSpPr>
          <p:cNvPr id="892" name="Google Shape;892;p62"/>
          <p:cNvSpPr txBox="1"/>
          <p:nvPr/>
        </p:nvSpPr>
        <p:spPr>
          <a:xfrm>
            <a:off x="705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893" name="Google Shape;893;p62"/>
          <p:cNvSpPr/>
          <p:nvPr/>
        </p:nvSpPr>
        <p:spPr>
          <a:xfrm>
            <a:off x="2117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3</a:t>
            </a:r>
            <a:endParaRPr sz="1400" b="0" i="0" u="none" strike="noStrike" cap="none">
              <a:solidFill>
                <a:srgbClr val="000000"/>
              </a:solidFill>
              <a:latin typeface="Noto Sans Symbols"/>
              <a:ea typeface="Noto Sans Symbols"/>
              <a:cs typeface="Noto Sans Symbols"/>
              <a:sym typeface="Noto Sans Symbols"/>
            </a:endParaRPr>
          </a:p>
        </p:txBody>
      </p:sp>
      <p:sp>
        <p:nvSpPr>
          <p:cNvPr id="894" name="Google Shape;894;p62"/>
          <p:cNvSpPr/>
          <p:nvPr/>
        </p:nvSpPr>
        <p:spPr>
          <a:xfrm>
            <a:off x="3020700" y="1380875"/>
            <a:ext cx="393600" cy="393600"/>
          </a:xfrm>
          <a:prstGeom prst="ellipse">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Arial"/>
              <a:ea typeface="Arial"/>
              <a:cs typeface="Arial"/>
              <a:sym typeface="Arial"/>
            </a:endParaRPr>
          </a:p>
        </p:txBody>
      </p:sp>
      <p:sp>
        <p:nvSpPr>
          <p:cNvPr id="895" name="Google Shape;895;p62"/>
          <p:cNvSpPr/>
          <p:nvPr/>
        </p:nvSpPr>
        <p:spPr>
          <a:xfrm>
            <a:off x="3923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sp>
        <p:nvSpPr>
          <p:cNvPr id="896" name="Google Shape;896;p62"/>
          <p:cNvSpPr/>
          <p:nvPr/>
        </p:nvSpPr>
        <p:spPr>
          <a:xfrm>
            <a:off x="4826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897" name="Google Shape;897;p62"/>
          <p:cNvSpPr/>
          <p:nvPr/>
        </p:nvSpPr>
        <p:spPr>
          <a:xfrm>
            <a:off x="5729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endParaRPr sz="1400" b="0" i="1" u="none" strike="noStrike" cap="none">
              <a:solidFill>
                <a:srgbClr val="000000"/>
              </a:solidFill>
              <a:latin typeface="Noto Sans Symbols"/>
              <a:ea typeface="Noto Sans Symbols"/>
              <a:cs typeface="Noto Sans Symbols"/>
              <a:sym typeface="Noto Sans Symbols"/>
            </a:endParaRPr>
          </a:p>
        </p:txBody>
      </p:sp>
      <p:cxnSp>
        <p:nvCxnSpPr>
          <p:cNvPr id="898" name="Google Shape;898;p62"/>
          <p:cNvCxnSpPr>
            <a:stCxn id="890" idx="6"/>
            <a:endCxn id="893" idx="2"/>
          </p:cNvCxnSpPr>
          <p:nvPr/>
        </p:nvCxnSpPr>
        <p:spPr>
          <a:xfrm>
            <a:off x="1608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899" name="Google Shape;899;p62"/>
          <p:cNvCxnSpPr>
            <a:stCxn id="893" idx="6"/>
            <a:endCxn id="894" idx="2"/>
          </p:cNvCxnSpPr>
          <p:nvPr/>
        </p:nvCxnSpPr>
        <p:spPr>
          <a:xfrm>
            <a:off x="2511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900" name="Google Shape;900;p62"/>
          <p:cNvCxnSpPr>
            <a:stCxn id="894" idx="6"/>
            <a:endCxn id="895" idx="2"/>
          </p:cNvCxnSpPr>
          <p:nvPr/>
        </p:nvCxnSpPr>
        <p:spPr>
          <a:xfrm>
            <a:off x="3414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901" name="Google Shape;901;p62"/>
          <p:cNvCxnSpPr>
            <a:stCxn id="895" idx="6"/>
            <a:endCxn id="896" idx="2"/>
          </p:cNvCxnSpPr>
          <p:nvPr/>
        </p:nvCxnSpPr>
        <p:spPr>
          <a:xfrm>
            <a:off x="4317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902" name="Google Shape;902;p62"/>
          <p:cNvCxnSpPr>
            <a:stCxn id="896" idx="6"/>
            <a:endCxn id="897" idx="2"/>
          </p:cNvCxnSpPr>
          <p:nvPr/>
        </p:nvCxnSpPr>
        <p:spPr>
          <a:xfrm>
            <a:off x="5220300" y="1577675"/>
            <a:ext cx="509400" cy="0"/>
          </a:xfrm>
          <a:prstGeom prst="straightConnector1">
            <a:avLst/>
          </a:prstGeom>
          <a:noFill/>
          <a:ln w="28575" cap="flat" cmpd="sng">
            <a:solidFill>
              <a:srgbClr val="6AA84F"/>
            </a:solidFill>
            <a:prstDash val="solid"/>
            <a:round/>
            <a:headEnd type="none" w="sm" len="sm"/>
            <a:tailEnd type="triangle" w="med" len="med"/>
          </a:ln>
        </p:spPr>
      </p:cxnSp>
      <p:sp>
        <p:nvSpPr>
          <p:cNvPr id="903" name="Google Shape;903;p62"/>
          <p:cNvSpPr txBox="1"/>
          <p:nvPr/>
        </p:nvSpPr>
        <p:spPr>
          <a:xfrm>
            <a:off x="1608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2</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904" name="Google Shape;904;p62"/>
          <p:cNvSpPr txBox="1"/>
          <p:nvPr/>
        </p:nvSpPr>
        <p:spPr>
          <a:xfrm>
            <a:off x="4317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905" name="Google Shape;905;p62"/>
          <p:cNvSpPr txBox="1"/>
          <p:nvPr/>
        </p:nvSpPr>
        <p:spPr>
          <a:xfrm>
            <a:off x="5220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endParaRPr sz="2000" b="0" i="1" u="none" strike="noStrike" cap="none" baseline="-25000">
              <a:solidFill>
                <a:srgbClr val="000000"/>
              </a:solidFill>
              <a:latin typeface="Noto Sans Symbols"/>
              <a:ea typeface="Noto Sans Symbols"/>
              <a:cs typeface="Noto Sans Symbols"/>
              <a:sym typeface="Noto Sans Symbols"/>
            </a:endParaRPr>
          </a:p>
        </p:txBody>
      </p:sp>
      <p:sp>
        <p:nvSpPr>
          <p:cNvPr id="906" name="Google Shape;906;p62"/>
          <p:cNvSpPr txBox="1"/>
          <p:nvPr/>
        </p:nvSpPr>
        <p:spPr>
          <a:xfrm>
            <a:off x="2511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3</a:t>
            </a:r>
            <a:endParaRPr sz="2000" b="0" i="0" u="none" strike="noStrike" cap="none" baseline="-25000">
              <a:solidFill>
                <a:srgbClr val="000000"/>
              </a:solidFill>
              <a:latin typeface="Noto Sans Symbols"/>
              <a:ea typeface="Noto Sans Symbols"/>
              <a:cs typeface="Noto Sans Symbols"/>
              <a:sym typeface="Noto Sans Symbols"/>
            </a:endParaRPr>
          </a:p>
        </p:txBody>
      </p:sp>
      <p:grpSp>
        <p:nvGrpSpPr>
          <p:cNvPr id="907" name="Google Shape;907;p62"/>
          <p:cNvGrpSpPr/>
          <p:nvPr/>
        </p:nvGrpSpPr>
        <p:grpSpPr>
          <a:xfrm rot="5400000">
            <a:off x="3180997" y="1413461"/>
            <a:ext cx="73000" cy="328429"/>
            <a:chOff x="2907575" y="3881675"/>
            <a:chExt cx="101700" cy="457550"/>
          </a:xfrm>
        </p:grpSpPr>
        <p:sp>
          <p:nvSpPr>
            <p:cNvPr id="908" name="Google Shape;908;p62"/>
            <p:cNvSpPr/>
            <p:nvPr/>
          </p:nvSpPr>
          <p:spPr>
            <a:xfrm>
              <a:off x="2907575" y="3881675"/>
              <a:ext cx="101700" cy="1017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62"/>
            <p:cNvSpPr/>
            <p:nvPr/>
          </p:nvSpPr>
          <p:spPr>
            <a:xfrm>
              <a:off x="2907575" y="4059600"/>
              <a:ext cx="101700" cy="1017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62"/>
            <p:cNvSpPr/>
            <p:nvPr/>
          </p:nvSpPr>
          <p:spPr>
            <a:xfrm>
              <a:off x="2907575" y="4237525"/>
              <a:ext cx="101700" cy="1017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911" name="Google Shape;911;p62"/>
          <p:cNvGraphicFramePr/>
          <p:nvPr/>
        </p:nvGraphicFramePr>
        <p:xfrm>
          <a:off x="6892800" y="1152483"/>
          <a:ext cx="1939525" cy="3502035"/>
        </p:xfrm>
        <a:graphic>
          <a:graphicData uri="http://schemas.openxmlformats.org/drawingml/2006/table">
            <a:tbl>
              <a:tblPr>
                <a:noFill/>
                <a:tableStyleId>{C804A78F-F641-4A54-A469-78C8CC7B30F7}</a:tableStyleId>
              </a:tblPr>
              <a:tblGrid>
                <a:gridCol w="1939525">
                  <a:extLst>
                    <a:ext uri="{9D8B030D-6E8A-4147-A177-3AD203B41FA5}">
                      <a16:colId xmlns:a16="http://schemas.microsoft.com/office/drawing/2014/main" val="20000"/>
                    </a:ext>
                  </a:extLst>
                </a:gridCol>
              </a:tblGrid>
              <a:tr h="586875">
                <a:tc>
                  <a:txBody>
                    <a:bodyPr/>
                    <a:lstStyle/>
                    <a:p>
                      <a:pPr marL="0" marR="0" lvl="0" indent="0" algn="ctr" rtl="0">
                        <a:lnSpc>
                          <a:spcPct val="100000"/>
                        </a:lnSpc>
                        <a:spcBef>
                          <a:spcPts val="0"/>
                        </a:spcBef>
                        <a:spcAft>
                          <a:spcPts val="0"/>
                        </a:spcAft>
                        <a:buClr>
                          <a:srgbClr val="000000"/>
                        </a:buClr>
                        <a:buSzPts val="2400"/>
                        <a:buFont typeface="Arial"/>
                        <a:buNone/>
                      </a:pPr>
                      <a:r>
                        <a:rPr lang="en" sz="2400" u="none" strike="noStrike" cap="none">
                          <a:latin typeface="Noto Sans Symbols"/>
                          <a:ea typeface="Noto Sans Symbols"/>
                          <a:cs typeface="Noto Sans Symbols"/>
                          <a:sym typeface="Noto Sans Symbols"/>
                        </a:rPr>
                        <a:t>(</a:t>
                      </a:r>
                      <a:r>
                        <a:rPr lang="en" sz="2400" i="1" u="none" strike="noStrike" cap="none">
                          <a:latin typeface="Noto Sans Symbols"/>
                          <a:ea typeface="Noto Sans Symbols"/>
                          <a:cs typeface="Noto Sans Symbols"/>
                          <a:sym typeface="Noto Sans Symbols"/>
                        </a:rPr>
                        <a:t>u</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v</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w</a:t>
                      </a:r>
                      <a:r>
                        <a:rPr lang="en" sz="2400" u="none" strike="noStrike" cap="none">
                          <a:latin typeface="Noto Sans Symbols"/>
                          <a:ea typeface="Noto Sans Symbols"/>
                          <a:cs typeface="Noto Sans Symbols"/>
                          <a:sym typeface="Noto Sans Symbols"/>
                        </a:rPr>
                        <a:t>)</a:t>
                      </a:r>
                      <a:endParaRPr sz="2400" i="1"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a:t>
                      </a:r>
                      <a:r>
                        <a:rPr lang="en" sz="1600" i="1" u="none" strike="noStrike" cap="none">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latin typeface="Noto Sans Symbols"/>
                          <a:ea typeface="Noto Sans Symbols"/>
                          <a:cs typeface="Noto Sans Symbols"/>
                          <a:sym typeface="Noto Sans Symbols"/>
                        </a:rPr>
                        <a:t>1, </a:t>
                      </a:r>
                      <a:r>
                        <a:rPr lang="en" sz="1600" i="1" u="none" strike="noStrike" cap="none">
                          <a:latin typeface="Noto Sans Symbols"/>
                          <a:ea typeface="Noto Sans Symbols"/>
                          <a:cs typeface="Noto Sans Symbols"/>
                          <a:sym typeface="Noto Sans Symbols"/>
                        </a:rPr>
                        <a:t>V</a:t>
                      </a:r>
                      <a:r>
                        <a:rPr lang="en" sz="1600" u="none" strike="noStrike" cap="none">
                          <a:latin typeface="Noto Sans Symbols"/>
                          <a:ea typeface="Noto Sans Symbols"/>
                          <a:cs typeface="Noto Sans Symbols"/>
                          <a:sym typeface="Noto Sans Symbols"/>
                        </a:rPr>
                        <a:t>,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solidFill>
                            <a:schemeClr val="dk1"/>
                          </a:solidFill>
                          <a:latin typeface="Noto Sans Symbols"/>
                          <a:ea typeface="Noto Sans Symbols"/>
                          <a:cs typeface="Noto Sans Symbols"/>
                          <a:sym typeface="Noto Sans Symbols"/>
                        </a:rPr>
                        <a:t>(</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2, </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1,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2000" u="none" strike="noStrike" cap="none" baseline="-25000">
                          <a:solidFill>
                            <a:schemeClr val="dk1"/>
                          </a:solidFill>
                          <a:latin typeface="Noto Sans Symbols"/>
                          <a:ea typeface="Noto Sans Symbols"/>
                          <a:cs typeface="Noto Sans Symbols"/>
                          <a:sym typeface="Noto Sans Symbols"/>
                        </a:rPr>
                        <a:t>－</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r h="463750">
                <a:tc>
                  <a:txBody>
                    <a:bodyPr/>
                    <a:lstStyle/>
                    <a:p>
                      <a:pPr marL="0" marR="0" lvl="0" indent="0" algn="ctr" rtl="0">
                        <a:lnSpc>
                          <a:spcPct val="100000"/>
                        </a:lnSpc>
                        <a:spcBef>
                          <a:spcPts val="0"/>
                        </a:spcBef>
                        <a:spcAft>
                          <a:spcPts val="0"/>
                        </a:spcAft>
                        <a:buClr>
                          <a:schemeClr val="dk1"/>
                        </a:buClr>
                        <a:buSzPts val="1100"/>
                        <a:buFont typeface="Arial"/>
                        <a:buNone/>
                      </a:pPr>
                      <a:r>
                        <a:rPr lang="en" sz="24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nchor="ctr">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3"/>
                  </a:ext>
                </a:extLst>
              </a:tr>
              <a:tr h="4637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T w="28575" cap="flat" cmpd="sng">
                      <a:solidFill>
                        <a:srgbClr val="595959"/>
                      </a:solidFill>
                      <a:prstDash val="solid"/>
                      <a:round/>
                      <a:headEnd type="none" w="sm" len="sm"/>
                      <a:tailEnd type="none" w="sm" len="sm"/>
                    </a:lnT>
                  </a:tcPr>
                </a:tc>
                <a:extLst>
                  <a:ext uri="{0D108BD9-81ED-4DB2-BD59-A6C34878D82A}">
                    <a16:rowId xmlns:a16="http://schemas.microsoft.com/office/drawing/2014/main" val="10004"/>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(2, 3,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2</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5"/>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(1, 2,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912" name="Google Shape;912;p62"/>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Bellman-Ford－Why require </a:t>
            </a:r>
            <a:r>
              <a:rPr lang="en" i="1">
                <a:latin typeface="Noto Sans Symbols"/>
                <a:ea typeface="Noto Sans Symbols"/>
                <a:cs typeface="Noto Sans Symbols"/>
                <a:sym typeface="Noto Sans Symbols"/>
              </a:rPr>
              <a:t>V</a:t>
            </a:r>
            <a:r>
              <a:rPr lang="en">
                <a:latin typeface="Noto Sans Symbols"/>
                <a:ea typeface="Noto Sans Symbols"/>
                <a:cs typeface="Noto Sans Symbols"/>
                <a:sym typeface="Noto Sans Symbols"/>
              </a:rPr>
              <a:t>－1</a:t>
            </a:r>
            <a:r>
              <a:rPr lang="en"/>
              <a:t> full passes?</a:t>
            </a:r>
            <a:endParaRPr/>
          </a:p>
        </p:txBody>
      </p:sp>
      <p:sp>
        <p:nvSpPr>
          <p:cNvPr id="918" name="Google Shape;918;p63"/>
          <p:cNvSpPr txBox="1">
            <a:spLocks noGrp="1"/>
          </p:cNvSpPr>
          <p:nvPr>
            <p:ph type="body" idx="1"/>
          </p:nvPr>
        </p:nvSpPr>
        <p:spPr>
          <a:xfrm>
            <a:off x="311700" y="1774475"/>
            <a:ext cx="6581100" cy="27945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1</a:t>
            </a:r>
            <a:r>
              <a:rPr lang="en" sz="2000" baseline="30000"/>
              <a:t>st</a:t>
            </a:r>
            <a:r>
              <a:rPr lang="en" sz="2000"/>
              <a:t> pass: only managed to relax vertex </a:t>
            </a:r>
            <a:r>
              <a:rPr lang="en" sz="2000">
                <a:solidFill>
                  <a:srgbClr val="000000"/>
                </a:solidFill>
                <a:latin typeface="Noto Sans Symbols"/>
                <a:ea typeface="Noto Sans Symbols"/>
                <a:cs typeface="Noto Sans Symbols"/>
                <a:sym typeface="Noto Sans Symbols"/>
              </a:rPr>
              <a:t>2</a:t>
            </a:r>
            <a:endParaRPr sz="2000">
              <a:solidFill>
                <a:srgbClr val="000000"/>
              </a:solidFill>
              <a:latin typeface="Noto Sans Symbols"/>
              <a:ea typeface="Noto Sans Symbols"/>
              <a:cs typeface="Noto Sans Symbols"/>
              <a:sym typeface="Noto Sans Symbols"/>
            </a:endParaRPr>
          </a:p>
          <a:p>
            <a:pPr marL="457200" lvl="0" indent="-355600" algn="l" rtl="0">
              <a:lnSpc>
                <a:spcPct val="115000"/>
              </a:lnSpc>
              <a:spcBef>
                <a:spcPts val="0"/>
              </a:spcBef>
              <a:spcAft>
                <a:spcPts val="0"/>
              </a:spcAft>
              <a:buSzPts val="2000"/>
              <a:buChar char="●"/>
            </a:pPr>
            <a:r>
              <a:rPr lang="en" sz="2000"/>
              <a:t>2</a:t>
            </a:r>
            <a:r>
              <a:rPr lang="en" sz="2000" baseline="30000"/>
              <a:t>nd</a:t>
            </a:r>
            <a:r>
              <a:rPr lang="en" sz="2000"/>
              <a:t> pass: only managed to relax vertex </a:t>
            </a:r>
            <a:r>
              <a:rPr lang="en" sz="2000">
                <a:solidFill>
                  <a:schemeClr val="dk1"/>
                </a:solidFill>
                <a:latin typeface="Noto Sans Symbols"/>
                <a:ea typeface="Noto Sans Symbols"/>
                <a:cs typeface="Noto Sans Symbols"/>
                <a:sym typeface="Noto Sans Symbols"/>
              </a:rPr>
              <a:t>3</a:t>
            </a:r>
            <a:endParaRPr sz="2000">
              <a:solidFill>
                <a:schemeClr val="dk1"/>
              </a:solidFill>
              <a:latin typeface="Noto Sans Symbols"/>
              <a:ea typeface="Noto Sans Symbols"/>
              <a:cs typeface="Noto Sans Symbols"/>
              <a:sym typeface="Noto Sans Symbols"/>
            </a:endParaRPr>
          </a:p>
          <a:p>
            <a:pPr marL="457200" lvl="0" indent="-355600" algn="l" rtl="0">
              <a:lnSpc>
                <a:spcPct val="115000"/>
              </a:lnSpc>
              <a:spcBef>
                <a:spcPts val="0"/>
              </a:spcBef>
              <a:spcAft>
                <a:spcPts val="0"/>
              </a:spcAft>
              <a:buSzPts val="2000"/>
              <a:buChar char="●"/>
            </a:pPr>
            <a:r>
              <a:rPr lang="en" sz="2000"/>
              <a:t>And so on…</a:t>
            </a:r>
            <a:endParaRPr sz="2000">
              <a:solidFill>
                <a:schemeClr val="dk1"/>
              </a:solidFill>
              <a:latin typeface="Noto Sans Symbols"/>
              <a:ea typeface="Noto Sans Symbols"/>
              <a:cs typeface="Noto Sans Symbols"/>
              <a:sym typeface="Noto Sans Symbols"/>
            </a:endParaRPr>
          </a:p>
          <a:p>
            <a:pPr marL="457200" lvl="0" indent="-355600" algn="l" rtl="0">
              <a:lnSpc>
                <a:spcPct val="115000"/>
              </a:lnSpc>
              <a:spcBef>
                <a:spcPts val="0"/>
              </a:spcBef>
              <a:spcAft>
                <a:spcPts val="0"/>
              </a:spcAft>
              <a:buSzPts val="2000"/>
              <a:buChar char="●"/>
            </a:pPr>
            <a:r>
              <a:rPr lang="en" sz="2000"/>
              <a:t>Realize that in this graph, each vertex just need 1 relaxation to attain its optimal distance from source</a:t>
            </a:r>
            <a:endParaRPr sz="2000"/>
          </a:p>
          <a:p>
            <a:pPr marL="457200" lvl="0" indent="-355600" algn="l" rtl="0">
              <a:lnSpc>
                <a:spcPct val="115000"/>
              </a:lnSpc>
              <a:spcBef>
                <a:spcPts val="0"/>
              </a:spcBef>
              <a:spcAft>
                <a:spcPts val="0"/>
              </a:spcAft>
              <a:buSzPts val="2000"/>
              <a:buChar char="●"/>
            </a:pPr>
            <a:r>
              <a:rPr lang="en" sz="2000"/>
              <a:t>Therefore vertex </a:t>
            </a:r>
            <a:r>
              <a:rPr lang="en" sz="2000" i="1">
                <a:solidFill>
                  <a:schemeClr val="dk1"/>
                </a:solidFill>
                <a:latin typeface="Noto Sans Symbols"/>
                <a:ea typeface="Noto Sans Symbols"/>
                <a:cs typeface="Noto Sans Symbols"/>
                <a:sym typeface="Noto Sans Symbols"/>
              </a:rPr>
              <a:t>V</a:t>
            </a:r>
            <a:r>
              <a:rPr lang="en" sz="2000"/>
              <a:t>’s distance could only be determined on the </a:t>
            </a:r>
            <a:r>
              <a:rPr lang="en" sz="2000" i="1">
                <a:solidFill>
                  <a:schemeClr val="dk1"/>
                </a:solidFill>
                <a:latin typeface="Noto Sans Symbols"/>
                <a:ea typeface="Noto Sans Symbols"/>
                <a:cs typeface="Noto Sans Symbols"/>
                <a:sym typeface="Noto Sans Symbols"/>
              </a:rPr>
              <a:t>V</a:t>
            </a:r>
            <a:r>
              <a:rPr lang="en" sz="2000">
                <a:solidFill>
                  <a:schemeClr val="dk1"/>
                </a:solidFill>
                <a:latin typeface="Noto Sans Symbols"/>
                <a:ea typeface="Noto Sans Symbols"/>
                <a:cs typeface="Noto Sans Symbols"/>
                <a:sym typeface="Noto Sans Symbols"/>
              </a:rPr>
              <a:t>－1</a:t>
            </a:r>
            <a:r>
              <a:rPr lang="en" sz="2000" baseline="30000"/>
              <a:t>th</a:t>
            </a:r>
            <a:r>
              <a:rPr lang="en" sz="2000"/>
              <a:t> pass</a:t>
            </a:r>
            <a:endParaRPr sz="2000"/>
          </a:p>
        </p:txBody>
      </p:sp>
      <p:sp>
        <p:nvSpPr>
          <p:cNvPr id="919" name="Google Shape;919;p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63</a:t>
            </a:fld>
            <a:endParaRPr/>
          </a:p>
        </p:txBody>
      </p:sp>
      <p:sp>
        <p:nvSpPr>
          <p:cNvPr id="920" name="Google Shape;920;p63"/>
          <p:cNvSpPr/>
          <p:nvPr/>
        </p:nvSpPr>
        <p:spPr>
          <a:xfrm>
            <a:off x="311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921" name="Google Shape;921;p63"/>
          <p:cNvSpPr/>
          <p:nvPr/>
        </p:nvSpPr>
        <p:spPr>
          <a:xfrm>
            <a:off x="1214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cxnSp>
        <p:nvCxnSpPr>
          <p:cNvPr id="922" name="Google Shape;922;p63"/>
          <p:cNvCxnSpPr>
            <a:stCxn id="920" idx="6"/>
            <a:endCxn id="921" idx="2"/>
          </p:cNvCxnSpPr>
          <p:nvPr/>
        </p:nvCxnSpPr>
        <p:spPr>
          <a:xfrm>
            <a:off x="705300" y="1577675"/>
            <a:ext cx="509400" cy="0"/>
          </a:xfrm>
          <a:prstGeom prst="straightConnector1">
            <a:avLst/>
          </a:prstGeom>
          <a:noFill/>
          <a:ln w="28575" cap="flat" cmpd="sng">
            <a:solidFill>
              <a:srgbClr val="6AA84F"/>
            </a:solidFill>
            <a:prstDash val="solid"/>
            <a:round/>
            <a:headEnd type="none" w="sm" len="sm"/>
            <a:tailEnd type="triangle" w="med" len="med"/>
          </a:ln>
        </p:spPr>
      </p:cxnSp>
      <p:sp>
        <p:nvSpPr>
          <p:cNvPr id="923" name="Google Shape;923;p63"/>
          <p:cNvSpPr txBox="1"/>
          <p:nvPr/>
        </p:nvSpPr>
        <p:spPr>
          <a:xfrm>
            <a:off x="705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924" name="Google Shape;924;p63"/>
          <p:cNvSpPr/>
          <p:nvPr/>
        </p:nvSpPr>
        <p:spPr>
          <a:xfrm>
            <a:off x="2117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oto Sans Symbols"/>
                <a:ea typeface="Noto Sans Symbols"/>
                <a:cs typeface="Noto Sans Symbols"/>
                <a:sym typeface="Noto Sans Symbols"/>
              </a:rPr>
              <a:t>3</a:t>
            </a:r>
            <a:endParaRPr sz="1400" b="0" i="0" u="none" strike="noStrike" cap="none">
              <a:solidFill>
                <a:srgbClr val="000000"/>
              </a:solidFill>
              <a:latin typeface="Noto Sans Symbols"/>
              <a:ea typeface="Noto Sans Symbols"/>
              <a:cs typeface="Noto Sans Symbols"/>
              <a:sym typeface="Noto Sans Symbols"/>
            </a:endParaRPr>
          </a:p>
        </p:txBody>
      </p:sp>
      <p:sp>
        <p:nvSpPr>
          <p:cNvPr id="925" name="Google Shape;925;p63"/>
          <p:cNvSpPr/>
          <p:nvPr/>
        </p:nvSpPr>
        <p:spPr>
          <a:xfrm>
            <a:off x="3020700" y="1380875"/>
            <a:ext cx="393600" cy="393600"/>
          </a:xfrm>
          <a:prstGeom prst="ellipse">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Arial"/>
              <a:ea typeface="Arial"/>
              <a:cs typeface="Arial"/>
              <a:sym typeface="Arial"/>
            </a:endParaRPr>
          </a:p>
        </p:txBody>
      </p:sp>
      <p:sp>
        <p:nvSpPr>
          <p:cNvPr id="926" name="Google Shape;926;p63"/>
          <p:cNvSpPr/>
          <p:nvPr/>
        </p:nvSpPr>
        <p:spPr>
          <a:xfrm>
            <a:off x="3923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-2</a:t>
            </a:r>
            <a:endParaRPr sz="1400" b="0" i="0" u="none" strike="noStrike" cap="none">
              <a:solidFill>
                <a:srgbClr val="000000"/>
              </a:solidFill>
              <a:latin typeface="Noto Sans Symbols"/>
              <a:ea typeface="Noto Sans Symbols"/>
              <a:cs typeface="Noto Sans Symbols"/>
              <a:sym typeface="Noto Sans Symbols"/>
            </a:endParaRPr>
          </a:p>
        </p:txBody>
      </p:sp>
      <p:sp>
        <p:nvSpPr>
          <p:cNvPr id="927" name="Google Shape;927;p63"/>
          <p:cNvSpPr/>
          <p:nvPr/>
        </p:nvSpPr>
        <p:spPr>
          <a:xfrm>
            <a:off x="4826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r>
              <a:rPr lang="en" sz="1400" b="0" i="0" u="none" strike="noStrike" cap="none">
                <a:solidFill>
                  <a:srgbClr val="000000"/>
                </a:solidFill>
                <a:latin typeface="Noto Sans Symbols"/>
                <a:ea typeface="Noto Sans Symbols"/>
                <a:cs typeface="Noto Sans Symbols"/>
                <a:sym typeface="Noto Sans Symbols"/>
              </a:rPr>
              <a:t>-1</a:t>
            </a:r>
            <a:endParaRPr sz="1400" b="0" i="0" u="none" strike="noStrike" cap="none">
              <a:solidFill>
                <a:srgbClr val="000000"/>
              </a:solidFill>
              <a:latin typeface="Noto Sans Symbols"/>
              <a:ea typeface="Noto Sans Symbols"/>
              <a:cs typeface="Noto Sans Symbols"/>
              <a:sym typeface="Noto Sans Symbols"/>
            </a:endParaRPr>
          </a:p>
        </p:txBody>
      </p:sp>
      <p:sp>
        <p:nvSpPr>
          <p:cNvPr id="928" name="Google Shape;928;p63"/>
          <p:cNvSpPr/>
          <p:nvPr/>
        </p:nvSpPr>
        <p:spPr>
          <a:xfrm>
            <a:off x="5729700" y="1380875"/>
            <a:ext cx="393600" cy="393600"/>
          </a:xfrm>
          <a:prstGeom prst="ellipse">
            <a:avLst/>
          </a:prstGeom>
          <a:solidFill>
            <a:srgbClr val="D9EAD3"/>
          </a:solidFill>
          <a:ln w="28575" cap="flat" cmpd="sng">
            <a:solidFill>
              <a:srgbClr val="6AA84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Noto Sans Symbols"/>
                <a:ea typeface="Noto Sans Symbols"/>
                <a:cs typeface="Noto Sans Symbols"/>
                <a:sym typeface="Noto Sans Symbols"/>
              </a:rPr>
              <a:t>V</a:t>
            </a:r>
            <a:endParaRPr sz="1400" b="0" i="1" u="none" strike="noStrike" cap="none">
              <a:solidFill>
                <a:srgbClr val="000000"/>
              </a:solidFill>
              <a:latin typeface="Noto Sans Symbols"/>
              <a:ea typeface="Noto Sans Symbols"/>
              <a:cs typeface="Noto Sans Symbols"/>
              <a:sym typeface="Noto Sans Symbols"/>
            </a:endParaRPr>
          </a:p>
        </p:txBody>
      </p:sp>
      <p:cxnSp>
        <p:nvCxnSpPr>
          <p:cNvPr id="929" name="Google Shape;929;p63"/>
          <p:cNvCxnSpPr>
            <a:stCxn id="921" idx="6"/>
            <a:endCxn id="924" idx="2"/>
          </p:cNvCxnSpPr>
          <p:nvPr/>
        </p:nvCxnSpPr>
        <p:spPr>
          <a:xfrm>
            <a:off x="1608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930" name="Google Shape;930;p63"/>
          <p:cNvCxnSpPr>
            <a:stCxn id="924" idx="6"/>
            <a:endCxn id="925" idx="2"/>
          </p:cNvCxnSpPr>
          <p:nvPr/>
        </p:nvCxnSpPr>
        <p:spPr>
          <a:xfrm>
            <a:off x="2511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931" name="Google Shape;931;p63"/>
          <p:cNvCxnSpPr>
            <a:stCxn id="925" idx="6"/>
            <a:endCxn id="926" idx="2"/>
          </p:cNvCxnSpPr>
          <p:nvPr/>
        </p:nvCxnSpPr>
        <p:spPr>
          <a:xfrm>
            <a:off x="3414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932" name="Google Shape;932;p63"/>
          <p:cNvCxnSpPr>
            <a:stCxn id="926" idx="6"/>
            <a:endCxn id="927" idx="2"/>
          </p:cNvCxnSpPr>
          <p:nvPr/>
        </p:nvCxnSpPr>
        <p:spPr>
          <a:xfrm>
            <a:off x="4317300" y="1577675"/>
            <a:ext cx="509400" cy="0"/>
          </a:xfrm>
          <a:prstGeom prst="straightConnector1">
            <a:avLst/>
          </a:prstGeom>
          <a:noFill/>
          <a:ln w="28575" cap="flat" cmpd="sng">
            <a:solidFill>
              <a:srgbClr val="6AA84F"/>
            </a:solidFill>
            <a:prstDash val="solid"/>
            <a:round/>
            <a:headEnd type="none" w="sm" len="sm"/>
            <a:tailEnd type="triangle" w="med" len="med"/>
          </a:ln>
        </p:spPr>
      </p:cxnSp>
      <p:cxnSp>
        <p:nvCxnSpPr>
          <p:cNvPr id="933" name="Google Shape;933;p63"/>
          <p:cNvCxnSpPr>
            <a:stCxn id="927" idx="6"/>
            <a:endCxn id="928" idx="2"/>
          </p:cNvCxnSpPr>
          <p:nvPr/>
        </p:nvCxnSpPr>
        <p:spPr>
          <a:xfrm>
            <a:off x="5220300" y="1577675"/>
            <a:ext cx="509400" cy="0"/>
          </a:xfrm>
          <a:prstGeom prst="straightConnector1">
            <a:avLst/>
          </a:prstGeom>
          <a:noFill/>
          <a:ln w="28575" cap="flat" cmpd="sng">
            <a:solidFill>
              <a:srgbClr val="6AA84F"/>
            </a:solidFill>
            <a:prstDash val="solid"/>
            <a:round/>
            <a:headEnd type="none" w="sm" len="sm"/>
            <a:tailEnd type="triangle" w="med" len="med"/>
          </a:ln>
        </p:spPr>
      </p:cxnSp>
      <p:sp>
        <p:nvSpPr>
          <p:cNvPr id="934" name="Google Shape;934;p63"/>
          <p:cNvSpPr txBox="1"/>
          <p:nvPr/>
        </p:nvSpPr>
        <p:spPr>
          <a:xfrm>
            <a:off x="1608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2</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935" name="Google Shape;935;p63"/>
          <p:cNvSpPr txBox="1"/>
          <p:nvPr/>
        </p:nvSpPr>
        <p:spPr>
          <a:xfrm>
            <a:off x="4317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r>
              <a:rPr lang="en" sz="2000" b="0" i="0" u="none" strike="noStrike" cap="none" baseline="-25000">
                <a:solidFill>
                  <a:srgbClr val="000000"/>
                </a:solidFill>
                <a:latin typeface="Noto Sans Symbols"/>
                <a:ea typeface="Noto Sans Symbols"/>
                <a:cs typeface="Noto Sans Symbols"/>
                <a:sym typeface="Noto Sans Symbols"/>
              </a:rPr>
              <a:t>－1</a:t>
            </a:r>
            <a:endParaRPr sz="2000" b="0" i="0" u="none" strike="noStrike" cap="none" baseline="-25000">
              <a:solidFill>
                <a:srgbClr val="000000"/>
              </a:solidFill>
              <a:latin typeface="Noto Sans Symbols"/>
              <a:ea typeface="Noto Sans Symbols"/>
              <a:cs typeface="Noto Sans Symbols"/>
              <a:sym typeface="Noto Sans Symbols"/>
            </a:endParaRPr>
          </a:p>
        </p:txBody>
      </p:sp>
      <p:sp>
        <p:nvSpPr>
          <p:cNvPr id="936" name="Google Shape;936;p63"/>
          <p:cNvSpPr txBox="1"/>
          <p:nvPr/>
        </p:nvSpPr>
        <p:spPr>
          <a:xfrm>
            <a:off x="5220300" y="992075"/>
            <a:ext cx="509400" cy="509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1" u="none" strike="noStrike" cap="none" baseline="-25000">
                <a:solidFill>
                  <a:srgbClr val="000000"/>
                </a:solidFill>
                <a:latin typeface="Noto Sans Symbols"/>
                <a:ea typeface="Noto Sans Symbols"/>
                <a:cs typeface="Noto Sans Symbols"/>
                <a:sym typeface="Noto Sans Symbols"/>
              </a:rPr>
              <a:t>E</a:t>
            </a:r>
            <a:endParaRPr sz="2000" b="0" i="1" u="none" strike="noStrike" cap="none" baseline="-25000">
              <a:solidFill>
                <a:srgbClr val="000000"/>
              </a:solidFill>
              <a:latin typeface="Noto Sans Symbols"/>
              <a:ea typeface="Noto Sans Symbols"/>
              <a:cs typeface="Noto Sans Symbols"/>
              <a:sym typeface="Noto Sans Symbols"/>
            </a:endParaRPr>
          </a:p>
        </p:txBody>
      </p:sp>
      <p:sp>
        <p:nvSpPr>
          <p:cNvPr id="937" name="Google Shape;937;p63"/>
          <p:cNvSpPr txBox="1"/>
          <p:nvPr/>
        </p:nvSpPr>
        <p:spPr>
          <a:xfrm>
            <a:off x="2511300" y="992075"/>
            <a:ext cx="5094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1" u="none" strike="noStrike" cap="none">
                <a:solidFill>
                  <a:srgbClr val="000000"/>
                </a:solidFill>
                <a:latin typeface="Noto Sans Symbols"/>
                <a:ea typeface="Noto Sans Symbols"/>
                <a:cs typeface="Noto Sans Symbols"/>
                <a:sym typeface="Noto Sans Symbols"/>
              </a:rPr>
              <a:t>w</a:t>
            </a:r>
            <a:r>
              <a:rPr lang="en" sz="2000" b="0" i="0" u="none" strike="noStrike" cap="none" baseline="-25000">
                <a:solidFill>
                  <a:srgbClr val="000000"/>
                </a:solidFill>
                <a:latin typeface="Noto Sans Symbols"/>
                <a:ea typeface="Noto Sans Symbols"/>
                <a:cs typeface="Noto Sans Symbols"/>
                <a:sym typeface="Noto Sans Symbols"/>
              </a:rPr>
              <a:t>3</a:t>
            </a:r>
            <a:endParaRPr sz="2000" b="0" i="0" u="none" strike="noStrike" cap="none" baseline="-25000">
              <a:solidFill>
                <a:srgbClr val="000000"/>
              </a:solidFill>
              <a:latin typeface="Noto Sans Symbols"/>
              <a:ea typeface="Noto Sans Symbols"/>
              <a:cs typeface="Noto Sans Symbols"/>
              <a:sym typeface="Noto Sans Symbols"/>
            </a:endParaRPr>
          </a:p>
        </p:txBody>
      </p:sp>
      <p:grpSp>
        <p:nvGrpSpPr>
          <p:cNvPr id="938" name="Google Shape;938;p63"/>
          <p:cNvGrpSpPr/>
          <p:nvPr/>
        </p:nvGrpSpPr>
        <p:grpSpPr>
          <a:xfrm rot="5400000">
            <a:off x="3180997" y="1413461"/>
            <a:ext cx="73000" cy="328429"/>
            <a:chOff x="2907575" y="3881675"/>
            <a:chExt cx="101700" cy="457550"/>
          </a:xfrm>
        </p:grpSpPr>
        <p:sp>
          <p:nvSpPr>
            <p:cNvPr id="939" name="Google Shape;939;p63"/>
            <p:cNvSpPr/>
            <p:nvPr/>
          </p:nvSpPr>
          <p:spPr>
            <a:xfrm>
              <a:off x="2907575" y="3881675"/>
              <a:ext cx="101700" cy="1017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63"/>
            <p:cNvSpPr/>
            <p:nvPr/>
          </p:nvSpPr>
          <p:spPr>
            <a:xfrm>
              <a:off x="2907575" y="4059600"/>
              <a:ext cx="101700" cy="1017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63"/>
            <p:cNvSpPr/>
            <p:nvPr/>
          </p:nvSpPr>
          <p:spPr>
            <a:xfrm>
              <a:off x="2907575" y="4237525"/>
              <a:ext cx="101700" cy="1017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942" name="Google Shape;942;p63"/>
          <p:cNvGraphicFramePr/>
          <p:nvPr/>
        </p:nvGraphicFramePr>
        <p:xfrm>
          <a:off x="6892800" y="1152483"/>
          <a:ext cx="1939525" cy="3502035"/>
        </p:xfrm>
        <a:graphic>
          <a:graphicData uri="http://schemas.openxmlformats.org/drawingml/2006/table">
            <a:tbl>
              <a:tblPr>
                <a:noFill/>
                <a:tableStyleId>{C804A78F-F641-4A54-A469-78C8CC7B30F7}</a:tableStyleId>
              </a:tblPr>
              <a:tblGrid>
                <a:gridCol w="1939525">
                  <a:extLst>
                    <a:ext uri="{9D8B030D-6E8A-4147-A177-3AD203B41FA5}">
                      <a16:colId xmlns:a16="http://schemas.microsoft.com/office/drawing/2014/main" val="20000"/>
                    </a:ext>
                  </a:extLst>
                </a:gridCol>
              </a:tblGrid>
              <a:tr h="586875">
                <a:tc>
                  <a:txBody>
                    <a:bodyPr/>
                    <a:lstStyle/>
                    <a:p>
                      <a:pPr marL="0" marR="0" lvl="0" indent="0" algn="ctr" rtl="0">
                        <a:lnSpc>
                          <a:spcPct val="100000"/>
                        </a:lnSpc>
                        <a:spcBef>
                          <a:spcPts val="0"/>
                        </a:spcBef>
                        <a:spcAft>
                          <a:spcPts val="0"/>
                        </a:spcAft>
                        <a:buClr>
                          <a:srgbClr val="000000"/>
                        </a:buClr>
                        <a:buSzPts val="2400"/>
                        <a:buFont typeface="Arial"/>
                        <a:buNone/>
                      </a:pPr>
                      <a:r>
                        <a:rPr lang="en" sz="2400" u="none" strike="noStrike" cap="none">
                          <a:latin typeface="Noto Sans Symbols"/>
                          <a:ea typeface="Noto Sans Symbols"/>
                          <a:cs typeface="Noto Sans Symbols"/>
                          <a:sym typeface="Noto Sans Symbols"/>
                        </a:rPr>
                        <a:t>(</a:t>
                      </a:r>
                      <a:r>
                        <a:rPr lang="en" sz="2400" i="1" u="none" strike="noStrike" cap="none">
                          <a:latin typeface="Noto Sans Symbols"/>
                          <a:ea typeface="Noto Sans Symbols"/>
                          <a:cs typeface="Noto Sans Symbols"/>
                          <a:sym typeface="Noto Sans Symbols"/>
                        </a:rPr>
                        <a:t>u</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v</a:t>
                      </a:r>
                      <a:r>
                        <a:rPr lang="en" sz="2400" u="none" strike="noStrike" cap="none">
                          <a:latin typeface="Noto Sans Symbols"/>
                          <a:ea typeface="Noto Sans Symbols"/>
                          <a:cs typeface="Noto Sans Symbols"/>
                          <a:sym typeface="Noto Sans Symbols"/>
                        </a:rPr>
                        <a:t>, </a:t>
                      </a:r>
                      <a:r>
                        <a:rPr lang="en" sz="2400" i="1" u="none" strike="noStrike" cap="none">
                          <a:latin typeface="Noto Sans Symbols"/>
                          <a:ea typeface="Noto Sans Symbols"/>
                          <a:cs typeface="Noto Sans Symbols"/>
                          <a:sym typeface="Noto Sans Symbols"/>
                        </a:rPr>
                        <a:t>w</a:t>
                      </a:r>
                      <a:r>
                        <a:rPr lang="en" sz="2400" u="none" strike="noStrike" cap="none">
                          <a:latin typeface="Noto Sans Symbols"/>
                          <a:ea typeface="Noto Sans Symbols"/>
                          <a:cs typeface="Noto Sans Symbols"/>
                          <a:sym typeface="Noto Sans Symbols"/>
                        </a:rPr>
                        <a:t>)</a:t>
                      </a:r>
                      <a:endParaRPr sz="2400" i="1"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a:t>
                      </a:r>
                      <a:r>
                        <a:rPr lang="en" sz="1600" i="1" u="none" strike="noStrike" cap="none">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latin typeface="Noto Sans Symbols"/>
                          <a:ea typeface="Noto Sans Symbols"/>
                          <a:cs typeface="Noto Sans Symbols"/>
                          <a:sym typeface="Noto Sans Symbols"/>
                        </a:rPr>
                        <a:t>1, </a:t>
                      </a:r>
                      <a:r>
                        <a:rPr lang="en" sz="1600" i="1" u="none" strike="noStrike" cap="none">
                          <a:latin typeface="Noto Sans Symbols"/>
                          <a:ea typeface="Noto Sans Symbols"/>
                          <a:cs typeface="Noto Sans Symbols"/>
                          <a:sym typeface="Noto Sans Symbols"/>
                        </a:rPr>
                        <a:t>V</a:t>
                      </a:r>
                      <a:r>
                        <a:rPr lang="en" sz="1600" u="none" strike="noStrike" cap="none">
                          <a:latin typeface="Noto Sans Symbols"/>
                          <a:ea typeface="Noto Sans Symbols"/>
                          <a:cs typeface="Noto Sans Symbols"/>
                          <a:sym typeface="Noto Sans Symbols"/>
                        </a:rPr>
                        <a:t>,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4872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solidFill>
                            <a:schemeClr val="dk1"/>
                          </a:solidFill>
                          <a:latin typeface="Noto Sans Symbols"/>
                          <a:ea typeface="Noto Sans Symbols"/>
                          <a:cs typeface="Noto Sans Symbols"/>
                          <a:sym typeface="Noto Sans Symbols"/>
                        </a:rPr>
                        <a:t>(</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2, </a:t>
                      </a:r>
                      <a:r>
                        <a:rPr lang="en" sz="1600" i="1" u="none" strike="noStrike" cap="none">
                          <a:solidFill>
                            <a:schemeClr val="dk1"/>
                          </a:solidFill>
                          <a:latin typeface="Noto Sans Symbols"/>
                          <a:ea typeface="Noto Sans Symbols"/>
                          <a:cs typeface="Noto Sans Symbols"/>
                          <a:sym typeface="Noto Sans Symbols"/>
                        </a:rPr>
                        <a:t>V</a:t>
                      </a:r>
                      <a:r>
                        <a:rPr lang="en" sz="2000" u="none" strike="noStrike" cap="none">
                          <a:solidFill>
                            <a:schemeClr val="dk1"/>
                          </a:solidFill>
                          <a:latin typeface="Noto Sans Symbols"/>
                          <a:ea typeface="Noto Sans Symbols"/>
                          <a:cs typeface="Noto Sans Symbols"/>
                          <a:sym typeface="Noto Sans Symbols"/>
                        </a:rPr>
                        <a:t>－</a:t>
                      </a:r>
                      <a:r>
                        <a:rPr lang="en" sz="1600" u="none" strike="noStrike" cap="none">
                          <a:solidFill>
                            <a:schemeClr val="dk1"/>
                          </a:solidFill>
                          <a:latin typeface="Noto Sans Symbols"/>
                          <a:ea typeface="Noto Sans Symbols"/>
                          <a:cs typeface="Noto Sans Symbols"/>
                          <a:sym typeface="Noto Sans Symbols"/>
                        </a:rPr>
                        <a:t>1, </a:t>
                      </a:r>
                      <a:r>
                        <a:rPr lang="en" sz="1600" i="1" u="none" strike="noStrike" cap="none">
                          <a:solidFill>
                            <a:schemeClr val="dk1"/>
                          </a:solidFill>
                          <a:latin typeface="Noto Sans Symbols"/>
                          <a:ea typeface="Noto Sans Symbols"/>
                          <a:cs typeface="Noto Sans Symbols"/>
                          <a:sym typeface="Noto Sans Symbols"/>
                        </a:rPr>
                        <a:t>w</a:t>
                      </a:r>
                      <a:r>
                        <a:rPr lang="en" sz="1600" i="1" u="none" strike="noStrike" cap="none" baseline="-25000">
                          <a:solidFill>
                            <a:schemeClr val="dk1"/>
                          </a:solidFill>
                          <a:latin typeface="Noto Sans Symbols"/>
                          <a:ea typeface="Noto Sans Symbols"/>
                          <a:cs typeface="Noto Sans Symbols"/>
                          <a:sym typeface="Noto Sans Symbols"/>
                        </a:rPr>
                        <a:t>E</a:t>
                      </a:r>
                      <a:r>
                        <a:rPr lang="en" sz="2000" u="none" strike="noStrike" cap="none" baseline="-25000">
                          <a:solidFill>
                            <a:schemeClr val="dk1"/>
                          </a:solidFill>
                          <a:latin typeface="Noto Sans Symbols"/>
                          <a:ea typeface="Noto Sans Symbols"/>
                          <a:cs typeface="Noto Sans Symbols"/>
                          <a:sym typeface="Noto Sans Symbols"/>
                        </a:rPr>
                        <a:t>－</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r h="463750">
                <a:tc>
                  <a:txBody>
                    <a:bodyPr/>
                    <a:lstStyle/>
                    <a:p>
                      <a:pPr marL="0" marR="0" lvl="0" indent="0" algn="ctr" rtl="0">
                        <a:lnSpc>
                          <a:spcPct val="100000"/>
                        </a:lnSpc>
                        <a:spcBef>
                          <a:spcPts val="0"/>
                        </a:spcBef>
                        <a:spcAft>
                          <a:spcPts val="0"/>
                        </a:spcAft>
                        <a:buClr>
                          <a:schemeClr val="dk1"/>
                        </a:buClr>
                        <a:buSzPts val="1100"/>
                        <a:buFont typeface="Arial"/>
                        <a:buNone/>
                      </a:pPr>
                      <a:r>
                        <a:rPr lang="en" sz="2400" u="none" strike="noStrike" cap="none">
                          <a:solidFill>
                            <a:schemeClr val="dk1"/>
                          </a:solidFill>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nchor="ctr">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3"/>
                  </a:ext>
                </a:extLst>
              </a:tr>
              <a:tr h="4637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T w="28575" cap="flat" cmpd="sng">
                      <a:solidFill>
                        <a:srgbClr val="595959"/>
                      </a:solidFill>
                      <a:prstDash val="solid"/>
                      <a:round/>
                      <a:headEnd type="none" w="sm" len="sm"/>
                      <a:tailEnd type="none" w="sm" len="sm"/>
                    </a:lnT>
                  </a:tcPr>
                </a:tc>
                <a:extLst>
                  <a:ext uri="{0D108BD9-81ED-4DB2-BD59-A6C34878D82A}">
                    <a16:rowId xmlns:a16="http://schemas.microsoft.com/office/drawing/2014/main" val="10004"/>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(2, 3,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2</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5"/>
                  </a:ext>
                </a:extLst>
              </a:tr>
              <a:tr h="463750">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latin typeface="Noto Sans Symbols"/>
                          <a:ea typeface="Noto Sans Symbols"/>
                          <a:cs typeface="Noto Sans Symbols"/>
                          <a:sym typeface="Noto Sans Symbols"/>
                        </a:rPr>
                        <a:t>(1, 2, </a:t>
                      </a:r>
                      <a:r>
                        <a:rPr lang="en" sz="1600" i="1" u="none" strike="noStrike" cap="none">
                          <a:solidFill>
                            <a:schemeClr val="dk1"/>
                          </a:solidFill>
                          <a:latin typeface="Noto Sans Symbols"/>
                          <a:ea typeface="Noto Sans Symbols"/>
                          <a:cs typeface="Noto Sans Symbols"/>
                          <a:sym typeface="Noto Sans Symbols"/>
                        </a:rPr>
                        <a:t>w</a:t>
                      </a:r>
                      <a:r>
                        <a:rPr lang="en" sz="1600" u="none" strike="noStrike" cap="none" baseline="-25000">
                          <a:solidFill>
                            <a:schemeClr val="dk1"/>
                          </a:solidFill>
                          <a:latin typeface="Noto Sans Symbols"/>
                          <a:ea typeface="Noto Sans Symbols"/>
                          <a:cs typeface="Noto Sans Symbols"/>
                          <a:sym typeface="Noto Sans Symbols"/>
                        </a:rPr>
                        <a:t>1</a:t>
                      </a:r>
                      <a:r>
                        <a:rPr lang="en" sz="1600" u="none" strike="noStrike" cap="none">
                          <a:latin typeface="Noto Sans Symbols"/>
                          <a:ea typeface="Noto Sans Symbols"/>
                          <a:cs typeface="Noto Sans Symbols"/>
                          <a:sym typeface="Noto Sans Symbols"/>
                        </a:rPr>
                        <a:t>)</a:t>
                      </a:r>
                      <a:endParaRPr sz="1600" u="none" strike="noStrike" cap="none">
                        <a:latin typeface="Noto Sans Symbols"/>
                        <a:ea typeface="Noto Sans Symbols"/>
                        <a:cs typeface="Noto Sans Symbols"/>
                        <a:sym typeface="Noto Sans Symbols"/>
                      </a:endParaRPr>
                    </a:p>
                  </a:txBody>
                  <a:tcPr marL="91425" marR="91425" marT="91425" marB="91425">
                    <a:lnL w="28575" cap="flat" cmpd="sng">
                      <a:solidFill>
                        <a:srgbClr val="595959"/>
                      </a:solidFill>
                      <a:prstDash val="solid"/>
                      <a:round/>
                      <a:headEnd type="none" w="sm" len="sm"/>
                      <a:tailEnd type="none" w="sm" len="sm"/>
                    </a:lnL>
                    <a:lnR w="28575" cap="flat" cmpd="sng">
                      <a:solidFill>
                        <a:srgbClr val="595959"/>
                      </a:solidFill>
                      <a:prstDash val="solid"/>
                      <a:round/>
                      <a:headEnd type="none" w="sm" len="sm"/>
                      <a:tailEnd type="none" w="sm" len="sm"/>
                    </a:lnR>
                    <a:lnT w="28575" cap="flat" cmpd="sng">
                      <a:solidFill>
                        <a:srgbClr val="595959"/>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943" name="Google Shape;943;p63"/>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949" name="Google Shape;949;p6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t>What is the invariant of Bellman-Ford?</a:t>
            </a:r>
            <a:endParaRPr sz="2400"/>
          </a:p>
        </p:txBody>
      </p:sp>
      <p:sp>
        <p:nvSpPr>
          <p:cNvPr id="950" name="Google Shape;950;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64</a:t>
            </a:fld>
            <a:endParaRPr/>
          </a:p>
        </p:txBody>
      </p:sp>
      <p:sp>
        <p:nvSpPr>
          <p:cNvPr id="951" name="Google Shape;951;p64"/>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957" name="Google Shape;957;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What is the invariant of Bellman-Ford?</a:t>
            </a:r>
            <a:endParaRPr sz="2400"/>
          </a:p>
          <a:p>
            <a:pPr marL="0" lvl="0" indent="0" algn="l" rtl="0">
              <a:lnSpc>
                <a:spcPct val="115000"/>
              </a:lnSpc>
              <a:spcBef>
                <a:spcPts val="1600"/>
              </a:spcBef>
              <a:spcAft>
                <a:spcPts val="0"/>
              </a:spcAft>
              <a:buSzPts val="1800"/>
              <a:buNone/>
            </a:pPr>
            <a:r>
              <a:rPr lang="en" sz="2400" b="1">
                <a:solidFill>
                  <a:srgbClr val="6AA84F"/>
                </a:solidFill>
              </a:rPr>
              <a:t>Answer:</a:t>
            </a:r>
            <a:endParaRPr sz="2400" b="1">
              <a:solidFill>
                <a:srgbClr val="6AA84F"/>
              </a:solidFill>
            </a:endParaRPr>
          </a:p>
          <a:p>
            <a:pPr marL="0" lvl="0" indent="0" algn="l" rtl="0">
              <a:lnSpc>
                <a:spcPct val="115000"/>
              </a:lnSpc>
              <a:spcBef>
                <a:spcPts val="1600"/>
              </a:spcBef>
              <a:spcAft>
                <a:spcPts val="1600"/>
              </a:spcAft>
              <a:buSzPts val="1800"/>
              <a:buNone/>
            </a:pPr>
            <a:r>
              <a:rPr lang="en" sz="2400">
                <a:solidFill>
                  <a:srgbClr val="6AA84F"/>
                </a:solidFill>
              </a:rPr>
              <a:t>After the </a:t>
            </a:r>
            <a:r>
              <a:rPr lang="en" sz="2400" i="1">
                <a:solidFill>
                  <a:srgbClr val="000000"/>
                </a:solidFill>
                <a:latin typeface="Noto Sans Symbols"/>
                <a:ea typeface="Noto Sans Symbols"/>
                <a:cs typeface="Noto Sans Symbols"/>
                <a:sym typeface="Noto Sans Symbols"/>
              </a:rPr>
              <a:t>i</a:t>
            </a:r>
            <a:r>
              <a:rPr lang="en" sz="2400" baseline="30000">
                <a:solidFill>
                  <a:srgbClr val="000000"/>
                </a:solidFill>
                <a:latin typeface="Noto Sans Symbols"/>
                <a:ea typeface="Noto Sans Symbols"/>
                <a:cs typeface="Noto Sans Symbols"/>
                <a:sym typeface="Noto Sans Symbols"/>
              </a:rPr>
              <a:t>th</a:t>
            </a:r>
            <a:r>
              <a:rPr lang="en" sz="2400">
                <a:solidFill>
                  <a:srgbClr val="6AA84F"/>
                </a:solidFill>
              </a:rPr>
              <a:t> pass of Bellman-Ford, all vertices separated by a maximum of </a:t>
            </a:r>
            <a:r>
              <a:rPr lang="en" sz="2400" i="1">
                <a:solidFill>
                  <a:schemeClr val="dk1"/>
                </a:solidFill>
                <a:latin typeface="Noto Sans Symbols"/>
                <a:ea typeface="Noto Sans Symbols"/>
                <a:cs typeface="Noto Sans Symbols"/>
                <a:sym typeface="Noto Sans Symbols"/>
              </a:rPr>
              <a:t>i</a:t>
            </a:r>
            <a:r>
              <a:rPr lang="en" sz="2400">
                <a:solidFill>
                  <a:srgbClr val="6AA84F"/>
                </a:solidFill>
              </a:rPr>
              <a:t> edges from source vertex (i.e. </a:t>
            </a:r>
            <a:r>
              <a:rPr lang="en" sz="2400" i="1">
                <a:solidFill>
                  <a:schemeClr val="dk1"/>
                </a:solidFill>
                <a:latin typeface="Noto Sans Symbols"/>
                <a:ea typeface="Noto Sans Symbols"/>
                <a:cs typeface="Noto Sans Symbols"/>
                <a:sym typeface="Noto Sans Symbols"/>
              </a:rPr>
              <a:t>i</a:t>
            </a:r>
            <a:r>
              <a:rPr lang="en" sz="2400">
                <a:solidFill>
                  <a:srgbClr val="6AA84F"/>
                </a:solidFill>
              </a:rPr>
              <a:t> hops away) have their shortest path determined.</a:t>
            </a:r>
            <a:endParaRPr sz="2400">
              <a:solidFill>
                <a:srgbClr val="6AA84F"/>
              </a:solidFill>
            </a:endParaRPr>
          </a:p>
        </p:txBody>
      </p:sp>
      <p:sp>
        <p:nvSpPr>
          <p:cNvPr id="958" name="Google Shape;958;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65</a:t>
            </a:fld>
            <a:endParaRPr/>
          </a:p>
        </p:txBody>
      </p:sp>
      <p:sp>
        <p:nvSpPr>
          <p:cNvPr id="959" name="Google Shape;959;p65"/>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965" name="Google Shape;965;p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How can we optimize Bellman-Ford to stop further passes after results have converged?</a:t>
            </a:r>
            <a:endParaRPr sz="2400"/>
          </a:p>
          <a:p>
            <a:pPr marL="0" lvl="0" indent="0" algn="l" rtl="0">
              <a:lnSpc>
                <a:spcPct val="115000"/>
              </a:lnSpc>
              <a:spcBef>
                <a:spcPts val="1600"/>
              </a:spcBef>
              <a:spcAft>
                <a:spcPts val="1600"/>
              </a:spcAft>
              <a:buSzPts val="1800"/>
              <a:buNone/>
            </a:pPr>
            <a:r>
              <a:rPr lang="en" sz="2400" i="1"/>
              <a:t>Hint:</a:t>
            </a:r>
            <a:r>
              <a:rPr lang="en" sz="2400"/>
              <a:t> How did we optimize bubble sort?</a:t>
            </a:r>
            <a:endParaRPr sz="2400"/>
          </a:p>
        </p:txBody>
      </p:sp>
      <p:sp>
        <p:nvSpPr>
          <p:cNvPr id="966" name="Google Shape;966;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66</a:t>
            </a:fld>
            <a:endParaRPr/>
          </a:p>
        </p:txBody>
      </p:sp>
      <p:sp>
        <p:nvSpPr>
          <p:cNvPr id="967" name="Google Shape;967;p66"/>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973" name="Google Shape;973;p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How can we optimize Bellman-Ford to stop further passes after results have converged?</a:t>
            </a:r>
            <a:endParaRPr sz="2400"/>
          </a:p>
          <a:p>
            <a:pPr marL="0" lvl="0" indent="0" algn="l" rtl="0">
              <a:lnSpc>
                <a:spcPct val="115000"/>
              </a:lnSpc>
              <a:spcBef>
                <a:spcPts val="1600"/>
              </a:spcBef>
              <a:spcAft>
                <a:spcPts val="0"/>
              </a:spcAft>
              <a:buSzPts val="1800"/>
              <a:buNone/>
            </a:pPr>
            <a:r>
              <a:rPr lang="en" sz="2400" i="1"/>
              <a:t>Hint:</a:t>
            </a:r>
            <a:r>
              <a:rPr lang="en" sz="2400"/>
              <a:t> How did we optimize bubble sort?</a:t>
            </a:r>
            <a:endParaRPr sz="2400"/>
          </a:p>
          <a:p>
            <a:pPr marL="0" lvl="0" indent="0" algn="l" rtl="0">
              <a:lnSpc>
                <a:spcPct val="115000"/>
              </a:lnSpc>
              <a:spcBef>
                <a:spcPts val="1600"/>
              </a:spcBef>
              <a:spcAft>
                <a:spcPts val="1600"/>
              </a:spcAft>
              <a:buSzPts val="1800"/>
              <a:buNone/>
            </a:pPr>
            <a:r>
              <a:rPr lang="en" sz="2400" b="1">
                <a:solidFill>
                  <a:srgbClr val="6AA84F"/>
                </a:solidFill>
              </a:rPr>
              <a:t>Answer:</a:t>
            </a:r>
            <a:r>
              <a:rPr lang="en" sz="2400">
                <a:solidFill>
                  <a:srgbClr val="6AA84F"/>
                </a:solidFill>
              </a:rPr>
              <a:t> We stop whenever a full pass did not result in any relaxations.</a:t>
            </a:r>
            <a:endParaRPr sz="2400">
              <a:solidFill>
                <a:srgbClr val="6AA84F"/>
              </a:solidFill>
            </a:endParaRPr>
          </a:p>
        </p:txBody>
      </p:sp>
      <p:sp>
        <p:nvSpPr>
          <p:cNvPr id="974" name="Google Shape;974;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67</a:t>
            </a:fld>
            <a:endParaRPr/>
          </a:p>
        </p:txBody>
      </p:sp>
      <p:sp>
        <p:nvSpPr>
          <p:cNvPr id="975" name="Google Shape;975;p67"/>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6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981" name="Google Shape;981;p6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t>What does it mean if relaxations still occur on the </a:t>
            </a:r>
            <a:r>
              <a:rPr lang="en" sz="2400" i="1">
                <a:solidFill>
                  <a:srgbClr val="000000"/>
                </a:solidFill>
                <a:latin typeface="Noto Sans Symbols"/>
                <a:ea typeface="Noto Sans Symbols"/>
                <a:cs typeface="Noto Sans Symbols"/>
                <a:sym typeface="Noto Sans Symbols"/>
              </a:rPr>
              <a:t>V</a:t>
            </a:r>
            <a:r>
              <a:rPr lang="en" sz="2400" baseline="30000"/>
              <a:t>th</a:t>
            </a:r>
            <a:r>
              <a:rPr lang="en" sz="2400"/>
              <a:t> pass of Bellman-Ford?</a:t>
            </a:r>
            <a:endParaRPr sz="2400"/>
          </a:p>
        </p:txBody>
      </p:sp>
      <p:sp>
        <p:nvSpPr>
          <p:cNvPr id="982" name="Google Shape;982;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68</a:t>
            </a:fld>
            <a:endParaRPr/>
          </a:p>
        </p:txBody>
      </p:sp>
      <p:sp>
        <p:nvSpPr>
          <p:cNvPr id="983" name="Google Shape;983;p68"/>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 yourself!</a:t>
            </a:r>
            <a:endParaRPr/>
          </a:p>
        </p:txBody>
      </p:sp>
      <p:sp>
        <p:nvSpPr>
          <p:cNvPr id="989" name="Google Shape;989;p6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What does it mean if relaxations still occur on the </a:t>
            </a:r>
            <a:r>
              <a:rPr lang="en" sz="2400" i="1">
                <a:solidFill>
                  <a:srgbClr val="000000"/>
                </a:solidFill>
                <a:latin typeface="Noto Sans Symbols"/>
                <a:ea typeface="Noto Sans Symbols"/>
                <a:cs typeface="Noto Sans Symbols"/>
                <a:sym typeface="Noto Sans Symbols"/>
              </a:rPr>
              <a:t>V</a:t>
            </a:r>
            <a:r>
              <a:rPr lang="en" sz="2400" baseline="30000"/>
              <a:t>th</a:t>
            </a:r>
            <a:r>
              <a:rPr lang="en" sz="2400"/>
              <a:t> pass of Bellman-Ford?</a:t>
            </a:r>
            <a:endParaRPr sz="2400"/>
          </a:p>
          <a:p>
            <a:pPr marL="0" lvl="0" indent="0" algn="l" rtl="0">
              <a:lnSpc>
                <a:spcPct val="115000"/>
              </a:lnSpc>
              <a:spcBef>
                <a:spcPts val="1600"/>
              </a:spcBef>
              <a:spcAft>
                <a:spcPts val="1600"/>
              </a:spcAft>
              <a:buSzPts val="1800"/>
              <a:buNone/>
            </a:pPr>
            <a:r>
              <a:rPr lang="en" sz="2400" b="1">
                <a:solidFill>
                  <a:srgbClr val="6AA84F"/>
                </a:solidFill>
              </a:rPr>
              <a:t>Answer:</a:t>
            </a:r>
            <a:r>
              <a:rPr lang="en" sz="2400">
                <a:solidFill>
                  <a:srgbClr val="6AA84F"/>
                </a:solidFill>
              </a:rPr>
              <a:t> It means convergence didn’t occur after </a:t>
            </a:r>
            <a:r>
              <a:rPr lang="en" sz="2400" i="1">
                <a:solidFill>
                  <a:schemeClr val="dk1"/>
                </a:solidFill>
                <a:latin typeface="Noto Sans Symbols"/>
                <a:ea typeface="Noto Sans Symbols"/>
                <a:cs typeface="Noto Sans Symbols"/>
                <a:sym typeface="Noto Sans Symbols"/>
              </a:rPr>
              <a:t>V</a:t>
            </a:r>
            <a:r>
              <a:rPr lang="en" sz="2400">
                <a:solidFill>
                  <a:schemeClr val="dk1"/>
                </a:solidFill>
                <a:latin typeface="Noto Sans Symbols"/>
                <a:ea typeface="Noto Sans Symbols"/>
                <a:cs typeface="Noto Sans Symbols"/>
                <a:sym typeface="Noto Sans Symbols"/>
              </a:rPr>
              <a:t>－1</a:t>
            </a:r>
            <a:r>
              <a:rPr lang="en" sz="2400">
                <a:solidFill>
                  <a:srgbClr val="6AA84F"/>
                </a:solidFill>
              </a:rPr>
              <a:t> passes of Bellman-Ford. This can only mean one thing: we have a negative cycle somewhere in the graph!</a:t>
            </a:r>
            <a:endParaRPr sz="2400">
              <a:solidFill>
                <a:srgbClr val="6AA84F"/>
              </a:solidFill>
            </a:endParaRPr>
          </a:p>
        </p:txBody>
      </p:sp>
      <p:sp>
        <p:nvSpPr>
          <p:cNvPr id="990" name="Google Shape;990;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69</a:t>
            </a:fld>
            <a:endParaRPr/>
          </a:p>
        </p:txBody>
      </p:sp>
      <p:sp>
        <p:nvSpPr>
          <p:cNvPr id="991" name="Google Shape;991;p69"/>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Jin Zhe’s Recitation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Directed Acyclic Graph</a:t>
            </a:r>
            <a:endParaRPr/>
          </a:p>
        </p:txBody>
      </p:sp>
      <p:sp>
        <p:nvSpPr>
          <p:cNvPr id="146" name="Google Shape;146;p7"/>
          <p:cNvSpPr txBox="1">
            <a:spLocks noGrp="1"/>
          </p:cNvSpPr>
          <p:nvPr>
            <p:ph type="body" idx="1"/>
          </p:nvPr>
        </p:nvSpPr>
        <p:spPr>
          <a:xfrm>
            <a:off x="311700" y="1152475"/>
            <a:ext cx="8520600" cy="842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Directed: </a:t>
            </a:r>
            <a:endParaRPr/>
          </a:p>
          <a:p>
            <a:pPr marL="457200" lvl="0" indent="-342900" algn="l" rtl="0">
              <a:lnSpc>
                <a:spcPct val="115000"/>
              </a:lnSpc>
              <a:spcBef>
                <a:spcPts val="0"/>
              </a:spcBef>
              <a:spcAft>
                <a:spcPts val="0"/>
              </a:spcAft>
              <a:buSzPts val="1800"/>
              <a:buChar char="●"/>
            </a:pPr>
            <a:r>
              <a:rPr lang="en"/>
              <a:t>Acyclic: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7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Kahn Algorithm</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002" name="Google Shape;1002;p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003" name="Google Shape;1003;p71"/>
          <p:cNvPicPr preferRelativeResize="0"/>
          <p:nvPr/>
        </p:nvPicPr>
        <p:blipFill rotWithShape="1">
          <a:blip r:embed="rId3">
            <a:alphaModFix/>
          </a:blip>
          <a:srcRect/>
          <a:stretch/>
        </p:blipFill>
        <p:spPr>
          <a:xfrm>
            <a:off x="1794" y="0"/>
            <a:ext cx="9140410" cy="5143499"/>
          </a:xfrm>
          <a:prstGeom prst="rect">
            <a:avLst/>
          </a:prstGeom>
          <a:noFill/>
          <a:ln>
            <a:noFill/>
          </a:ln>
        </p:spPr>
      </p:pic>
      <p:sp>
        <p:nvSpPr>
          <p:cNvPr id="1004" name="Google Shape;1004;p71"/>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010" name="Google Shape;1010;p7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011" name="Google Shape;1011;p72"/>
          <p:cNvPicPr preferRelativeResize="0"/>
          <p:nvPr/>
        </p:nvPicPr>
        <p:blipFill rotWithShape="1">
          <a:blip r:embed="rId3">
            <a:alphaModFix/>
          </a:blip>
          <a:srcRect/>
          <a:stretch/>
        </p:blipFill>
        <p:spPr>
          <a:xfrm>
            <a:off x="896" y="0"/>
            <a:ext cx="9142209" cy="5143500"/>
          </a:xfrm>
          <a:prstGeom prst="rect">
            <a:avLst/>
          </a:prstGeom>
          <a:noFill/>
          <a:ln>
            <a:noFill/>
          </a:ln>
        </p:spPr>
      </p:pic>
      <p:sp>
        <p:nvSpPr>
          <p:cNvPr id="1012" name="Google Shape;1012;p72"/>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018" name="Google Shape;1018;p7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019" name="Google Shape;1019;p73"/>
          <p:cNvPicPr preferRelativeResize="0"/>
          <p:nvPr/>
        </p:nvPicPr>
        <p:blipFill rotWithShape="1">
          <a:blip r:embed="rId3">
            <a:alphaModFix/>
          </a:blip>
          <a:srcRect/>
          <a:stretch/>
        </p:blipFill>
        <p:spPr>
          <a:xfrm>
            <a:off x="0" y="6283"/>
            <a:ext cx="9144001" cy="5130935"/>
          </a:xfrm>
          <a:prstGeom prst="rect">
            <a:avLst/>
          </a:prstGeom>
          <a:noFill/>
          <a:ln>
            <a:noFill/>
          </a:ln>
        </p:spPr>
      </p:pic>
      <p:sp>
        <p:nvSpPr>
          <p:cNvPr id="1020" name="Google Shape;1020;p73"/>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7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026" name="Google Shape;1026;p7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027" name="Google Shape;1027;p74"/>
          <p:cNvPicPr preferRelativeResize="0"/>
          <p:nvPr/>
        </p:nvPicPr>
        <p:blipFill rotWithShape="1">
          <a:blip r:embed="rId3">
            <a:alphaModFix/>
          </a:blip>
          <a:srcRect/>
          <a:stretch/>
        </p:blipFill>
        <p:spPr>
          <a:xfrm>
            <a:off x="0" y="2262"/>
            <a:ext cx="9144001" cy="5138977"/>
          </a:xfrm>
          <a:prstGeom prst="rect">
            <a:avLst/>
          </a:prstGeom>
          <a:noFill/>
          <a:ln>
            <a:noFill/>
          </a:ln>
        </p:spPr>
      </p:pic>
      <p:sp>
        <p:nvSpPr>
          <p:cNvPr id="1028" name="Google Shape;1028;p74"/>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034" name="Google Shape;1034;p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035" name="Google Shape;1035;p75"/>
          <p:cNvPicPr preferRelativeResize="0"/>
          <p:nvPr/>
        </p:nvPicPr>
        <p:blipFill rotWithShape="1">
          <a:blip r:embed="rId3">
            <a:alphaModFix/>
          </a:blip>
          <a:srcRect/>
          <a:stretch/>
        </p:blipFill>
        <p:spPr>
          <a:xfrm>
            <a:off x="896" y="0"/>
            <a:ext cx="9142209" cy="5143500"/>
          </a:xfrm>
          <a:prstGeom prst="rect">
            <a:avLst/>
          </a:prstGeom>
          <a:noFill/>
          <a:ln>
            <a:noFill/>
          </a:ln>
        </p:spPr>
      </p:pic>
      <p:sp>
        <p:nvSpPr>
          <p:cNvPr id="1036" name="Google Shape;1036;p75"/>
          <p:cNvSpPr/>
          <p:nvPr/>
        </p:nvSpPr>
        <p:spPr>
          <a:xfrm>
            <a:off x="777800" y="2018925"/>
            <a:ext cx="3224100" cy="251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75"/>
          <p:cNvSpPr/>
          <p:nvPr/>
        </p:nvSpPr>
        <p:spPr>
          <a:xfrm>
            <a:off x="777800" y="2622950"/>
            <a:ext cx="32241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75"/>
          <p:cNvSpPr/>
          <p:nvPr/>
        </p:nvSpPr>
        <p:spPr>
          <a:xfrm>
            <a:off x="777800" y="3364950"/>
            <a:ext cx="33621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75"/>
          <p:cNvSpPr/>
          <p:nvPr/>
        </p:nvSpPr>
        <p:spPr>
          <a:xfrm>
            <a:off x="777800" y="4106950"/>
            <a:ext cx="9660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75"/>
          <p:cNvSpPr/>
          <p:nvPr/>
        </p:nvSpPr>
        <p:spPr>
          <a:xfrm>
            <a:off x="4405200" y="3130275"/>
            <a:ext cx="1327800" cy="1047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75"/>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7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047" name="Google Shape;1047;p7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048" name="Google Shape;1048;p76"/>
          <p:cNvPicPr preferRelativeResize="0"/>
          <p:nvPr/>
        </p:nvPicPr>
        <p:blipFill rotWithShape="1">
          <a:blip r:embed="rId3">
            <a:alphaModFix/>
          </a:blip>
          <a:srcRect/>
          <a:stretch/>
        </p:blipFill>
        <p:spPr>
          <a:xfrm>
            <a:off x="896" y="0"/>
            <a:ext cx="9142209" cy="5143500"/>
          </a:xfrm>
          <a:prstGeom prst="rect">
            <a:avLst/>
          </a:prstGeom>
          <a:noFill/>
          <a:ln>
            <a:noFill/>
          </a:ln>
        </p:spPr>
      </p:pic>
      <p:sp>
        <p:nvSpPr>
          <p:cNvPr id="1049" name="Google Shape;1049;p76"/>
          <p:cNvSpPr/>
          <p:nvPr/>
        </p:nvSpPr>
        <p:spPr>
          <a:xfrm>
            <a:off x="777800" y="2622950"/>
            <a:ext cx="32241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76"/>
          <p:cNvSpPr/>
          <p:nvPr/>
        </p:nvSpPr>
        <p:spPr>
          <a:xfrm>
            <a:off x="777800" y="3364950"/>
            <a:ext cx="33621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76"/>
          <p:cNvSpPr/>
          <p:nvPr/>
        </p:nvSpPr>
        <p:spPr>
          <a:xfrm>
            <a:off x="777800" y="4106950"/>
            <a:ext cx="9660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76"/>
          <p:cNvSpPr/>
          <p:nvPr/>
        </p:nvSpPr>
        <p:spPr>
          <a:xfrm>
            <a:off x="4405200" y="3130275"/>
            <a:ext cx="1327800" cy="1047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76"/>
          <p:cNvSpPr txBox="1"/>
          <p:nvPr/>
        </p:nvSpPr>
        <p:spPr>
          <a:xfrm>
            <a:off x="2747375" y="991075"/>
            <a:ext cx="1568100" cy="8406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describe “no incoming edge”?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In-degree = 0</a:t>
            </a:r>
            <a:endParaRPr sz="1200" b="0" i="0" u="none" strike="noStrike" cap="none">
              <a:solidFill>
                <a:srgbClr val="000000"/>
              </a:solidFill>
              <a:latin typeface="Arial"/>
              <a:ea typeface="Arial"/>
              <a:cs typeface="Arial"/>
              <a:sym typeface="Arial"/>
            </a:endParaRPr>
          </a:p>
        </p:txBody>
      </p:sp>
      <p:sp>
        <p:nvSpPr>
          <p:cNvPr id="1054" name="Google Shape;1054;p76"/>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060" name="Google Shape;1060;p7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061" name="Google Shape;1061;p77"/>
          <p:cNvPicPr preferRelativeResize="0"/>
          <p:nvPr/>
        </p:nvPicPr>
        <p:blipFill rotWithShape="1">
          <a:blip r:embed="rId3">
            <a:alphaModFix/>
          </a:blip>
          <a:srcRect/>
          <a:stretch/>
        </p:blipFill>
        <p:spPr>
          <a:xfrm>
            <a:off x="896" y="0"/>
            <a:ext cx="9142209" cy="5143500"/>
          </a:xfrm>
          <a:prstGeom prst="rect">
            <a:avLst/>
          </a:prstGeom>
          <a:noFill/>
          <a:ln>
            <a:noFill/>
          </a:ln>
        </p:spPr>
      </p:pic>
      <p:sp>
        <p:nvSpPr>
          <p:cNvPr id="1062" name="Google Shape;1062;p77"/>
          <p:cNvSpPr/>
          <p:nvPr/>
        </p:nvSpPr>
        <p:spPr>
          <a:xfrm>
            <a:off x="777800" y="2622950"/>
            <a:ext cx="32241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77"/>
          <p:cNvSpPr/>
          <p:nvPr/>
        </p:nvSpPr>
        <p:spPr>
          <a:xfrm>
            <a:off x="777800" y="3364950"/>
            <a:ext cx="33621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77"/>
          <p:cNvSpPr/>
          <p:nvPr/>
        </p:nvSpPr>
        <p:spPr>
          <a:xfrm>
            <a:off x="777800" y="4106950"/>
            <a:ext cx="9660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77"/>
          <p:cNvSpPr/>
          <p:nvPr/>
        </p:nvSpPr>
        <p:spPr>
          <a:xfrm>
            <a:off x="4405200" y="3130275"/>
            <a:ext cx="1327800" cy="1047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77"/>
          <p:cNvSpPr txBox="1"/>
          <p:nvPr/>
        </p:nvSpPr>
        <p:spPr>
          <a:xfrm>
            <a:off x="2747375" y="991075"/>
            <a:ext cx="1568100" cy="8406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describe “no incoming edge”?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In-degree = 0</a:t>
            </a:r>
            <a:endParaRPr sz="1200" b="0" i="0" u="none" strike="noStrike" cap="none">
              <a:solidFill>
                <a:srgbClr val="000000"/>
              </a:solidFill>
              <a:latin typeface="Arial"/>
              <a:ea typeface="Arial"/>
              <a:cs typeface="Arial"/>
              <a:sym typeface="Arial"/>
            </a:endParaRPr>
          </a:p>
        </p:txBody>
      </p:sp>
      <p:sp>
        <p:nvSpPr>
          <p:cNvPr id="1067" name="Google Shape;1067;p77"/>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7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073" name="Google Shape;1073;p7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074" name="Google Shape;1074;p78"/>
          <p:cNvPicPr preferRelativeResize="0"/>
          <p:nvPr/>
        </p:nvPicPr>
        <p:blipFill rotWithShape="1">
          <a:blip r:embed="rId3">
            <a:alphaModFix/>
          </a:blip>
          <a:srcRect/>
          <a:stretch/>
        </p:blipFill>
        <p:spPr>
          <a:xfrm>
            <a:off x="896" y="0"/>
            <a:ext cx="9142209" cy="5143500"/>
          </a:xfrm>
          <a:prstGeom prst="rect">
            <a:avLst/>
          </a:prstGeom>
          <a:noFill/>
          <a:ln>
            <a:noFill/>
          </a:ln>
        </p:spPr>
      </p:pic>
      <p:sp>
        <p:nvSpPr>
          <p:cNvPr id="1075" name="Google Shape;1075;p78"/>
          <p:cNvSpPr/>
          <p:nvPr/>
        </p:nvSpPr>
        <p:spPr>
          <a:xfrm>
            <a:off x="777800" y="3364950"/>
            <a:ext cx="33621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78"/>
          <p:cNvSpPr/>
          <p:nvPr/>
        </p:nvSpPr>
        <p:spPr>
          <a:xfrm>
            <a:off x="777800" y="4106950"/>
            <a:ext cx="9660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78"/>
          <p:cNvSpPr/>
          <p:nvPr/>
        </p:nvSpPr>
        <p:spPr>
          <a:xfrm>
            <a:off x="4405200" y="3130275"/>
            <a:ext cx="1327800" cy="1047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78"/>
          <p:cNvSpPr txBox="1"/>
          <p:nvPr/>
        </p:nvSpPr>
        <p:spPr>
          <a:xfrm>
            <a:off x="2747375" y="991075"/>
            <a:ext cx="1568100" cy="8406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describe “no incoming edge”?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In-degree = 0</a:t>
            </a:r>
            <a:endParaRPr sz="1200" b="0" i="0" u="none" strike="noStrike" cap="none">
              <a:solidFill>
                <a:srgbClr val="000000"/>
              </a:solidFill>
              <a:latin typeface="Arial"/>
              <a:ea typeface="Arial"/>
              <a:cs typeface="Arial"/>
              <a:sym typeface="Arial"/>
            </a:endParaRPr>
          </a:p>
        </p:txBody>
      </p:sp>
      <p:sp>
        <p:nvSpPr>
          <p:cNvPr id="1079" name="Google Shape;1079;p78"/>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7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085" name="Google Shape;1085;p7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086" name="Google Shape;1086;p79"/>
          <p:cNvPicPr preferRelativeResize="0"/>
          <p:nvPr/>
        </p:nvPicPr>
        <p:blipFill rotWithShape="1">
          <a:blip r:embed="rId3">
            <a:alphaModFix/>
          </a:blip>
          <a:srcRect/>
          <a:stretch/>
        </p:blipFill>
        <p:spPr>
          <a:xfrm>
            <a:off x="896" y="0"/>
            <a:ext cx="9142209" cy="5143500"/>
          </a:xfrm>
          <a:prstGeom prst="rect">
            <a:avLst/>
          </a:prstGeom>
          <a:noFill/>
          <a:ln>
            <a:noFill/>
          </a:ln>
        </p:spPr>
      </p:pic>
      <p:sp>
        <p:nvSpPr>
          <p:cNvPr id="1087" name="Google Shape;1087;p79"/>
          <p:cNvSpPr/>
          <p:nvPr/>
        </p:nvSpPr>
        <p:spPr>
          <a:xfrm>
            <a:off x="777800" y="4106950"/>
            <a:ext cx="966000" cy="33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79"/>
          <p:cNvSpPr/>
          <p:nvPr/>
        </p:nvSpPr>
        <p:spPr>
          <a:xfrm>
            <a:off x="4405200" y="3130275"/>
            <a:ext cx="1327800" cy="1047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79"/>
          <p:cNvSpPr txBox="1"/>
          <p:nvPr/>
        </p:nvSpPr>
        <p:spPr>
          <a:xfrm>
            <a:off x="2747375" y="991075"/>
            <a:ext cx="1568100" cy="8406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describe “no incoming edge”?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In-degree = 0</a:t>
            </a:r>
            <a:endParaRPr sz="1200" b="0" i="0" u="none" strike="noStrike" cap="none">
              <a:solidFill>
                <a:srgbClr val="000000"/>
              </a:solidFill>
              <a:latin typeface="Arial"/>
              <a:ea typeface="Arial"/>
              <a:cs typeface="Arial"/>
              <a:sym typeface="Arial"/>
            </a:endParaRPr>
          </a:p>
        </p:txBody>
      </p:sp>
      <p:sp>
        <p:nvSpPr>
          <p:cNvPr id="1090" name="Google Shape;1090;p79"/>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Directed Acyclic Graph</a:t>
            </a:r>
            <a:endParaRPr/>
          </a:p>
        </p:txBody>
      </p:sp>
      <p:sp>
        <p:nvSpPr>
          <p:cNvPr id="152" name="Google Shape;152;p8"/>
          <p:cNvSpPr txBox="1">
            <a:spLocks noGrp="1"/>
          </p:cNvSpPr>
          <p:nvPr>
            <p:ph type="body" idx="1"/>
          </p:nvPr>
        </p:nvSpPr>
        <p:spPr>
          <a:xfrm>
            <a:off x="311700" y="1152475"/>
            <a:ext cx="8520600" cy="842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Directed: It has directions :D</a:t>
            </a:r>
            <a:endParaRPr/>
          </a:p>
          <a:p>
            <a:pPr marL="457200" lvl="0" indent="-342900" algn="l" rtl="0">
              <a:lnSpc>
                <a:spcPct val="115000"/>
              </a:lnSpc>
              <a:spcBef>
                <a:spcPts val="0"/>
              </a:spcBef>
              <a:spcAft>
                <a:spcPts val="0"/>
              </a:spcAft>
              <a:buSzPts val="1800"/>
              <a:buChar char="●"/>
            </a:pPr>
            <a:r>
              <a:rPr lang="en"/>
              <a:t>Acyclic: It has no cycles</a:t>
            </a:r>
            <a:endParaRPr/>
          </a:p>
        </p:txBody>
      </p:sp>
      <p:sp>
        <p:nvSpPr>
          <p:cNvPr id="153" name="Google Shape;153;p8"/>
          <p:cNvSpPr/>
          <p:nvPr/>
        </p:nvSpPr>
        <p:spPr>
          <a:xfrm>
            <a:off x="3545400" y="2443001"/>
            <a:ext cx="383100" cy="366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54" name="Google Shape;154;p8"/>
          <p:cNvSpPr/>
          <p:nvPr/>
        </p:nvSpPr>
        <p:spPr>
          <a:xfrm>
            <a:off x="3545400" y="3368918"/>
            <a:ext cx="383100" cy="366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55" name="Google Shape;155;p8"/>
          <p:cNvSpPr/>
          <p:nvPr/>
        </p:nvSpPr>
        <p:spPr>
          <a:xfrm>
            <a:off x="4493113" y="2443001"/>
            <a:ext cx="383100" cy="366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cxnSp>
        <p:nvCxnSpPr>
          <p:cNvPr id="156" name="Google Shape;156;p8"/>
          <p:cNvCxnSpPr>
            <a:stCxn id="153" idx="6"/>
            <a:endCxn id="155" idx="2"/>
          </p:cNvCxnSpPr>
          <p:nvPr/>
        </p:nvCxnSpPr>
        <p:spPr>
          <a:xfrm>
            <a:off x="3928500" y="2626301"/>
            <a:ext cx="564600" cy="0"/>
          </a:xfrm>
          <a:prstGeom prst="straightConnector1">
            <a:avLst/>
          </a:prstGeom>
          <a:noFill/>
          <a:ln w="19050" cap="flat" cmpd="sng">
            <a:solidFill>
              <a:srgbClr val="666666"/>
            </a:solidFill>
            <a:prstDash val="solid"/>
            <a:round/>
            <a:headEnd type="none" w="sm" len="sm"/>
            <a:tailEnd type="triangle" w="med" len="med"/>
          </a:ln>
        </p:spPr>
      </p:cxnSp>
      <p:sp>
        <p:nvSpPr>
          <p:cNvPr id="157" name="Google Shape;157;p8"/>
          <p:cNvSpPr/>
          <p:nvPr/>
        </p:nvSpPr>
        <p:spPr>
          <a:xfrm>
            <a:off x="4493111" y="3368918"/>
            <a:ext cx="383100" cy="366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158" name="Google Shape;158;p8"/>
          <p:cNvSpPr/>
          <p:nvPr/>
        </p:nvSpPr>
        <p:spPr>
          <a:xfrm>
            <a:off x="5215516" y="2905935"/>
            <a:ext cx="383100" cy="366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159" name="Google Shape;159;p8"/>
          <p:cNvCxnSpPr>
            <a:stCxn id="153" idx="4"/>
            <a:endCxn id="154" idx="0"/>
          </p:cNvCxnSpPr>
          <p:nvPr/>
        </p:nvCxnSpPr>
        <p:spPr>
          <a:xfrm>
            <a:off x="3736950" y="2809601"/>
            <a:ext cx="0" cy="559200"/>
          </a:xfrm>
          <a:prstGeom prst="straightConnector1">
            <a:avLst/>
          </a:prstGeom>
          <a:noFill/>
          <a:ln w="19050" cap="flat" cmpd="sng">
            <a:solidFill>
              <a:srgbClr val="666666"/>
            </a:solidFill>
            <a:prstDash val="solid"/>
            <a:round/>
            <a:headEnd type="none" w="sm" len="sm"/>
            <a:tailEnd type="triangle" w="med" len="med"/>
          </a:ln>
        </p:spPr>
      </p:cxnSp>
      <p:cxnSp>
        <p:nvCxnSpPr>
          <p:cNvPr id="160" name="Google Shape;160;p8"/>
          <p:cNvCxnSpPr>
            <a:stCxn id="155" idx="3"/>
            <a:endCxn id="154" idx="7"/>
          </p:cNvCxnSpPr>
          <p:nvPr/>
        </p:nvCxnSpPr>
        <p:spPr>
          <a:xfrm flipH="1">
            <a:off x="3872417" y="2755914"/>
            <a:ext cx="676800" cy="666600"/>
          </a:xfrm>
          <a:prstGeom prst="straightConnector1">
            <a:avLst/>
          </a:prstGeom>
          <a:noFill/>
          <a:ln w="19050" cap="flat" cmpd="sng">
            <a:solidFill>
              <a:srgbClr val="666666"/>
            </a:solidFill>
            <a:prstDash val="solid"/>
            <a:round/>
            <a:headEnd type="triangle" w="med" len="med"/>
            <a:tailEnd type="none" w="sm" len="sm"/>
          </a:ln>
        </p:spPr>
      </p:cxnSp>
      <p:cxnSp>
        <p:nvCxnSpPr>
          <p:cNvPr id="161" name="Google Shape;161;p8"/>
          <p:cNvCxnSpPr>
            <a:stCxn id="157" idx="2"/>
            <a:endCxn id="154" idx="6"/>
          </p:cNvCxnSpPr>
          <p:nvPr/>
        </p:nvCxnSpPr>
        <p:spPr>
          <a:xfrm rot="10800000">
            <a:off x="3928511" y="3552218"/>
            <a:ext cx="564600" cy="0"/>
          </a:xfrm>
          <a:prstGeom prst="straightConnector1">
            <a:avLst/>
          </a:prstGeom>
          <a:noFill/>
          <a:ln w="19050" cap="flat" cmpd="sng">
            <a:solidFill>
              <a:srgbClr val="666666"/>
            </a:solidFill>
            <a:prstDash val="solid"/>
            <a:round/>
            <a:headEnd type="triangle" w="med" len="med"/>
            <a:tailEnd type="none" w="sm" len="sm"/>
          </a:ln>
        </p:spPr>
      </p:cxnSp>
      <p:cxnSp>
        <p:nvCxnSpPr>
          <p:cNvPr id="162" name="Google Shape;162;p8"/>
          <p:cNvCxnSpPr>
            <a:stCxn id="155" idx="4"/>
            <a:endCxn id="157" idx="0"/>
          </p:cNvCxnSpPr>
          <p:nvPr/>
        </p:nvCxnSpPr>
        <p:spPr>
          <a:xfrm>
            <a:off x="4684663" y="2809601"/>
            <a:ext cx="0" cy="559200"/>
          </a:xfrm>
          <a:prstGeom prst="straightConnector1">
            <a:avLst/>
          </a:prstGeom>
          <a:noFill/>
          <a:ln w="19050" cap="flat" cmpd="sng">
            <a:solidFill>
              <a:srgbClr val="666666"/>
            </a:solidFill>
            <a:prstDash val="solid"/>
            <a:round/>
            <a:headEnd type="triangle" w="med" len="med"/>
            <a:tailEnd type="none" w="sm" len="sm"/>
          </a:ln>
        </p:spPr>
      </p:cxnSp>
      <p:cxnSp>
        <p:nvCxnSpPr>
          <p:cNvPr id="163" name="Google Shape;163;p8"/>
          <p:cNvCxnSpPr>
            <a:stCxn id="158" idx="3"/>
            <a:endCxn id="157" idx="6"/>
          </p:cNvCxnSpPr>
          <p:nvPr/>
        </p:nvCxnSpPr>
        <p:spPr>
          <a:xfrm flipH="1">
            <a:off x="4876220" y="3218848"/>
            <a:ext cx="395400" cy="333300"/>
          </a:xfrm>
          <a:prstGeom prst="straightConnector1">
            <a:avLst/>
          </a:prstGeom>
          <a:noFill/>
          <a:ln w="19050" cap="flat" cmpd="sng">
            <a:solidFill>
              <a:srgbClr val="666666"/>
            </a:solidFill>
            <a:prstDash val="solid"/>
            <a:round/>
            <a:headEnd type="triangle" w="med" len="med"/>
            <a:tailEnd type="none" w="sm" len="sm"/>
          </a:ln>
        </p:spPr>
      </p:cxnSp>
      <p:cxnSp>
        <p:nvCxnSpPr>
          <p:cNvPr id="164" name="Google Shape;164;p8"/>
          <p:cNvCxnSpPr>
            <a:stCxn id="155" idx="6"/>
            <a:endCxn id="158" idx="1"/>
          </p:cNvCxnSpPr>
          <p:nvPr/>
        </p:nvCxnSpPr>
        <p:spPr>
          <a:xfrm>
            <a:off x="4876213" y="2626301"/>
            <a:ext cx="395400" cy="333300"/>
          </a:xfrm>
          <a:prstGeom prst="straightConnector1">
            <a:avLst/>
          </a:prstGeom>
          <a:noFill/>
          <a:ln w="19050" cap="flat" cmpd="sng">
            <a:solidFill>
              <a:srgbClr val="666666"/>
            </a:solidFill>
            <a:prstDash val="solid"/>
            <a:round/>
            <a:headEnd type="triangle" w="med" len="med"/>
            <a:tailEnd type="none" w="sm" len="sm"/>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096" name="Google Shape;1096;p8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097" name="Google Shape;1097;p80"/>
          <p:cNvPicPr preferRelativeResize="0"/>
          <p:nvPr/>
        </p:nvPicPr>
        <p:blipFill rotWithShape="1">
          <a:blip r:embed="rId3">
            <a:alphaModFix/>
          </a:blip>
          <a:srcRect/>
          <a:stretch/>
        </p:blipFill>
        <p:spPr>
          <a:xfrm>
            <a:off x="896" y="0"/>
            <a:ext cx="9142209" cy="5143500"/>
          </a:xfrm>
          <a:prstGeom prst="rect">
            <a:avLst/>
          </a:prstGeom>
          <a:noFill/>
          <a:ln>
            <a:noFill/>
          </a:ln>
        </p:spPr>
      </p:pic>
      <p:sp>
        <p:nvSpPr>
          <p:cNvPr id="1098" name="Google Shape;1098;p80"/>
          <p:cNvSpPr/>
          <p:nvPr/>
        </p:nvSpPr>
        <p:spPr>
          <a:xfrm>
            <a:off x="4405200" y="3130275"/>
            <a:ext cx="1327800" cy="1047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80"/>
          <p:cNvSpPr txBox="1"/>
          <p:nvPr/>
        </p:nvSpPr>
        <p:spPr>
          <a:xfrm>
            <a:off x="2747375" y="991075"/>
            <a:ext cx="1568100" cy="8406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describe “no incoming edge”?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In-degree = 0</a:t>
            </a:r>
            <a:endParaRPr sz="1200" b="0" i="0" u="none" strike="noStrike" cap="none">
              <a:solidFill>
                <a:srgbClr val="000000"/>
              </a:solidFill>
              <a:latin typeface="Arial"/>
              <a:ea typeface="Arial"/>
              <a:cs typeface="Arial"/>
              <a:sym typeface="Arial"/>
            </a:endParaRPr>
          </a:p>
        </p:txBody>
      </p:sp>
      <p:sp>
        <p:nvSpPr>
          <p:cNvPr id="1100" name="Google Shape;1100;p80"/>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06" name="Google Shape;1106;p8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107" name="Google Shape;1107;p81"/>
          <p:cNvPicPr preferRelativeResize="0"/>
          <p:nvPr/>
        </p:nvPicPr>
        <p:blipFill rotWithShape="1">
          <a:blip r:embed="rId3">
            <a:alphaModFix/>
          </a:blip>
          <a:srcRect/>
          <a:stretch/>
        </p:blipFill>
        <p:spPr>
          <a:xfrm>
            <a:off x="896" y="0"/>
            <a:ext cx="9142209" cy="5143500"/>
          </a:xfrm>
          <a:prstGeom prst="rect">
            <a:avLst/>
          </a:prstGeom>
          <a:noFill/>
          <a:ln>
            <a:noFill/>
          </a:ln>
        </p:spPr>
      </p:pic>
      <p:sp>
        <p:nvSpPr>
          <p:cNvPr id="1108" name="Google Shape;1108;p81"/>
          <p:cNvSpPr txBox="1"/>
          <p:nvPr/>
        </p:nvSpPr>
        <p:spPr>
          <a:xfrm>
            <a:off x="2747375" y="991075"/>
            <a:ext cx="1568100" cy="8406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describe “no incoming edge”?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In-degree = 0</a:t>
            </a:r>
            <a:endParaRPr sz="1200" b="0" i="0" u="none" strike="noStrike" cap="none">
              <a:solidFill>
                <a:srgbClr val="000000"/>
              </a:solidFill>
              <a:latin typeface="Arial"/>
              <a:ea typeface="Arial"/>
              <a:cs typeface="Arial"/>
              <a:sym typeface="Arial"/>
            </a:endParaRPr>
          </a:p>
        </p:txBody>
      </p:sp>
      <p:sp>
        <p:nvSpPr>
          <p:cNvPr id="1109" name="Google Shape;1109;p81"/>
          <p:cNvSpPr/>
          <p:nvPr/>
        </p:nvSpPr>
        <p:spPr>
          <a:xfrm>
            <a:off x="4341545" y="2063475"/>
            <a:ext cx="1327800" cy="1047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81"/>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16" name="Google Shape;1116;p8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117" name="Google Shape;1117;p82"/>
          <p:cNvPicPr preferRelativeResize="0"/>
          <p:nvPr/>
        </p:nvPicPr>
        <p:blipFill rotWithShape="1">
          <a:blip r:embed="rId3">
            <a:alphaModFix/>
          </a:blip>
          <a:srcRect/>
          <a:stretch/>
        </p:blipFill>
        <p:spPr>
          <a:xfrm>
            <a:off x="0" y="5296"/>
            <a:ext cx="9144001" cy="5132908"/>
          </a:xfrm>
          <a:prstGeom prst="rect">
            <a:avLst/>
          </a:prstGeom>
          <a:noFill/>
          <a:ln>
            <a:noFill/>
          </a:ln>
        </p:spPr>
      </p:pic>
      <p:sp>
        <p:nvSpPr>
          <p:cNvPr id="1118" name="Google Shape;1118;p82"/>
          <p:cNvSpPr txBox="1"/>
          <p:nvPr/>
        </p:nvSpPr>
        <p:spPr>
          <a:xfrm>
            <a:off x="2747375" y="991075"/>
            <a:ext cx="1568100" cy="8406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describe “no incoming edge”?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In-degree = 0</a:t>
            </a:r>
            <a:endParaRPr sz="1200" b="0" i="0" u="none" strike="noStrike" cap="none">
              <a:solidFill>
                <a:srgbClr val="000000"/>
              </a:solidFill>
              <a:latin typeface="Arial"/>
              <a:ea typeface="Arial"/>
              <a:cs typeface="Arial"/>
              <a:sym typeface="Arial"/>
            </a:endParaRPr>
          </a:p>
        </p:txBody>
      </p:sp>
      <p:sp>
        <p:nvSpPr>
          <p:cNvPr id="1119" name="Google Shape;1119;p82"/>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8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25" name="Google Shape;1125;p8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126" name="Google Shape;1126;p83"/>
          <p:cNvPicPr preferRelativeResize="0"/>
          <p:nvPr/>
        </p:nvPicPr>
        <p:blipFill rotWithShape="1">
          <a:blip r:embed="rId3">
            <a:alphaModFix/>
          </a:blip>
          <a:srcRect/>
          <a:stretch/>
        </p:blipFill>
        <p:spPr>
          <a:xfrm>
            <a:off x="0" y="13847"/>
            <a:ext cx="9144000" cy="5115806"/>
          </a:xfrm>
          <a:prstGeom prst="rect">
            <a:avLst/>
          </a:prstGeom>
          <a:noFill/>
          <a:ln>
            <a:noFill/>
          </a:ln>
        </p:spPr>
      </p:pic>
      <p:sp>
        <p:nvSpPr>
          <p:cNvPr id="1127" name="Google Shape;1127;p83"/>
          <p:cNvSpPr txBox="1"/>
          <p:nvPr/>
        </p:nvSpPr>
        <p:spPr>
          <a:xfrm>
            <a:off x="2747375" y="991075"/>
            <a:ext cx="1568100" cy="8406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describe “no incoming edge”?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In-degree = 0</a:t>
            </a:r>
            <a:endParaRPr sz="1200" b="0" i="0" u="none" strike="noStrike" cap="none">
              <a:solidFill>
                <a:srgbClr val="000000"/>
              </a:solidFill>
              <a:latin typeface="Arial"/>
              <a:ea typeface="Arial"/>
              <a:cs typeface="Arial"/>
              <a:sym typeface="Arial"/>
            </a:endParaRPr>
          </a:p>
        </p:txBody>
      </p:sp>
      <p:sp>
        <p:nvSpPr>
          <p:cNvPr id="1128" name="Google Shape;1128;p83"/>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34" name="Google Shape;1134;p8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135" name="Google Shape;1135;p84"/>
          <p:cNvPicPr preferRelativeResize="0"/>
          <p:nvPr/>
        </p:nvPicPr>
        <p:blipFill rotWithShape="1">
          <a:blip r:embed="rId3">
            <a:alphaModFix/>
          </a:blip>
          <a:srcRect/>
          <a:stretch/>
        </p:blipFill>
        <p:spPr>
          <a:xfrm>
            <a:off x="0" y="9332"/>
            <a:ext cx="9144001" cy="5124837"/>
          </a:xfrm>
          <a:prstGeom prst="rect">
            <a:avLst/>
          </a:prstGeom>
          <a:noFill/>
          <a:ln>
            <a:noFill/>
          </a:ln>
        </p:spPr>
      </p:pic>
      <p:sp>
        <p:nvSpPr>
          <p:cNvPr id="1136" name="Google Shape;1136;p84"/>
          <p:cNvSpPr txBox="1"/>
          <p:nvPr/>
        </p:nvSpPr>
        <p:spPr>
          <a:xfrm>
            <a:off x="2747375" y="991075"/>
            <a:ext cx="1568100" cy="8406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describe “no incoming edge”?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In-degree = 0</a:t>
            </a:r>
            <a:endParaRPr sz="1200" b="0" i="0" u="none" strike="noStrike" cap="none">
              <a:solidFill>
                <a:srgbClr val="000000"/>
              </a:solidFill>
              <a:latin typeface="Arial"/>
              <a:ea typeface="Arial"/>
              <a:cs typeface="Arial"/>
              <a:sym typeface="Arial"/>
            </a:endParaRPr>
          </a:p>
        </p:txBody>
      </p:sp>
      <p:sp>
        <p:nvSpPr>
          <p:cNvPr id="1137" name="Google Shape;1137;p84"/>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43" name="Google Shape;1143;p8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144" name="Google Shape;1144;p85"/>
          <p:cNvPicPr preferRelativeResize="0"/>
          <p:nvPr/>
        </p:nvPicPr>
        <p:blipFill rotWithShape="1">
          <a:blip r:embed="rId3">
            <a:alphaModFix/>
          </a:blip>
          <a:srcRect/>
          <a:stretch/>
        </p:blipFill>
        <p:spPr>
          <a:xfrm>
            <a:off x="0" y="1261"/>
            <a:ext cx="9144001" cy="5140979"/>
          </a:xfrm>
          <a:prstGeom prst="rect">
            <a:avLst/>
          </a:prstGeom>
          <a:noFill/>
          <a:ln>
            <a:noFill/>
          </a:ln>
        </p:spPr>
      </p:pic>
      <p:sp>
        <p:nvSpPr>
          <p:cNvPr id="1145" name="Google Shape;1145;p85"/>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51" name="Google Shape;1151;p8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152" name="Google Shape;1152;p86"/>
          <p:cNvPicPr preferRelativeResize="0"/>
          <p:nvPr/>
        </p:nvPicPr>
        <p:blipFill rotWithShape="1">
          <a:blip r:embed="rId3">
            <a:alphaModFix/>
          </a:blip>
          <a:srcRect/>
          <a:stretch/>
        </p:blipFill>
        <p:spPr>
          <a:xfrm>
            <a:off x="0" y="13847"/>
            <a:ext cx="9144000" cy="5115806"/>
          </a:xfrm>
          <a:prstGeom prst="rect">
            <a:avLst/>
          </a:prstGeom>
          <a:noFill/>
          <a:ln>
            <a:noFill/>
          </a:ln>
        </p:spPr>
      </p:pic>
      <p:sp>
        <p:nvSpPr>
          <p:cNvPr id="1153" name="Google Shape;1153;p86"/>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59" name="Google Shape;1159;p8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160" name="Google Shape;1160;p87"/>
          <p:cNvPicPr preferRelativeResize="0"/>
          <p:nvPr/>
        </p:nvPicPr>
        <p:blipFill rotWithShape="1">
          <a:blip r:embed="rId3">
            <a:alphaModFix/>
          </a:blip>
          <a:srcRect/>
          <a:stretch/>
        </p:blipFill>
        <p:spPr>
          <a:xfrm>
            <a:off x="4927" y="0"/>
            <a:ext cx="9134147" cy="5143500"/>
          </a:xfrm>
          <a:prstGeom prst="rect">
            <a:avLst/>
          </a:prstGeom>
          <a:noFill/>
          <a:ln>
            <a:noFill/>
          </a:ln>
        </p:spPr>
      </p:pic>
      <p:sp>
        <p:nvSpPr>
          <p:cNvPr id="1161" name="Google Shape;1161;p87"/>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67" name="Google Shape;1167;p8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168" name="Google Shape;1168;p88"/>
          <p:cNvPicPr preferRelativeResize="0"/>
          <p:nvPr/>
        </p:nvPicPr>
        <p:blipFill rotWithShape="1">
          <a:blip r:embed="rId3">
            <a:alphaModFix/>
          </a:blip>
          <a:srcRect/>
          <a:stretch/>
        </p:blipFill>
        <p:spPr>
          <a:xfrm>
            <a:off x="0" y="0"/>
            <a:ext cx="9143999" cy="5143500"/>
          </a:xfrm>
          <a:prstGeom prst="rect">
            <a:avLst/>
          </a:prstGeom>
          <a:noFill/>
          <a:ln>
            <a:noFill/>
          </a:ln>
        </p:spPr>
      </p:pic>
      <p:sp>
        <p:nvSpPr>
          <p:cNvPr id="1169" name="Google Shape;1169;p88"/>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75" name="Google Shape;1175;p8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176" name="Google Shape;1176;p89"/>
          <p:cNvPicPr preferRelativeResize="0"/>
          <p:nvPr/>
        </p:nvPicPr>
        <p:blipFill rotWithShape="1">
          <a:blip r:embed="rId3">
            <a:alphaModFix/>
          </a:blip>
          <a:srcRect/>
          <a:stretch/>
        </p:blipFill>
        <p:spPr>
          <a:xfrm>
            <a:off x="0" y="11107"/>
            <a:ext cx="9143999" cy="5121286"/>
          </a:xfrm>
          <a:prstGeom prst="rect">
            <a:avLst/>
          </a:prstGeom>
          <a:noFill/>
          <a:ln>
            <a:noFill/>
          </a:ln>
        </p:spPr>
      </p:pic>
      <p:sp>
        <p:nvSpPr>
          <p:cNvPr id="1177" name="Google Shape;1177;p89"/>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NOT a Directed Acyclic Graph</a:t>
            </a:r>
            <a:endParaRPr/>
          </a:p>
        </p:txBody>
      </p:sp>
      <p:sp>
        <p:nvSpPr>
          <p:cNvPr id="170" name="Google Shape;170;p9"/>
          <p:cNvSpPr/>
          <p:nvPr/>
        </p:nvSpPr>
        <p:spPr>
          <a:xfrm>
            <a:off x="3545400" y="2443001"/>
            <a:ext cx="383100" cy="366600"/>
          </a:xfrm>
          <a:prstGeom prst="ellipse">
            <a:avLst/>
          </a:prstGeom>
          <a:solidFill>
            <a:srgbClr val="E6B8A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71" name="Google Shape;171;p9"/>
          <p:cNvSpPr/>
          <p:nvPr/>
        </p:nvSpPr>
        <p:spPr>
          <a:xfrm>
            <a:off x="3545400" y="3368918"/>
            <a:ext cx="383100" cy="366600"/>
          </a:xfrm>
          <a:prstGeom prst="ellipse">
            <a:avLst/>
          </a:prstGeom>
          <a:solidFill>
            <a:srgbClr val="E6B8A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72" name="Google Shape;172;p9"/>
          <p:cNvSpPr/>
          <p:nvPr/>
        </p:nvSpPr>
        <p:spPr>
          <a:xfrm>
            <a:off x="4493113" y="2443001"/>
            <a:ext cx="383100" cy="366600"/>
          </a:xfrm>
          <a:prstGeom prst="ellipse">
            <a:avLst/>
          </a:prstGeom>
          <a:solidFill>
            <a:srgbClr val="E6B8A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cxnSp>
        <p:nvCxnSpPr>
          <p:cNvPr id="173" name="Google Shape;173;p9"/>
          <p:cNvCxnSpPr>
            <a:stCxn id="170" idx="6"/>
            <a:endCxn id="172" idx="2"/>
          </p:cNvCxnSpPr>
          <p:nvPr/>
        </p:nvCxnSpPr>
        <p:spPr>
          <a:xfrm>
            <a:off x="3928500" y="2626301"/>
            <a:ext cx="564600" cy="0"/>
          </a:xfrm>
          <a:prstGeom prst="straightConnector1">
            <a:avLst/>
          </a:prstGeom>
          <a:noFill/>
          <a:ln w="19050" cap="flat" cmpd="sng">
            <a:solidFill>
              <a:srgbClr val="FF0000"/>
            </a:solidFill>
            <a:prstDash val="solid"/>
            <a:round/>
            <a:headEnd type="triangle" w="med" len="med"/>
            <a:tailEnd type="none" w="sm" len="sm"/>
          </a:ln>
        </p:spPr>
      </p:cxnSp>
      <p:sp>
        <p:nvSpPr>
          <p:cNvPr id="174" name="Google Shape;174;p9"/>
          <p:cNvSpPr/>
          <p:nvPr/>
        </p:nvSpPr>
        <p:spPr>
          <a:xfrm>
            <a:off x="4493111" y="3368918"/>
            <a:ext cx="383100" cy="366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175" name="Google Shape;175;p9"/>
          <p:cNvSpPr/>
          <p:nvPr/>
        </p:nvSpPr>
        <p:spPr>
          <a:xfrm>
            <a:off x="5215516" y="2905935"/>
            <a:ext cx="383100" cy="3666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176" name="Google Shape;176;p9"/>
          <p:cNvCxnSpPr>
            <a:stCxn id="170" idx="4"/>
            <a:endCxn id="171" idx="0"/>
          </p:cNvCxnSpPr>
          <p:nvPr/>
        </p:nvCxnSpPr>
        <p:spPr>
          <a:xfrm>
            <a:off x="3736950" y="2809601"/>
            <a:ext cx="0" cy="559200"/>
          </a:xfrm>
          <a:prstGeom prst="straightConnector1">
            <a:avLst/>
          </a:prstGeom>
          <a:noFill/>
          <a:ln w="19050" cap="flat" cmpd="sng">
            <a:solidFill>
              <a:srgbClr val="FF0000"/>
            </a:solidFill>
            <a:prstDash val="solid"/>
            <a:round/>
            <a:headEnd type="none" w="sm" len="sm"/>
            <a:tailEnd type="triangle" w="med" len="med"/>
          </a:ln>
        </p:spPr>
      </p:cxnSp>
      <p:cxnSp>
        <p:nvCxnSpPr>
          <p:cNvPr id="177" name="Google Shape;177;p9"/>
          <p:cNvCxnSpPr>
            <a:stCxn id="172" idx="3"/>
            <a:endCxn id="171" idx="7"/>
          </p:cNvCxnSpPr>
          <p:nvPr/>
        </p:nvCxnSpPr>
        <p:spPr>
          <a:xfrm flipH="1">
            <a:off x="3872417" y="2755914"/>
            <a:ext cx="676800" cy="666600"/>
          </a:xfrm>
          <a:prstGeom prst="straightConnector1">
            <a:avLst/>
          </a:prstGeom>
          <a:noFill/>
          <a:ln w="19050" cap="flat" cmpd="sng">
            <a:solidFill>
              <a:srgbClr val="FF0000"/>
            </a:solidFill>
            <a:prstDash val="solid"/>
            <a:round/>
            <a:headEnd type="triangle" w="med" len="med"/>
            <a:tailEnd type="none" w="sm" len="sm"/>
          </a:ln>
        </p:spPr>
      </p:cxnSp>
      <p:cxnSp>
        <p:nvCxnSpPr>
          <p:cNvPr id="178" name="Google Shape;178;p9"/>
          <p:cNvCxnSpPr>
            <a:stCxn id="174" idx="2"/>
            <a:endCxn id="171" idx="6"/>
          </p:cNvCxnSpPr>
          <p:nvPr/>
        </p:nvCxnSpPr>
        <p:spPr>
          <a:xfrm rot="10800000">
            <a:off x="3928511" y="3552218"/>
            <a:ext cx="564600" cy="0"/>
          </a:xfrm>
          <a:prstGeom prst="straightConnector1">
            <a:avLst/>
          </a:prstGeom>
          <a:noFill/>
          <a:ln w="19050" cap="flat" cmpd="sng">
            <a:solidFill>
              <a:srgbClr val="666666"/>
            </a:solidFill>
            <a:prstDash val="solid"/>
            <a:round/>
            <a:headEnd type="triangle" w="med" len="med"/>
            <a:tailEnd type="none" w="sm" len="sm"/>
          </a:ln>
        </p:spPr>
      </p:cxnSp>
      <p:cxnSp>
        <p:nvCxnSpPr>
          <p:cNvPr id="179" name="Google Shape;179;p9"/>
          <p:cNvCxnSpPr>
            <a:stCxn id="172" idx="4"/>
            <a:endCxn id="174" idx="0"/>
          </p:cNvCxnSpPr>
          <p:nvPr/>
        </p:nvCxnSpPr>
        <p:spPr>
          <a:xfrm>
            <a:off x="4684663" y="2809601"/>
            <a:ext cx="0" cy="559200"/>
          </a:xfrm>
          <a:prstGeom prst="straightConnector1">
            <a:avLst/>
          </a:prstGeom>
          <a:noFill/>
          <a:ln w="19050" cap="flat" cmpd="sng">
            <a:solidFill>
              <a:srgbClr val="666666"/>
            </a:solidFill>
            <a:prstDash val="solid"/>
            <a:round/>
            <a:headEnd type="triangle" w="med" len="med"/>
            <a:tailEnd type="none" w="sm" len="sm"/>
          </a:ln>
        </p:spPr>
      </p:cxnSp>
      <p:cxnSp>
        <p:nvCxnSpPr>
          <p:cNvPr id="180" name="Google Shape;180;p9"/>
          <p:cNvCxnSpPr>
            <a:stCxn id="175" idx="3"/>
            <a:endCxn id="174" idx="6"/>
          </p:cNvCxnSpPr>
          <p:nvPr/>
        </p:nvCxnSpPr>
        <p:spPr>
          <a:xfrm flipH="1">
            <a:off x="4876220" y="3218848"/>
            <a:ext cx="395400" cy="333300"/>
          </a:xfrm>
          <a:prstGeom prst="straightConnector1">
            <a:avLst/>
          </a:prstGeom>
          <a:noFill/>
          <a:ln w="19050" cap="flat" cmpd="sng">
            <a:solidFill>
              <a:srgbClr val="666666"/>
            </a:solidFill>
            <a:prstDash val="solid"/>
            <a:round/>
            <a:headEnd type="triangle" w="med" len="med"/>
            <a:tailEnd type="none" w="sm" len="sm"/>
          </a:ln>
        </p:spPr>
      </p:cxnSp>
      <p:cxnSp>
        <p:nvCxnSpPr>
          <p:cNvPr id="181" name="Google Shape;181;p9"/>
          <p:cNvCxnSpPr>
            <a:stCxn id="172" idx="6"/>
            <a:endCxn id="175" idx="1"/>
          </p:cNvCxnSpPr>
          <p:nvPr/>
        </p:nvCxnSpPr>
        <p:spPr>
          <a:xfrm>
            <a:off x="4876213" y="2626301"/>
            <a:ext cx="395400" cy="333300"/>
          </a:xfrm>
          <a:prstGeom prst="straightConnector1">
            <a:avLst/>
          </a:prstGeom>
          <a:noFill/>
          <a:ln w="19050" cap="flat" cmpd="sng">
            <a:solidFill>
              <a:srgbClr val="666666"/>
            </a:solidFill>
            <a:prstDash val="solid"/>
            <a:round/>
            <a:headEnd type="triangle" w="med" len="med"/>
            <a:tailEnd type="none" w="sm" len="sm"/>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83" name="Google Shape;1183;p9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184" name="Google Shape;1184;p90"/>
          <p:cNvPicPr preferRelativeResize="0"/>
          <p:nvPr/>
        </p:nvPicPr>
        <p:blipFill rotWithShape="1">
          <a:blip r:embed="rId3">
            <a:alphaModFix/>
          </a:blip>
          <a:srcRect/>
          <a:stretch/>
        </p:blipFill>
        <p:spPr>
          <a:xfrm>
            <a:off x="0" y="3528"/>
            <a:ext cx="9144000" cy="5136445"/>
          </a:xfrm>
          <a:prstGeom prst="rect">
            <a:avLst/>
          </a:prstGeom>
          <a:noFill/>
          <a:ln>
            <a:noFill/>
          </a:ln>
        </p:spPr>
      </p:pic>
      <p:sp>
        <p:nvSpPr>
          <p:cNvPr id="1185" name="Google Shape;1185;p90"/>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9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91" name="Google Shape;1191;p9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192" name="Google Shape;1192;p91"/>
          <p:cNvPicPr preferRelativeResize="0"/>
          <p:nvPr/>
        </p:nvPicPr>
        <p:blipFill rotWithShape="1">
          <a:blip r:embed="rId3">
            <a:alphaModFix/>
          </a:blip>
          <a:srcRect/>
          <a:stretch/>
        </p:blipFill>
        <p:spPr>
          <a:xfrm>
            <a:off x="0" y="9332"/>
            <a:ext cx="9144001" cy="5124837"/>
          </a:xfrm>
          <a:prstGeom prst="rect">
            <a:avLst/>
          </a:prstGeom>
          <a:noFill/>
          <a:ln>
            <a:noFill/>
          </a:ln>
        </p:spPr>
      </p:pic>
      <p:sp>
        <p:nvSpPr>
          <p:cNvPr id="1193" name="Google Shape;1193;p91"/>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199" name="Google Shape;1199;p9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200" name="Google Shape;1200;p92"/>
          <p:cNvPicPr preferRelativeResize="0"/>
          <p:nvPr/>
        </p:nvPicPr>
        <p:blipFill rotWithShape="1">
          <a:blip r:embed="rId3">
            <a:alphaModFix/>
          </a:blip>
          <a:srcRect/>
          <a:stretch/>
        </p:blipFill>
        <p:spPr>
          <a:xfrm>
            <a:off x="0" y="5296"/>
            <a:ext cx="9144001" cy="5132908"/>
          </a:xfrm>
          <a:prstGeom prst="rect">
            <a:avLst/>
          </a:prstGeom>
          <a:noFill/>
          <a:ln>
            <a:noFill/>
          </a:ln>
        </p:spPr>
      </p:pic>
      <p:sp>
        <p:nvSpPr>
          <p:cNvPr id="1201" name="Google Shape;1201;p92"/>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9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207" name="Google Shape;1207;p9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208" name="Google Shape;1208;p93"/>
          <p:cNvPicPr preferRelativeResize="0"/>
          <p:nvPr/>
        </p:nvPicPr>
        <p:blipFill rotWithShape="1">
          <a:blip r:embed="rId3">
            <a:alphaModFix/>
          </a:blip>
          <a:srcRect/>
          <a:stretch/>
        </p:blipFill>
        <p:spPr>
          <a:xfrm>
            <a:off x="0" y="11107"/>
            <a:ext cx="9143999" cy="5121286"/>
          </a:xfrm>
          <a:prstGeom prst="rect">
            <a:avLst/>
          </a:prstGeom>
          <a:noFill/>
          <a:ln>
            <a:noFill/>
          </a:ln>
        </p:spPr>
      </p:pic>
      <p:sp>
        <p:nvSpPr>
          <p:cNvPr id="1209" name="Google Shape;1209;p93"/>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9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215" name="Google Shape;1215;p9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216" name="Google Shape;1216;p94"/>
          <p:cNvPicPr preferRelativeResize="0"/>
          <p:nvPr/>
        </p:nvPicPr>
        <p:blipFill rotWithShape="1">
          <a:blip r:embed="rId3">
            <a:alphaModFix/>
          </a:blip>
          <a:srcRect/>
          <a:stretch/>
        </p:blipFill>
        <p:spPr>
          <a:xfrm>
            <a:off x="0" y="5791"/>
            <a:ext cx="9144000" cy="5131919"/>
          </a:xfrm>
          <a:prstGeom prst="rect">
            <a:avLst/>
          </a:prstGeom>
          <a:noFill/>
          <a:ln>
            <a:noFill/>
          </a:ln>
        </p:spPr>
      </p:pic>
      <p:sp>
        <p:nvSpPr>
          <p:cNvPr id="1217" name="Google Shape;1217;p94"/>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9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223" name="Google Shape;1223;p9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224" name="Google Shape;1224;p95"/>
          <p:cNvPicPr preferRelativeResize="0"/>
          <p:nvPr/>
        </p:nvPicPr>
        <p:blipFill rotWithShape="1">
          <a:blip r:embed="rId3">
            <a:alphaModFix/>
          </a:blip>
          <a:srcRect/>
          <a:stretch/>
        </p:blipFill>
        <p:spPr>
          <a:xfrm>
            <a:off x="1794" y="0"/>
            <a:ext cx="9140410" cy="5143499"/>
          </a:xfrm>
          <a:prstGeom prst="rect">
            <a:avLst/>
          </a:prstGeom>
          <a:noFill/>
          <a:ln>
            <a:noFill/>
          </a:ln>
        </p:spPr>
      </p:pic>
      <p:sp>
        <p:nvSpPr>
          <p:cNvPr id="1225" name="Google Shape;1225;p95"/>
          <p:cNvSpPr/>
          <p:nvPr/>
        </p:nvSpPr>
        <p:spPr>
          <a:xfrm>
            <a:off x="5218775" y="1768850"/>
            <a:ext cx="2835300" cy="26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95"/>
          <p:cNvSpPr/>
          <p:nvPr/>
        </p:nvSpPr>
        <p:spPr>
          <a:xfrm>
            <a:off x="4405200" y="3604900"/>
            <a:ext cx="3648900" cy="660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95"/>
          <p:cNvSpPr txBox="1"/>
          <p:nvPr/>
        </p:nvSpPr>
        <p:spPr>
          <a:xfrm>
            <a:off x="6322750" y="639800"/>
            <a:ext cx="2308200" cy="10398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do we know this?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228" name="Google Shape;1228;p95"/>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9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234" name="Google Shape;1234;p9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235" name="Google Shape;1235;p96"/>
          <p:cNvPicPr preferRelativeResize="0"/>
          <p:nvPr/>
        </p:nvPicPr>
        <p:blipFill rotWithShape="1">
          <a:blip r:embed="rId3">
            <a:alphaModFix/>
          </a:blip>
          <a:srcRect/>
          <a:stretch/>
        </p:blipFill>
        <p:spPr>
          <a:xfrm>
            <a:off x="1794" y="0"/>
            <a:ext cx="9140410" cy="5143499"/>
          </a:xfrm>
          <a:prstGeom prst="rect">
            <a:avLst/>
          </a:prstGeom>
          <a:noFill/>
          <a:ln>
            <a:noFill/>
          </a:ln>
        </p:spPr>
      </p:pic>
      <p:sp>
        <p:nvSpPr>
          <p:cNvPr id="1236" name="Google Shape;1236;p96"/>
          <p:cNvSpPr txBox="1"/>
          <p:nvPr/>
        </p:nvSpPr>
        <p:spPr>
          <a:xfrm>
            <a:off x="6322750" y="639800"/>
            <a:ext cx="2308200" cy="10398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do we know this?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Maintain an array with</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key = the nodes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value = the in-degree of node</a:t>
            </a:r>
            <a:endParaRPr sz="1200" b="0" i="0" u="none" strike="noStrike" cap="none">
              <a:solidFill>
                <a:srgbClr val="000000"/>
              </a:solidFill>
              <a:latin typeface="Arial"/>
              <a:ea typeface="Arial"/>
              <a:cs typeface="Arial"/>
              <a:sym typeface="Arial"/>
            </a:endParaRPr>
          </a:p>
        </p:txBody>
      </p:sp>
      <p:sp>
        <p:nvSpPr>
          <p:cNvPr id="1237" name="Google Shape;1237;p96"/>
          <p:cNvSpPr/>
          <p:nvPr/>
        </p:nvSpPr>
        <p:spPr>
          <a:xfrm>
            <a:off x="4405200" y="3604900"/>
            <a:ext cx="3648900" cy="660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96"/>
          <p:cNvSpPr/>
          <p:nvPr/>
        </p:nvSpPr>
        <p:spPr>
          <a:xfrm>
            <a:off x="5218775" y="1768850"/>
            <a:ext cx="2835300" cy="26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96"/>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9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245" name="Google Shape;1245;p9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246" name="Google Shape;1246;p97"/>
          <p:cNvPicPr preferRelativeResize="0"/>
          <p:nvPr/>
        </p:nvPicPr>
        <p:blipFill rotWithShape="1">
          <a:blip r:embed="rId3">
            <a:alphaModFix/>
          </a:blip>
          <a:srcRect/>
          <a:stretch/>
        </p:blipFill>
        <p:spPr>
          <a:xfrm>
            <a:off x="1794" y="0"/>
            <a:ext cx="9140410" cy="5143499"/>
          </a:xfrm>
          <a:prstGeom prst="rect">
            <a:avLst/>
          </a:prstGeom>
          <a:noFill/>
          <a:ln>
            <a:noFill/>
          </a:ln>
        </p:spPr>
      </p:pic>
      <p:sp>
        <p:nvSpPr>
          <p:cNvPr id="1247" name="Google Shape;1247;p97"/>
          <p:cNvSpPr txBox="1"/>
          <p:nvPr/>
        </p:nvSpPr>
        <p:spPr>
          <a:xfrm>
            <a:off x="6322750" y="639800"/>
            <a:ext cx="2308200" cy="10398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do we know this?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Maintain an array with</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key = the nodes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value = the in-degree of node</a:t>
            </a:r>
            <a:endParaRPr sz="1200" b="0" i="0" u="none" strike="noStrike" cap="none">
              <a:solidFill>
                <a:srgbClr val="000000"/>
              </a:solidFill>
              <a:latin typeface="Arial"/>
              <a:ea typeface="Arial"/>
              <a:cs typeface="Arial"/>
              <a:sym typeface="Arial"/>
            </a:endParaRPr>
          </a:p>
        </p:txBody>
      </p:sp>
      <p:sp>
        <p:nvSpPr>
          <p:cNvPr id="1248" name="Google Shape;1248;p97"/>
          <p:cNvSpPr/>
          <p:nvPr/>
        </p:nvSpPr>
        <p:spPr>
          <a:xfrm>
            <a:off x="4405200" y="3604900"/>
            <a:ext cx="3648900" cy="660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97"/>
          <p:cNvSpPr/>
          <p:nvPr/>
        </p:nvSpPr>
        <p:spPr>
          <a:xfrm>
            <a:off x="5218775" y="1768850"/>
            <a:ext cx="2835300" cy="26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97"/>
          <p:cNvSpPr/>
          <p:nvPr/>
        </p:nvSpPr>
        <p:spPr>
          <a:xfrm>
            <a:off x="5028740" y="2771995"/>
            <a:ext cx="2835300" cy="26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97"/>
          <p:cNvSpPr txBox="1"/>
          <p:nvPr/>
        </p:nvSpPr>
        <p:spPr>
          <a:xfrm>
            <a:off x="2685600" y="2145075"/>
            <a:ext cx="1886400" cy="7521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do this?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252" name="Google Shape;1252;p97"/>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258" name="Google Shape;1258;p9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259" name="Google Shape;1259;p98"/>
          <p:cNvPicPr preferRelativeResize="0"/>
          <p:nvPr/>
        </p:nvPicPr>
        <p:blipFill rotWithShape="1">
          <a:blip r:embed="rId3">
            <a:alphaModFix/>
          </a:blip>
          <a:srcRect/>
          <a:stretch/>
        </p:blipFill>
        <p:spPr>
          <a:xfrm>
            <a:off x="1794" y="0"/>
            <a:ext cx="9140410" cy="5143499"/>
          </a:xfrm>
          <a:prstGeom prst="rect">
            <a:avLst/>
          </a:prstGeom>
          <a:noFill/>
          <a:ln>
            <a:noFill/>
          </a:ln>
        </p:spPr>
      </p:pic>
      <p:sp>
        <p:nvSpPr>
          <p:cNvPr id="1260" name="Google Shape;1260;p98"/>
          <p:cNvSpPr txBox="1"/>
          <p:nvPr/>
        </p:nvSpPr>
        <p:spPr>
          <a:xfrm>
            <a:off x="6322750" y="639800"/>
            <a:ext cx="2308200" cy="10398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do we know this?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Maintain an array with</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key = the nodes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value = the in-degree of node</a:t>
            </a:r>
            <a:endParaRPr sz="1200" b="0" i="0" u="none" strike="noStrike" cap="none">
              <a:solidFill>
                <a:srgbClr val="000000"/>
              </a:solidFill>
              <a:latin typeface="Arial"/>
              <a:ea typeface="Arial"/>
              <a:cs typeface="Arial"/>
              <a:sym typeface="Arial"/>
            </a:endParaRPr>
          </a:p>
        </p:txBody>
      </p:sp>
      <p:sp>
        <p:nvSpPr>
          <p:cNvPr id="1261" name="Google Shape;1261;p98"/>
          <p:cNvSpPr/>
          <p:nvPr/>
        </p:nvSpPr>
        <p:spPr>
          <a:xfrm>
            <a:off x="4405200" y="3604900"/>
            <a:ext cx="3648900" cy="660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98"/>
          <p:cNvSpPr/>
          <p:nvPr/>
        </p:nvSpPr>
        <p:spPr>
          <a:xfrm>
            <a:off x="5218775" y="1768850"/>
            <a:ext cx="2835300" cy="26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98"/>
          <p:cNvSpPr/>
          <p:nvPr/>
        </p:nvSpPr>
        <p:spPr>
          <a:xfrm>
            <a:off x="5028740" y="2771995"/>
            <a:ext cx="2835300" cy="26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98"/>
          <p:cNvSpPr txBox="1"/>
          <p:nvPr/>
        </p:nvSpPr>
        <p:spPr>
          <a:xfrm>
            <a:off x="2685600" y="2145075"/>
            <a:ext cx="1886400" cy="7521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do this?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Decrement the value in in-degree array</a:t>
            </a:r>
            <a:endParaRPr sz="1200" b="0" i="0" u="none" strike="noStrike" cap="none">
              <a:solidFill>
                <a:srgbClr val="000000"/>
              </a:solidFill>
              <a:latin typeface="Arial"/>
              <a:ea typeface="Arial"/>
              <a:cs typeface="Arial"/>
              <a:sym typeface="Arial"/>
            </a:endParaRPr>
          </a:p>
        </p:txBody>
      </p:sp>
      <p:sp>
        <p:nvSpPr>
          <p:cNvPr id="1265" name="Google Shape;1265;p98"/>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9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271" name="Google Shape;1271;p9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272" name="Google Shape;1272;p99"/>
          <p:cNvPicPr preferRelativeResize="0"/>
          <p:nvPr/>
        </p:nvPicPr>
        <p:blipFill rotWithShape="1">
          <a:blip r:embed="rId3">
            <a:alphaModFix/>
          </a:blip>
          <a:srcRect/>
          <a:stretch/>
        </p:blipFill>
        <p:spPr>
          <a:xfrm>
            <a:off x="1794" y="0"/>
            <a:ext cx="9140410" cy="5143499"/>
          </a:xfrm>
          <a:prstGeom prst="rect">
            <a:avLst/>
          </a:prstGeom>
          <a:noFill/>
          <a:ln>
            <a:noFill/>
          </a:ln>
        </p:spPr>
      </p:pic>
      <p:sp>
        <p:nvSpPr>
          <p:cNvPr id="1273" name="Google Shape;1273;p99"/>
          <p:cNvSpPr txBox="1"/>
          <p:nvPr/>
        </p:nvSpPr>
        <p:spPr>
          <a:xfrm>
            <a:off x="6322750" y="639800"/>
            <a:ext cx="2308200" cy="10398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do we know this?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Maintain an array with</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key = the nodes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value = the in-degree of node</a:t>
            </a:r>
            <a:endParaRPr sz="1200" b="0" i="0" u="none" strike="noStrike" cap="none">
              <a:solidFill>
                <a:srgbClr val="000000"/>
              </a:solidFill>
              <a:latin typeface="Arial"/>
              <a:ea typeface="Arial"/>
              <a:cs typeface="Arial"/>
              <a:sym typeface="Arial"/>
            </a:endParaRPr>
          </a:p>
        </p:txBody>
      </p:sp>
      <p:sp>
        <p:nvSpPr>
          <p:cNvPr id="1274" name="Google Shape;1274;p99"/>
          <p:cNvSpPr/>
          <p:nvPr/>
        </p:nvSpPr>
        <p:spPr>
          <a:xfrm>
            <a:off x="5218775" y="1768850"/>
            <a:ext cx="2835300" cy="26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99"/>
          <p:cNvSpPr/>
          <p:nvPr/>
        </p:nvSpPr>
        <p:spPr>
          <a:xfrm>
            <a:off x="5028740" y="2771995"/>
            <a:ext cx="2835300" cy="26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99"/>
          <p:cNvSpPr txBox="1"/>
          <p:nvPr/>
        </p:nvSpPr>
        <p:spPr>
          <a:xfrm>
            <a:off x="2685600" y="2145075"/>
            <a:ext cx="1886400" cy="752100"/>
          </a:xfrm>
          <a:prstGeom prst="rect">
            <a:avLst/>
          </a:prstGeom>
          <a:solidFill>
            <a:srgbClr val="FCE5CD"/>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How to do this?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Decrement the value in in-degree array</a:t>
            </a:r>
            <a:endParaRPr sz="1200" b="0" i="0" u="none" strike="noStrike" cap="none">
              <a:solidFill>
                <a:srgbClr val="000000"/>
              </a:solidFill>
              <a:latin typeface="Arial"/>
              <a:ea typeface="Arial"/>
              <a:cs typeface="Arial"/>
              <a:sym typeface="Arial"/>
            </a:endParaRPr>
          </a:p>
        </p:txBody>
      </p:sp>
      <p:sp>
        <p:nvSpPr>
          <p:cNvPr id="1277" name="Google Shape;1277;p99"/>
          <p:cNvSpPr txBox="1"/>
          <p:nvPr/>
        </p:nvSpPr>
        <p:spPr>
          <a:xfrm>
            <a:off x="123600" y="85950"/>
            <a:ext cx="3901500" cy="4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0000"/>
                </a:solidFill>
                <a:latin typeface="Arial"/>
                <a:ea typeface="Arial"/>
                <a:cs typeface="Arial"/>
                <a:sym typeface="Arial"/>
              </a:rPr>
              <a:t>Taken from Prof Harold’s AY19/20 S1 slides (with permission)</a:t>
            </a:r>
            <a:endParaRPr sz="1000" b="0" i="0" u="none" strike="noStrike" cap="none">
              <a:solidFill>
                <a:srgbClr val="FF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8537</Words>
  <Application>Microsoft Macintosh PowerPoint</Application>
  <PresentationFormat>On-screen Show (16:9)</PresentationFormat>
  <Paragraphs>1757</Paragraphs>
  <Slides>214</Slides>
  <Notes>214</Notes>
  <HiddenSlides>16</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214</vt:i4>
      </vt:variant>
    </vt:vector>
  </HeadingPairs>
  <TitlesOfParts>
    <vt:vector size="221" baseType="lpstr">
      <vt:lpstr>Consolas</vt:lpstr>
      <vt:lpstr>Arial</vt:lpstr>
      <vt:lpstr>Noto Sans Symbols</vt:lpstr>
      <vt:lpstr>Roboto</vt:lpstr>
      <vt:lpstr>Calibri</vt:lpstr>
      <vt:lpstr>Simple Light</vt:lpstr>
      <vt:lpstr>Simple Light</vt:lpstr>
      <vt:lpstr>CS2040S Tutorial 10</vt:lpstr>
      <vt:lpstr>Administrative Matters</vt:lpstr>
      <vt:lpstr>Today’s tutorial</vt:lpstr>
      <vt:lpstr>RECAP: BFS  / DFS</vt:lpstr>
      <vt:lpstr>BFS / DFS</vt:lpstr>
      <vt:lpstr>DAGs</vt:lpstr>
      <vt:lpstr>Directed Acyclic Graph</vt:lpstr>
      <vt:lpstr>Directed Acyclic Graph</vt:lpstr>
      <vt:lpstr>NOT a Directed Acyclic Graph</vt:lpstr>
      <vt:lpstr>Topological Sort</vt:lpstr>
      <vt:lpstr>Topological Order</vt:lpstr>
      <vt:lpstr>Topological Order</vt:lpstr>
      <vt:lpstr>Topological Order</vt:lpstr>
      <vt:lpstr>Topological Order</vt:lpstr>
      <vt:lpstr>How to get Topological Sort?</vt:lpstr>
      <vt:lpstr>How to get Topological Sort?</vt:lpstr>
      <vt:lpstr>How to get Topological Sort?</vt:lpstr>
      <vt:lpstr>Post-order DFS (to trace on the board)</vt:lpstr>
      <vt:lpstr>Another way to do Topological Ordering?</vt:lpstr>
      <vt:lpstr>Another way to do Topological Ordering?</vt:lpstr>
      <vt:lpstr>Bellman-Ford Review</vt:lpstr>
      <vt:lpstr>Shortest Path Problems</vt:lpstr>
      <vt:lpstr>Shortest Path Problems</vt:lpstr>
      <vt:lpstr>Shortest Path Problems</vt:lpstr>
      <vt:lpstr>SSSP Algorithms－An observation</vt:lpstr>
      <vt:lpstr>SSSP Algorithms－An observation</vt:lpstr>
      <vt:lpstr>SSSP Algorithms－Main idea</vt:lpstr>
      <vt:lpstr>SSSP Algorithms－Main idea</vt:lpstr>
      <vt:lpstr>SSSP Algorithms－Main idea</vt:lpstr>
      <vt:lpstr>SSSP Algorithms－Main idea</vt:lpstr>
      <vt:lpstr>SSSP Algorithms－Main idea</vt:lpstr>
      <vt:lpstr>SSSP Algorithms－Main idea</vt:lpstr>
      <vt:lpstr>What is Relax?</vt:lpstr>
      <vt:lpstr>What is Relax?</vt:lpstr>
      <vt:lpstr>What is Relax?</vt:lpstr>
      <vt:lpstr>What is Relax?</vt:lpstr>
      <vt:lpstr>What is Relax?</vt:lpstr>
      <vt:lpstr>What is Relax?</vt:lpstr>
      <vt:lpstr>What is Relax?</vt:lpstr>
      <vt:lpstr>What is Relax?</vt:lpstr>
      <vt:lpstr>What is Relax?</vt:lpstr>
      <vt:lpstr>What is Relax?</vt:lpstr>
      <vt:lpstr>What is Relax?</vt:lpstr>
      <vt:lpstr>What should infinity INF be?</vt:lpstr>
      <vt:lpstr>Test yourself!</vt:lpstr>
      <vt:lpstr>Test yourself!</vt:lpstr>
      <vt:lpstr>What should infinity INF be?</vt:lpstr>
      <vt:lpstr>What should infinity INF be?</vt:lpstr>
      <vt:lpstr>Bellman-Ford－Paying homage</vt:lpstr>
      <vt:lpstr>Bellman-Ford－Algorithm</vt:lpstr>
      <vt:lpstr>Bellman-Ford－Algorithm</vt:lpstr>
      <vt:lpstr>Bellman-Ford－Algorithm</vt:lpstr>
      <vt:lpstr>Test yourself!</vt:lpstr>
      <vt:lpstr>Test yourself!</vt:lpstr>
      <vt:lpstr>Test yourself!</vt:lpstr>
      <vt:lpstr>Test yourself!</vt:lpstr>
      <vt:lpstr>Bellman-Ford－Why require V－1 full passes?</vt:lpstr>
      <vt:lpstr>Bellman-Ford－Why require V－1 full passes?</vt:lpstr>
      <vt:lpstr>Bellman-Ford－Why require V－1 full passes?</vt:lpstr>
      <vt:lpstr>Bellman-Ford－Why require V－1 full passes?</vt:lpstr>
      <vt:lpstr>Bellman-Ford－Why require V－1 full passes?</vt:lpstr>
      <vt:lpstr>Bellman-Ford－Why require V－1 full passes?</vt:lpstr>
      <vt:lpstr>Bellman-Ford－Why require V－1 full passes?</vt:lpstr>
      <vt:lpstr>Test yourself!</vt:lpstr>
      <vt:lpstr>Test yourself!</vt:lpstr>
      <vt:lpstr>Test yourself!</vt:lpstr>
      <vt:lpstr>Test yourself!</vt:lpstr>
      <vt:lpstr>Test yourself!</vt:lpstr>
      <vt:lpstr>Test yourself!</vt:lpstr>
      <vt:lpstr>Kahn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Tutorial Problems</vt:lpstr>
      <vt:lpstr>Problem 1 – Kahn’s Algorithm</vt:lpstr>
      <vt:lpstr>Problem 1 – Kahn’s Algorithm</vt:lpstr>
      <vt:lpstr>Problem 1 – Kahn’s Algorithm</vt:lpstr>
      <vt:lpstr>Problem 1 – Kahn’s Algorithm</vt:lpstr>
      <vt:lpstr>Problem 1 – Kahn’s Algorithm</vt:lpstr>
      <vt:lpstr>Problem 1 – Kahn’s Algorithm</vt:lpstr>
      <vt:lpstr>Problem 1 – Kahn’s Algorithm</vt:lpstr>
      <vt:lpstr>Problem 1 – Kahn’s Algorithm</vt:lpstr>
      <vt:lpstr>Problem 1 – Kahn’s Algorithm</vt:lpstr>
      <vt:lpstr>Problem 1 – Kahn’s Algorithm</vt:lpstr>
      <vt:lpstr>Problem 1 – Kahn’s Algorithm</vt:lpstr>
      <vt:lpstr>Problem 2 – Shortest Path in a tree</vt:lpstr>
      <vt:lpstr>Problem 2 – Shortest Path in a Tree</vt:lpstr>
      <vt:lpstr>Problem 2 – Shortest Path in a Tree</vt:lpstr>
      <vt:lpstr>Problem 2 – Shortest Path in a Tree</vt:lpstr>
      <vt:lpstr>Problem 3 – Exploring all Paths</vt:lpstr>
      <vt:lpstr>Problem 3 – Exploring all Paths</vt:lpstr>
      <vt:lpstr>Problem 3 – Exploring all Paths</vt:lpstr>
      <vt:lpstr>Problem 3 - Overcooked</vt:lpstr>
      <vt:lpstr>Problem 3 - Overcooked</vt:lpstr>
      <vt:lpstr>Problem 3 - Overcooked</vt:lpstr>
      <vt:lpstr>Problem 3 - Overcooked</vt:lpstr>
      <vt:lpstr>Problem 3 - Overcooked</vt:lpstr>
      <vt:lpstr>Problem 3 - Overcooked</vt:lpstr>
      <vt:lpstr>Problem 3 - Overcooked</vt:lpstr>
      <vt:lpstr>Problem 3 - Overcooked</vt:lpstr>
      <vt:lpstr>Problem 3 - Overcooked</vt:lpstr>
      <vt:lpstr>Problem 3 - Overcooked</vt:lpstr>
      <vt:lpstr>Problem 3 - Overcooked</vt:lpstr>
      <vt:lpstr>Problem 3 - Overcooked</vt:lpstr>
      <vt:lpstr>Problem 3 - Overcooked</vt:lpstr>
      <vt:lpstr>Problem 4 - Tourism</vt:lpstr>
      <vt:lpstr>Method</vt:lpstr>
      <vt:lpstr>Method</vt:lpstr>
      <vt:lpstr>Method (at most k)</vt:lpstr>
      <vt:lpstr>Method (at most k)</vt:lpstr>
      <vt:lpstr>Method (at most k)</vt:lpstr>
      <vt:lpstr>Method (at most k)</vt:lpstr>
      <vt:lpstr>Method (at most k)</vt:lpstr>
      <vt:lpstr>Method (at most k)</vt:lpstr>
      <vt:lpstr>Method (at most k)</vt:lpstr>
      <vt:lpstr>Method (at most k)</vt:lpstr>
      <vt:lpstr>Method (at most k)</vt:lpstr>
      <vt:lpstr>Method (at most k)</vt:lpstr>
      <vt:lpstr>What about “exactly k”? Very similar to the method above :P</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Problem 5 – Spaceship troubles</vt:lpstr>
      <vt:lpstr>PowerPoint Presentation</vt:lpstr>
      <vt:lpstr>PowerPoint Presentation</vt:lpstr>
      <vt:lpstr>PowerPoint Presentation</vt:lpstr>
      <vt:lpstr>PowerPoint Presentation</vt:lpstr>
      <vt:lpstr>Note about undirected vs directed edges</vt:lpstr>
      <vt:lpstr>Note about Graph Copying</vt:lpstr>
      <vt:lpstr>Note about Graph Copying</vt:lpstr>
      <vt:lpstr>Problem 6 - Roads with discount</vt:lpstr>
      <vt:lpstr>Problem 6 - Roads with discount</vt:lpstr>
      <vt:lpstr>Problem 6 - Roads with discount </vt:lpstr>
      <vt:lpstr>Problem 6 - Roads with discount</vt:lpstr>
      <vt:lpstr>Problem 6 - Roads with discount</vt:lpstr>
      <vt:lpstr>Problem 6 - Roads with discount</vt:lpstr>
      <vt:lpstr>Problem 6 - Roads with discount </vt:lpstr>
      <vt:lpstr>Problem 6 - Roads with discount </vt:lpstr>
      <vt:lpstr>Problem 6 - Roads with discount </vt:lpstr>
      <vt:lpstr>Problem 6 - Roads with discount </vt:lpstr>
      <vt:lpstr>Problem 6 - Roads with discount </vt:lpstr>
      <vt:lpstr>PowerPoint Presentation</vt:lpstr>
      <vt:lpstr>Problem 6 - Roads with discount </vt:lpstr>
      <vt:lpstr>Problem 6 - Roads with discount </vt:lpstr>
      <vt:lpstr>Problem 6 - Roads with discount</vt:lpstr>
      <vt:lpstr>Problem 7 - How many arrays, very hard </vt:lpstr>
      <vt:lpstr>Problem 7 - How many arrays, very hard </vt:lpstr>
      <vt:lpstr>Problem 7 - How many arrays, hard</vt:lpstr>
      <vt:lpstr>Problem 7 - How many arrays, hard</vt:lpstr>
      <vt:lpstr>Problem 7 - How many arrays, hard</vt:lpstr>
      <vt:lpstr>Problem 7 - How many arrays, hard</vt:lpstr>
      <vt:lpstr>Problem 7 - How many arrays, hard</vt:lpstr>
      <vt:lpstr>Problem 7 - How many arrays, hard</vt:lpstr>
      <vt:lpstr>Problem 7 - How many arrays, hard </vt:lpstr>
      <vt:lpstr>Problem 7 - How many arrays, hard</vt:lpstr>
      <vt:lpstr>Problem 7 - How many arrays, hard </vt:lpstr>
      <vt:lpstr>Problem 7 - How many arrays, hard </vt:lpstr>
      <vt:lpstr>Problem 9 - Internet Routing</vt:lpstr>
      <vt:lpstr>Problem 9 - Internet Routing</vt:lpstr>
      <vt:lpstr>Problem 9 - Internet Routing </vt:lpstr>
      <vt:lpstr>Problem 9 - Internet Routing </vt:lpstr>
      <vt:lpstr>Problem 9 - Internet Routing</vt:lpstr>
      <vt:lpstr>Problem 9 - Internet Routing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CS2040S Tutorial 10</dc:title>
  <cp:lastModifiedBy>Chee Zhong Wei</cp:lastModifiedBy>
  <cp:revision>1</cp:revision>
  <dcterms:modified xsi:type="dcterms:W3CDTF">2023-04-04T09:10:02Z</dcterms:modified>
</cp:coreProperties>
</file>